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8288000" cy="10287000"/>
  <p:notesSz cx="6858000" cy="9144000"/>
  <p:embeddedFontLst>
    <p:embeddedFont>
      <p:font typeface="Helvetica Now Display Bold" charset="1" panose="020B0804030202020204"/>
      <p:regular r:id="rId15"/>
    </p:embeddedFont>
    <p:embeddedFont>
      <p:font typeface="DM Sans" charset="1" panose="00000000000000000000"/>
      <p:regular r:id="rId16"/>
    </p:embeddedFont>
    <p:embeddedFont>
      <p:font typeface="Canva Sans" charset="1" panose="020B0503030501040103"/>
      <p:regular r:id="rId17"/>
    </p:embeddedFont>
    <p:embeddedFont>
      <p:font typeface="DM Sans Bold" charset="1" panose="0000000000000000000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png" Type="http://schemas.openxmlformats.org/officeDocument/2006/relationships/image"/><Relationship Id="rId4" Target="../media/image9.png" Type="http://schemas.openxmlformats.org/officeDocument/2006/relationships/image"/><Relationship Id="rId5" Target="../media/image10.png" Type="http://schemas.openxmlformats.org/officeDocument/2006/relationships/image"/><Relationship Id="rId6" Target="../media/image11.png" Type="http://schemas.openxmlformats.org/officeDocument/2006/relationships/image"/><Relationship Id="rId7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15.png" Type="http://schemas.openxmlformats.org/officeDocument/2006/relationships/image"/><Relationship Id="rId6" Target="../media/image16.png" Type="http://schemas.openxmlformats.org/officeDocument/2006/relationships/image"/><Relationship Id="rId7" Target="../media/image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8.png" Type="http://schemas.openxmlformats.org/officeDocument/2006/relationships/image"/><Relationship Id="rId4" Target="../media/image19.png" Type="http://schemas.openxmlformats.org/officeDocument/2006/relationships/image"/><Relationship Id="rId5" Target="../media/image20.png" Type="http://schemas.openxmlformats.org/officeDocument/2006/relationships/image"/><Relationship Id="rId6" Target="../media/image21.png" Type="http://schemas.openxmlformats.org/officeDocument/2006/relationships/image"/><Relationship Id="rId7" Target="../media/image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png" Type="http://schemas.openxmlformats.org/officeDocument/2006/relationships/image"/><Relationship Id="rId3" Target="../media/image23.png" Type="http://schemas.openxmlformats.org/officeDocument/2006/relationships/image"/><Relationship Id="rId4" Target="../media/image24.png" Type="http://schemas.openxmlformats.org/officeDocument/2006/relationships/image"/><Relationship Id="rId5" Target="../media/image25.png" Type="http://schemas.openxmlformats.org/officeDocument/2006/relationships/image"/><Relationship Id="rId6" Target="../media/image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png" Type="http://schemas.openxmlformats.org/officeDocument/2006/relationships/image"/><Relationship Id="rId3" Target="../media/image27.png" Type="http://schemas.openxmlformats.org/officeDocument/2006/relationships/image"/><Relationship Id="rId4" Target="../media/image28.png" Type="http://schemas.openxmlformats.org/officeDocument/2006/relationships/image"/><Relationship Id="rId5" Target="../media/image29.png" Type="http://schemas.openxmlformats.org/officeDocument/2006/relationships/image"/><Relationship Id="rId6" Target="../media/image2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png" Type="http://schemas.openxmlformats.org/officeDocument/2006/relationships/image"/><Relationship Id="rId3" Target="../media/image31.png" Type="http://schemas.openxmlformats.org/officeDocument/2006/relationships/image"/><Relationship Id="rId4" Target="../media/image32.png" Type="http://schemas.openxmlformats.org/officeDocument/2006/relationships/image"/><Relationship Id="rId5" Target="../media/image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png" Type="http://schemas.openxmlformats.org/officeDocument/2006/relationships/image"/><Relationship Id="rId3" Target="../media/image34.png" Type="http://schemas.openxmlformats.org/officeDocument/2006/relationships/image"/><Relationship Id="rId4" Target="../media/image35.png" Type="http://schemas.openxmlformats.org/officeDocument/2006/relationships/image"/><Relationship Id="rId5" Target="../media/image36.png" Type="http://schemas.openxmlformats.org/officeDocument/2006/relationships/image"/><Relationship Id="rId6" Target="../media/image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7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2332709"/>
            <a:ext cx="5925447" cy="1425254"/>
            <a:chOff x="0" y="0"/>
            <a:chExt cx="1709788" cy="41125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709788" cy="411257"/>
            </a:xfrm>
            <a:custGeom>
              <a:avLst/>
              <a:gdLst/>
              <a:ahLst/>
              <a:cxnLst/>
              <a:rect r="r" b="b" t="t" l="l"/>
              <a:pathLst>
                <a:path h="411257" w="1709788">
                  <a:moveTo>
                    <a:pt x="90152" y="0"/>
                  </a:moveTo>
                  <a:lnTo>
                    <a:pt x="1619635" y="0"/>
                  </a:lnTo>
                  <a:cubicBezTo>
                    <a:pt x="1643545" y="0"/>
                    <a:pt x="1666476" y="9498"/>
                    <a:pt x="1683383" y="26405"/>
                  </a:cubicBezTo>
                  <a:cubicBezTo>
                    <a:pt x="1700290" y="43312"/>
                    <a:pt x="1709788" y="66242"/>
                    <a:pt x="1709788" y="90152"/>
                  </a:cubicBezTo>
                  <a:lnTo>
                    <a:pt x="1709788" y="321105"/>
                  </a:lnTo>
                  <a:cubicBezTo>
                    <a:pt x="1709788" y="370894"/>
                    <a:pt x="1669425" y="411257"/>
                    <a:pt x="1619635" y="411257"/>
                  </a:cubicBezTo>
                  <a:lnTo>
                    <a:pt x="90152" y="411257"/>
                  </a:lnTo>
                  <a:cubicBezTo>
                    <a:pt x="40363" y="411257"/>
                    <a:pt x="0" y="370894"/>
                    <a:pt x="0" y="321105"/>
                  </a:cubicBezTo>
                  <a:lnTo>
                    <a:pt x="0" y="90152"/>
                  </a:lnTo>
                  <a:cubicBezTo>
                    <a:pt x="0" y="40363"/>
                    <a:pt x="40363" y="0"/>
                    <a:pt x="90152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709788" cy="4493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2937562" y="2584481"/>
            <a:ext cx="3548895" cy="3235534"/>
            <a:chOff x="0" y="0"/>
            <a:chExt cx="550361" cy="50176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550361" cy="501765"/>
            </a:xfrm>
            <a:custGeom>
              <a:avLst/>
              <a:gdLst/>
              <a:ahLst/>
              <a:cxnLst/>
              <a:rect r="r" b="b" t="t" l="l"/>
              <a:pathLst>
                <a:path h="501765" w="550361">
                  <a:moveTo>
                    <a:pt x="0" y="0"/>
                  </a:moveTo>
                  <a:lnTo>
                    <a:pt x="550361" y="0"/>
                  </a:lnTo>
                  <a:lnTo>
                    <a:pt x="550361" y="501765"/>
                  </a:lnTo>
                  <a:lnTo>
                    <a:pt x="0" y="501765"/>
                  </a:lnTo>
                  <a:close/>
                </a:path>
              </a:pathLst>
            </a:custGeom>
            <a:blipFill>
              <a:blip r:embed="rId2"/>
              <a:stretch>
                <a:fillRect l="0" t="-4842" r="0" b="-4842"/>
              </a:stretch>
            </a:blipFill>
          </p:spPr>
        </p:sp>
      </p:grpSp>
      <p:sp>
        <p:nvSpPr>
          <p:cNvPr name="Freeform 7" id="7"/>
          <p:cNvSpPr/>
          <p:nvPr/>
        </p:nvSpPr>
        <p:spPr>
          <a:xfrm flipH="false" flipV="false" rot="0">
            <a:off x="1043296" y="1158804"/>
            <a:ext cx="660692" cy="574888"/>
          </a:xfrm>
          <a:custGeom>
            <a:avLst/>
            <a:gdLst/>
            <a:ahLst/>
            <a:cxnLst/>
            <a:rect r="r" b="b" t="t" l="l"/>
            <a:pathLst>
              <a:path h="574888" w="660692">
                <a:moveTo>
                  <a:pt x="0" y="0"/>
                </a:moveTo>
                <a:lnTo>
                  <a:pt x="660692" y="0"/>
                </a:lnTo>
                <a:lnTo>
                  <a:pt x="660692" y="574887"/>
                </a:lnTo>
                <a:lnTo>
                  <a:pt x="0" y="5748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8570603" y="3429042"/>
            <a:ext cx="357156" cy="357156"/>
          </a:xfrm>
          <a:custGeom>
            <a:avLst/>
            <a:gdLst/>
            <a:ahLst/>
            <a:cxnLst/>
            <a:rect r="r" b="b" t="t" l="l"/>
            <a:pathLst>
              <a:path h="357156" w="357156">
                <a:moveTo>
                  <a:pt x="357156" y="0"/>
                </a:moveTo>
                <a:lnTo>
                  <a:pt x="0" y="0"/>
                </a:lnTo>
                <a:lnTo>
                  <a:pt x="0" y="357156"/>
                </a:lnTo>
                <a:lnTo>
                  <a:pt x="357156" y="357156"/>
                </a:lnTo>
                <a:lnTo>
                  <a:pt x="357156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true" flipV="false" rot="0">
            <a:off x="10405984" y="5999761"/>
            <a:ext cx="357156" cy="357156"/>
          </a:xfrm>
          <a:custGeom>
            <a:avLst/>
            <a:gdLst/>
            <a:ahLst/>
            <a:cxnLst/>
            <a:rect r="r" b="b" t="t" l="l"/>
            <a:pathLst>
              <a:path h="357156" w="357156">
                <a:moveTo>
                  <a:pt x="357156" y="0"/>
                </a:moveTo>
                <a:lnTo>
                  <a:pt x="0" y="0"/>
                </a:lnTo>
                <a:lnTo>
                  <a:pt x="0" y="357156"/>
                </a:lnTo>
                <a:lnTo>
                  <a:pt x="357156" y="357156"/>
                </a:lnTo>
                <a:lnTo>
                  <a:pt x="357156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468079" y="2566380"/>
            <a:ext cx="5046690" cy="862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051"/>
              </a:lnSpc>
              <a:spcBef>
                <a:spcPct val="0"/>
              </a:spcBef>
            </a:pPr>
            <a:r>
              <a:rPr lang="en-US" b="true" sz="5036">
                <a:solidFill>
                  <a:srgbClr val="FFFFFF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Capstone Project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43296" y="4381507"/>
            <a:ext cx="6795594" cy="4417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640"/>
              </a:lnSpc>
            </a:pPr>
            <a:r>
              <a:rPr lang="en-US" b="true" sz="8000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INTELLIGENT</a:t>
            </a:r>
          </a:p>
          <a:p>
            <a:pPr algn="l" marL="0" indent="0" lvl="0">
              <a:lnSpc>
                <a:spcPts val="8640"/>
              </a:lnSpc>
            </a:pPr>
            <a:r>
              <a:rPr lang="en-US" b="true" sz="8000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HOME</a:t>
            </a:r>
          </a:p>
          <a:p>
            <a:pPr algn="l" marL="0" indent="0" lvl="0">
              <a:lnSpc>
                <a:spcPts val="8640"/>
              </a:lnSpc>
            </a:pPr>
            <a:r>
              <a:rPr lang="en-US" b="true" sz="8000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MONITORING</a:t>
            </a:r>
          </a:p>
          <a:p>
            <a:pPr algn="l" marL="0" indent="0" lvl="0">
              <a:lnSpc>
                <a:spcPts val="8640"/>
              </a:lnSpc>
            </a:pPr>
            <a:r>
              <a:rPr lang="en-US" b="true" sz="8000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SYSTEM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144000" y="3977542"/>
            <a:ext cx="2523967" cy="10107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69"/>
              </a:lnSpc>
            </a:pPr>
            <a:r>
              <a:rPr lang="en-US" sz="240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Team Lead</a:t>
            </a:r>
          </a:p>
          <a:p>
            <a:pPr algn="l" marL="0" indent="0" lvl="0">
              <a:lnSpc>
                <a:spcPts val="4909"/>
              </a:lnSpc>
              <a:spcBef>
                <a:spcPct val="0"/>
              </a:spcBef>
            </a:pPr>
            <a:r>
              <a:rPr lang="en-US" sz="350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Emre Akilli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144695" y="6571311"/>
            <a:ext cx="4786295" cy="24033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28"/>
              </a:lnSpc>
            </a:pPr>
            <a:r>
              <a:rPr lang="en-US" sz="240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Team</a:t>
            </a:r>
          </a:p>
          <a:p>
            <a:pPr algn="l" marL="0" indent="0" lvl="0">
              <a:lnSpc>
                <a:spcPts val="4038"/>
              </a:lnSpc>
              <a:spcBef>
                <a:spcPct val="0"/>
              </a:spcBef>
            </a:pPr>
            <a:r>
              <a:rPr lang="en-US" sz="310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Juan Carlos Gomez</a:t>
            </a:r>
          </a:p>
          <a:p>
            <a:pPr algn="l" marL="0" indent="0" lvl="0">
              <a:lnSpc>
                <a:spcPts val="4038"/>
              </a:lnSpc>
              <a:spcBef>
                <a:spcPct val="0"/>
              </a:spcBef>
            </a:pPr>
            <a:r>
              <a:rPr lang="en-US" sz="310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David Palacio</a:t>
            </a:r>
          </a:p>
          <a:p>
            <a:pPr algn="l" marL="0" indent="0" lvl="0">
              <a:lnSpc>
                <a:spcPts val="4038"/>
              </a:lnSpc>
              <a:spcBef>
                <a:spcPct val="0"/>
              </a:spcBef>
            </a:pPr>
            <a:r>
              <a:rPr lang="en-US" sz="310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Carlos Diaz</a:t>
            </a:r>
          </a:p>
          <a:p>
            <a:pPr algn="l" marL="0" indent="0" lvl="0">
              <a:lnSpc>
                <a:spcPts val="4038"/>
              </a:lnSpc>
              <a:spcBef>
                <a:spcPct val="0"/>
              </a:spcBef>
            </a:pPr>
            <a:r>
              <a:rPr lang="en-US" sz="310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Henry Garcia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955832" y="1275436"/>
            <a:ext cx="1916458" cy="31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95"/>
              </a:lnSpc>
              <a:spcBef>
                <a:spcPct val="0"/>
              </a:spcBef>
            </a:pPr>
            <a:r>
              <a:rPr lang="en-US" sz="1925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IHMS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5185462" y="1275436"/>
            <a:ext cx="1916458" cy="31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695"/>
              </a:lnSpc>
              <a:spcBef>
                <a:spcPct val="0"/>
              </a:spcBef>
            </a:pPr>
            <a:r>
              <a:rPr lang="en-US" sz="1925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FIU Spring 2026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-5400000">
            <a:off x="16856153" y="5168038"/>
            <a:ext cx="2406466" cy="457229"/>
          </a:xfrm>
          <a:custGeom>
            <a:avLst/>
            <a:gdLst/>
            <a:ahLst/>
            <a:cxnLst/>
            <a:rect r="r" b="b" t="t" l="l"/>
            <a:pathLst>
              <a:path h="457229" w="2406466">
                <a:moveTo>
                  <a:pt x="0" y="0"/>
                </a:moveTo>
                <a:lnTo>
                  <a:pt x="2406466" y="0"/>
                </a:lnTo>
                <a:lnTo>
                  <a:pt x="2406466" y="457229"/>
                </a:lnTo>
                <a:lnTo>
                  <a:pt x="0" y="4572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-5400000">
            <a:off x="-974619" y="9081577"/>
            <a:ext cx="2406466" cy="457229"/>
          </a:xfrm>
          <a:custGeom>
            <a:avLst/>
            <a:gdLst/>
            <a:ahLst/>
            <a:cxnLst/>
            <a:rect r="r" b="b" t="t" l="l"/>
            <a:pathLst>
              <a:path h="457229" w="2406466">
                <a:moveTo>
                  <a:pt x="0" y="0"/>
                </a:moveTo>
                <a:lnTo>
                  <a:pt x="2406466" y="0"/>
                </a:lnTo>
                <a:lnTo>
                  <a:pt x="2406466" y="457229"/>
                </a:lnTo>
                <a:lnTo>
                  <a:pt x="0" y="4572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5922432" y="1275436"/>
            <a:ext cx="1916458" cy="31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95"/>
              </a:lnSpc>
              <a:spcBef>
                <a:spcPct val="0"/>
              </a:spcBef>
            </a:pPr>
            <a:r>
              <a:rPr lang="en-US" sz="1925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CIS 4951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089332" y="1275436"/>
            <a:ext cx="2848230" cy="31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95"/>
              </a:lnSpc>
              <a:spcBef>
                <a:spcPct val="0"/>
              </a:spcBef>
            </a:pPr>
            <a:r>
              <a:rPr lang="en-US" sz="1925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Dr. Masoud Sadjadi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281801" y="1028700"/>
            <a:ext cx="3765951" cy="8229600"/>
            <a:chOff x="0" y="0"/>
            <a:chExt cx="550361" cy="120268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50361" cy="1202684"/>
            </a:xfrm>
            <a:custGeom>
              <a:avLst/>
              <a:gdLst/>
              <a:ahLst/>
              <a:cxnLst/>
              <a:rect r="r" b="b" t="t" l="l"/>
              <a:pathLst>
                <a:path h="1202684" w="550361">
                  <a:moveTo>
                    <a:pt x="0" y="0"/>
                  </a:moveTo>
                  <a:lnTo>
                    <a:pt x="550361" y="0"/>
                  </a:lnTo>
                  <a:lnTo>
                    <a:pt x="550361" y="1202684"/>
                  </a:lnTo>
                  <a:lnTo>
                    <a:pt x="0" y="1202684"/>
                  </a:lnTo>
                  <a:close/>
                </a:path>
              </a:pathLst>
            </a:custGeom>
            <a:blipFill>
              <a:blip r:embed="rId2"/>
              <a:stretch>
                <a:fillRect l="-12280" t="0" r="-12280" b="0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1632958" y="2549650"/>
            <a:ext cx="3834003" cy="878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35"/>
              </a:lnSpc>
              <a:spcBef>
                <a:spcPct val="0"/>
              </a:spcBef>
            </a:pPr>
            <a:r>
              <a:rPr lang="en-US" b="true" sz="5168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The Problem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3493349" y="1028700"/>
            <a:ext cx="3765951" cy="8229600"/>
            <a:chOff x="0" y="0"/>
            <a:chExt cx="550361" cy="120268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550361" cy="1202684"/>
            </a:xfrm>
            <a:custGeom>
              <a:avLst/>
              <a:gdLst/>
              <a:ahLst/>
              <a:cxnLst/>
              <a:rect r="r" b="b" t="t" l="l"/>
              <a:pathLst>
                <a:path h="1202684" w="550361">
                  <a:moveTo>
                    <a:pt x="0" y="0"/>
                  </a:moveTo>
                  <a:lnTo>
                    <a:pt x="550361" y="0"/>
                  </a:lnTo>
                  <a:lnTo>
                    <a:pt x="550361" y="1202684"/>
                  </a:lnTo>
                  <a:lnTo>
                    <a:pt x="0" y="1202684"/>
                  </a:lnTo>
                  <a:close/>
                </a:path>
              </a:pathLst>
            </a:custGeom>
            <a:blipFill>
              <a:blip r:embed="rId3"/>
              <a:stretch>
                <a:fillRect l="-12280" t="0" r="-12280" b="0"/>
              </a:stretch>
            </a:blipFill>
          </p:spPr>
        </p:sp>
      </p:grpSp>
      <p:sp>
        <p:nvSpPr>
          <p:cNvPr name="TextBox 7" id="7"/>
          <p:cNvSpPr txBox="true"/>
          <p:nvPr/>
        </p:nvSpPr>
        <p:spPr>
          <a:xfrm rot="0">
            <a:off x="2415441" y="4466244"/>
            <a:ext cx="5823667" cy="6391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04"/>
              </a:lnSpc>
              <a:spcBef>
                <a:spcPct val="0"/>
              </a:spcBef>
            </a:pPr>
            <a:r>
              <a:rPr lang="en-US" sz="186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Energy usage is not transparent — homeowners lack visibility into real-time consumption patterns.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415441" y="5890444"/>
            <a:ext cx="5383262" cy="6480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04"/>
              </a:lnSpc>
              <a:spcBef>
                <a:spcPct val="0"/>
              </a:spcBef>
            </a:pPr>
            <a:r>
              <a:rPr lang="en-US" sz="186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Utility bills lack detail — monthly statements don't show device-level breakdown.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415441" y="7323569"/>
            <a:ext cx="5383262" cy="6480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04"/>
              </a:lnSpc>
              <a:spcBef>
                <a:spcPct val="0"/>
              </a:spcBef>
            </a:pPr>
            <a:r>
              <a:rPr lang="en-US" sz="186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Hard to diagnose inefficiencies — no tools to identify which appliances waste energy.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908453" y="1230955"/>
            <a:ext cx="1916458" cy="3397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798"/>
              </a:lnSpc>
              <a:spcBef>
                <a:spcPct val="0"/>
              </a:spcBef>
            </a:pPr>
            <a:r>
              <a:rPr lang="en-US" sz="1998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IHMS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1302301" y="4424489"/>
            <a:ext cx="777360" cy="719011"/>
          </a:xfrm>
          <a:custGeom>
            <a:avLst/>
            <a:gdLst/>
            <a:ahLst/>
            <a:cxnLst/>
            <a:rect r="r" b="b" t="t" l="l"/>
            <a:pathLst>
              <a:path h="719011" w="777360">
                <a:moveTo>
                  <a:pt x="0" y="0"/>
                </a:moveTo>
                <a:lnTo>
                  <a:pt x="777360" y="0"/>
                </a:lnTo>
                <a:lnTo>
                  <a:pt x="777360" y="719011"/>
                </a:lnTo>
                <a:lnTo>
                  <a:pt x="0" y="71901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409522" y="5848850"/>
            <a:ext cx="609914" cy="778894"/>
          </a:xfrm>
          <a:custGeom>
            <a:avLst/>
            <a:gdLst/>
            <a:ahLst/>
            <a:cxnLst/>
            <a:rect r="r" b="b" t="t" l="l"/>
            <a:pathLst>
              <a:path h="778894" w="609914">
                <a:moveTo>
                  <a:pt x="0" y="0"/>
                </a:moveTo>
                <a:lnTo>
                  <a:pt x="609913" y="0"/>
                </a:lnTo>
                <a:lnTo>
                  <a:pt x="609913" y="778894"/>
                </a:lnTo>
                <a:lnTo>
                  <a:pt x="0" y="77889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02301" y="7257466"/>
            <a:ext cx="717135" cy="827912"/>
          </a:xfrm>
          <a:custGeom>
            <a:avLst/>
            <a:gdLst/>
            <a:ahLst/>
            <a:cxnLst/>
            <a:rect r="r" b="b" t="t" l="l"/>
            <a:pathLst>
              <a:path h="827912" w="717135">
                <a:moveTo>
                  <a:pt x="0" y="0"/>
                </a:moveTo>
                <a:lnTo>
                  <a:pt x="717134" y="0"/>
                </a:lnTo>
                <a:lnTo>
                  <a:pt x="717134" y="827912"/>
                </a:lnTo>
                <a:lnTo>
                  <a:pt x="0" y="82791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043296" y="1158804"/>
            <a:ext cx="660692" cy="574888"/>
          </a:xfrm>
          <a:custGeom>
            <a:avLst/>
            <a:gdLst/>
            <a:ahLst/>
            <a:cxnLst/>
            <a:rect r="r" b="b" t="t" l="l"/>
            <a:pathLst>
              <a:path h="574888" w="660692">
                <a:moveTo>
                  <a:pt x="0" y="0"/>
                </a:moveTo>
                <a:lnTo>
                  <a:pt x="660692" y="0"/>
                </a:lnTo>
                <a:lnTo>
                  <a:pt x="660692" y="574887"/>
                </a:lnTo>
                <a:lnTo>
                  <a:pt x="0" y="57488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739338" y="2909414"/>
            <a:ext cx="7071139" cy="2406039"/>
            <a:chOff x="0" y="0"/>
            <a:chExt cx="1862357" cy="63368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862357" cy="633689"/>
            </a:xfrm>
            <a:custGeom>
              <a:avLst/>
              <a:gdLst/>
              <a:ahLst/>
              <a:cxnLst/>
              <a:rect r="r" b="b" t="t" l="l"/>
              <a:pathLst>
                <a:path h="633689" w="1862357">
                  <a:moveTo>
                    <a:pt x="32846" y="0"/>
                  </a:moveTo>
                  <a:lnTo>
                    <a:pt x="1829512" y="0"/>
                  </a:lnTo>
                  <a:cubicBezTo>
                    <a:pt x="1838223" y="0"/>
                    <a:pt x="1846577" y="3461"/>
                    <a:pt x="1852737" y="9620"/>
                  </a:cubicBezTo>
                  <a:cubicBezTo>
                    <a:pt x="1858897" y="15780"/>
                    <a:pt x="1862357" y="24135"/>
                    <a:pt x="1862357" y="32846"/>
                  </a:cubicBezTo>
                  <a:lnTo>
                    <a:pt x="1862357" y="600844"/>
                  </a:lnTo>
                  <a:cubicBezTo>
                    <a:pt x="1862357" y="618984"/>
                    <a:pt x="1847652" y="633689"/>
                    <a:pt x="1829512" y="633689"/>
                  </a:cubicBezTo>
                  <a:lnTo>
                    <a:pt x="32846" y="633689"/>
                  </a:lnTo>
                  <a:cubicBezTo>
                    <a:pt x="14706" y="633689"/>
                    <a:pt x="0" y="618984"/>
                    <a:pt x="0" y="600844"/>
                  </a:cubicBezTo>
                  <a:lnTo>
                    <a:pt x="0" y="32846"/>
                  </a:lnTo>
                  <a:cubicBezTo>
                    <a:pt x="0" y="14706"/>
                    <a:pt x="14706" y="0"/>
                    <a:pt x="32846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862357" cy="6717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746188" y="6018963"/>
            <a:ext cx="7064289" cy="2527408"/>
            <a:chOff x="0" y="0"/>
            <a:chExt cx="1860553" cy="66565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860553" cy="665655"/>
            </a:xfrm>
            <a:custGeom>
              <a:avLst/>
              <a:gdLst/>
              <a:ahLst/>
              <a:cxnLst/>
              <a:rect r="r" b="b" t="t" l="l"/>
              <a:pathLst>
                <a:path h="665655" w="1860553">
                  <a:moveTo>
                    <a:pt x="32878" y="0"/>
                  </a:moveTo>
                  <a:lnTo>
                    <a:pt x="1827676" y="0"/>
                  </a:lnTo>
                  <a:cubicBezTo>
                    <a:pt x="1845833" y="0"/>
                    <a:pt x="1860553" y="14720"/>
                    <a:pt x="1860553" y="32878"/>
                  </a:cubicBezTo>
                  <a:lnTo>
                    <a:pt x="1860553" y="632777"/>
                  </a:lnTo>
                  <a:cubicBezTo>
                    <a:pt x="1860553" y="650935"/>
                    <a:pt x="1845833" y="665655"/>
                    <a:pt x="1827676" y="665655"/>
                  </a:cubicBezTo>
                  <a:lnTo>
                    <a:pt x="32878" y="665655"/>
                  </a:lnTo>
                  <a:cubicBezTo>
                    <a:pt x="14720" y="665655"/>
                    <a:pt x="0" y="650935"/>
                    <a:pt x="0" y="632777"/>
                  </a:cubicBezTo>
                  <a:lnTo>
                    <a:pt x="0" y="32878"/>
                  </a:lnTo>
                  <a:cubicBezTo>
                    <a:pt x="0" y="14720"/>
                    <a:pt x="14720" y="0"/>
                    <a:pt x="32878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860553" cy="70375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908453" y="5974872"/>
            <a:ext cx="7064289" cy="2527408"/>
            <a:chOff x="0" y="0"/>
            <a:chExt cx="1860553" cy="66565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860553" cy="665655"/>
            </a:xfrm>
            <a:custGeom>
              <a:avLst/>
              <a:gdLst/>
              <a:ahLst/>
              <a:cxnLst/>
              <a:rect r="r" b="b" t="t" l="l"/>
              <a:pathLst>
                <a:path h="665655" w="1860553">
                  <a:moveTo>
                    <a:pt x="32878" y="0"/>
                  </a:moveTo>
                  <a:lnTo>
                    <a:pt x="1827676" y="0"/>
                  </a:lnTo>
                  <a:cubicBezTo>
                    <a:pt x="1845833" y="0"/>
                    <a:pt x="1860553" y="14720"/>
                    <a:pt x="1860553" y="32878"/>
                  </a:cubicBezTo>
                  <a:lnTo>
                    <a:pt x="1860553" y="632777"/>
                  </a:lnTo>
                  <a:cubicBezTo>
                    <a:pt x="1860553" y="650935"/>
                    <a:pt x="1845833" y="665655"/>
                    <a:pt x="1827676" y="665655"/>
                  </a:cubicBezTo>
                  <a:lnTo>
                    <a:pt x="32878" y="665655"/>
                  </a:lnTo>
                  <a:cubicBezTo>
                    <a:pt x="14720" y="665655"/>
                    <a:pt x="0" y="650935"/>
                    <a:pt x="0" y="632777"/>
                  </a:cubicBezTo>
                  <a:lnTo>
                    <a:pt x="0" y="32878"/>
                  </a:lnTo>
                  <a:cubicBezTo>
                    <a:pt x="0" y="14720"/>
                    <a:pt x="14720" y="0"/>
                    <a:pt x="32878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1860553" cy="70375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0301176" y="3418043"/>
            <a:ext cx="1551324" cy="1190181"/>
          </a:xfrm>
          <a:custGeom>
            <a:avLst/>
            <a:gdLst/>
            <a:ahLst/>
            <a:cxnLst/>
            <a:rect r="r" b="b" t="t" l="l"/>
            <a:pathLst>
              <a:path h="1190181" w="1551324">
                <a:moveTo>
                  <a:pt x="0" y="0"/>
                </a:moveTo>
                <a:lnTo>
                  <a:pt x="1551324" y="0"/>
                </a:lnTo>
                <a:lnTo>
                  <a:pt x="1551324" y="1190182"/>
                </a:lnTo>
                <a:lnTo>
                  <a:pt x="0" y="11901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2227708" y="4583098"/>
            <a:ext cx="1191616" cy="186190"/>
          </a:xfrm>
          <a:custGeom>
            <a:avLst/>
            <a:gdLst/>
            <a:ahLst/>
            <a:cxnLst/>
            <a:rect r="r" b="b" t="t" l="l"/>
            <a:pathLst>
              <a:path h="186190" w="1191616">
                <a:moveTo>
                  <a:pt x="0" y="0"/>
                </a:moveTo>
                <a:lnTo>
                  <a:pt x="1191617" y="0"/>
                </a:lnTo>
                <a:lnTo>
                  <a:pt x="1191617" y="186190"/>
                </a:lnTo>
                <a:lnTo>
                  <a:pt x="0" y="1861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545587" y="6326587"/>
            <a:ext cx="1144338" cy="2145253"/>
          </a:xfrm>
          <a:custGeom>
            <a:avLst/>
            <a:gdLst/>
            <a:ahLst/>
            <a:cxnLst/>
            <a:rect r="r" b="b" t="t" l="l"/>
            <a:pathLst>
              <a:path h="2145253" w="1144338">
                <a:moveTo>
                  <a:pt x="0" y="0"/>
                </a:moveTo>
                <a:lnTo>
                  <a:pt x="1144338" y="0"/>
                </a:lnTo>
                <a:lnTo>
                  <a:pt x="1144338" y="2145254"/>
                </a:lnTo>
                <a:lnTo>
                  <a:pt x="0" y="21452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2534330" y="6264952"/>
            <a:ext cx="1337470" cy="1593971"/>
          </a:xfrm>
          <a:custGeom>
            <a:avLst/>
            <a:gdLst/>
            <a:ahLst/>
            <a:cxnLst/>
            <a:rect r="r" b="b" t="t" l="l"/>
            <a:pathLst>
              <a:path h="1593971" w="1337470">
                <a:moveTo>
                  <a:pt x="0" y="0"/>
                </a:moveTo>
                <a:lnTo>
                  <a:pt x="1337470" y="0"/>
                </a:lnTo>
                <a:lnTo>
                  <a:pt x="1337470" y="1593972"/>
                </a:lnTo>
                <a:lnTo>
                  <a:pt x="0" y="1593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227708" y="3418178"/>
            <a:ext cx="5691522" cy="9229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144"/>
              </a:lnSpc>
            </a:pPr>
            <a:r>
              <a:rPr lang="en-US" b="true" sz="6322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Why It Matters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4389437" y="6473719"/>
            <a:ext cx="3168197" cy="3823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7"/>
              </a:lnSpc>
              <a:spcBef>
                <a:spcPct val="0"/>
              </a:spcBef>
            </a:pPr>
            <a:r>
              <a:rPr lang="en-US" b="true" sz="2198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Wasted Money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4389437" y="7009935"/>
            <a:ext cx="4030164" cy="9899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58"/>
              </a:lnSpc>
              <a:spcBef>
                <a:spcPct val="0"/>
              </a:spcBef>
            </a:pPr>
            <a:r>
              <a:rPr lang="en-US" sz="1898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Inefficient energy use leads to unnecessarily high utility bills every month.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357162" y="3275133"/>
            <a:ext cx="3450459" cy="3823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7"/>
              </a:lnSpc>
              <a:spcBef>
                <a:spcPct val="0"/>
              </a:spcBef>
            </a:pPr>
            <a:r>
              <a:rPr lang="en-US" b="true" sz="2198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Lack of Awareness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2357162" y="3779323"/>
            <a:ext cx="4200704" cy="9899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58"/>
              </a:lnSpc>
              <a:spcBef>
                <a:spcPct val="0"/>
              </a:spcBef>
            </a:pPr>
            <a:r>
              <a:rPr lang="en-US" sz="1898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Most homeowners have no visibility into which devices consume the most energy.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357162" y="6473719"/>
            <a:ext cx="3450459" cy="3823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7"/>
              </a:lnSpc>
              <a:spcBef>
                <a:spcPct val="0"/>
              </a:spcBef>
            </a:pPr>
            <a:r>
              <a:rPr lang="en-US" b="true" sz="2198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Environmental Impact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2357162" y="7009935"/>
            <a:ext cx="3755771" cy="9899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58"/>
              </a:lnSpc>
              <a:spcBef>
                <a:spcPct val="0"/>
              </a:spcBef>
            </a:pPr>
            <a:r>
              <a:rPr lang="en-US" sz="1898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Excessive energy consumption contributes to carbon emissions and climate change.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908453" y="1230955"/>
            <a:ext cx="1916458" cy="3397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798"/>
              </a:lnSpc>
              <a:spcBef>
                <a:spcPct val="0"/>
              </a:spcBef>
            </a:pPr>
            <a:r>
              <a:rPr lang="en-US" sz="1998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IHMS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5188004" y="1230955"/>
            <a:ext cx="1916458" cy="3397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798"/>
              </a:lnSpc>
              <a:spcBef>
                <a:spcPct val="0"/>
              </a:spcBef>
            </a:pPr>
            <a:r>
              <a:rPr lang="en-US" sz="1998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03</a:t>
            </a:r>
          </a:p>
        </p:txBody>
      </p:sp>
      <p:sp>
        <p:nvSpPr>
          <p:cNvPr name="Freeform 24" id="24"/>
          <p:cNvSpPr/>
          <p:nvPr/>
        </p:nvSpPr>
        <p:spPr>
          <a:xfrm flipH="false" flipV="false" rot="0">
            <a:off x="1043296" y="1158804"/>
            <a:ext cx="660692" cy="574888"/>
          </a:xfrm>
          <a:custGeom>
            <a:avLst/>
            <a:gdLst/>
            <a:ahLst/>
            <a:cxnLst/>
            <a:rect r="r" b="b" t="t" l="l"/>
            <a:pathLst>
              <a:path h="574888" w="660692">
                <a:moveTo>
                  <a:pt x="0" y="0"/>
                </a:moveTo>
                <a:lnTo>
                  <a:pt x="660692" y="0"/>
                </a:lnTo>
                <a:lnTo>
                  <a:pt x="660692" y="574887"/>
                </a:lnTo>
                <a:lnTo>
                  <a:pt x="0" y="57488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639996" y="2068734"/>
            <a:ext cx="7619304" cy="3573559"/>
            <a:chOff x="0" y="0"/>
            <a:chExt cx="1272144" cy="59665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72144" cy="596653"/>
            </a:xfrm>
            <a:custGeom>
              <a:avLst/>
              <a:gdLst/>
              <a:ahLst/>
              <a:cxnLst/>
              <a:rect r="r" b="b" t="t" l="l"/>
              <a:pathLst>
                <a:path h="596653" w="1272144">
                  <a:moveTo>
                    <a:pt x="0" y="0"/>
                  </a:moveTo>
                  <a:lnTo>
                    <a:pt x="1272144" y="0"/>
                  </a:lnTo>
                  <a:lnTo>
                    <a:pt x="1272144" y="596653"/>
                  </a:lnTo>
                  <a:lnTo>
                    <a:pt x="0" y="596653"/>
                  </a:lnTo>
                  <a:close/>
                </a:path>
              </a:pathLst>
            </a:custGeom>
            <a:blipFill>
              <a:blip r:embed="rId2"/>
              <a:stretch>
                <a:fillRect l="0" t="-10765" r="0" b="-10765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1190779" y="6259844"/>
            <a:ext cx="3415715" cy="2664680"/>
            <a:chOff x="0" y="0"/>
            <a:chExt cx="825481" cy="643977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25481" cy="643977"/>
            </a:xfrm>
            <a:custGeom>
              <a:avLst/>
              <a:gdLst/>
              <a:ahLst/>
              <a:cxnLst/>
              <a:rect r="r" b="b" t="t" l="l"/>
              <a:pathLst>
                <a:path h="643977" w="825481">
                  <a:moveTo>
                    <a:pt x="45331" y="0"/>
                  </a:moveTo>
                  <a:lnTo>
                    <a:pt x="780149" y="0"/>
                  </a:lnTo>
                  <a:cubicBezTo>
                    <a:pt x="792172" y="0"/>
                    <a:pt x="803702" y="4776"/>
                    <a:pt x="812203" y="13277"/>
                  </a:cubicBezTo>
                  <a:cubicBezTo>
                    <a:pt x="820705" y="21778"/>
                    <a:pt x="825481" y="33309"/>
                    <a:pt x="825481" y="45331"/>
                  </a:cubicBezTo>
                  <a:lnTo>
                    <a:pt x="825481" y="598646"/>
                  </a:lnTo>
                  <a:cubicBezTo>
                    <a:pt x="825481" y="610668"/>
                    <a:pt x="820705" y="622199"/>
                    <a:pt x="812203" y="630700"/>
                  </a:cubicBezTo>
                  <a:cubicBezTo>
                    <a:pt x="803702" y="639201"/>
                    <a:pt x="792172" y="643977"/>
                    <a:pt x="780149" y="643977"/>
                  </a:cubicBezTo>
                  <a:lnTo>
                    <a:pt x="45331" y="643977"/>
                  </a:lnTo>
                  <a:cubicBezTo>
                    <a:pt x="33309" y="643977"/>
                    <a:pt x="21778" y="639201"/>
                    <a:pt x="13277" y="630700"/>
                  </a:cubicBezTo>
                  <a:cubicBezTo>
                    <a:pt x="4776" y="622199"/>
                    <a:pt x="0" y="610668"/>
                    <a:pt x="0" y="598646"/>
                  </a:cubicBezTo>
                  <a:lnTo>
                    <a:pt x="0" y="45331"/>
                  </a:lnTo>
                  <a:cubicBezTo>
                    <a:pt x="0" y="33309"/>
                    <a:pt x="4776" y="21778"/>
                    <a:pt x="13277" y="13277"/>
                  </a:cubicBezTo>
                  <a:cubicBezTo>
                    <a:pt x="21778" y="4776"/>
                    <a:pt x="33309" y="0"/>
                    <a:pt x="45331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9E5EEF">
                    <a:alpha val="10500"/>
                  </a:srgbClr>
                </a:gs>
                <a:gs pos="100000">
                  <a:srgbClr val="E0E0E0">
                    <a:alpha val="25000"/>
                  </a:srgbClr>
                </a:gs>
              </a:gsLst>
              <a:path path="circle">
                <a:fillToRect l="0" r="100000" t="0" b="100000"/>
              </a:path>
              <a:tileRect r="0" l="-100000" b="0" t="-100000"/>
            </a:gra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825481" cy="68207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5004991" y="6259844"/>
            <a:ext cx="3415715" cy="2664680"/>
            <a:chOff x="0" y="0"/>
            <a:chExt cx="825481" cy="643977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25481" cy="643977"/>
            </a:xfrm>
            <a:custGeom>
              <a:avLst/>
              <a:gdLst/>
              <a:ahLst/>
              <a:cxnLst/>
              <a:rect r="r" b="b" t="t" l="l"/>
              <a:pathLst>
                <a:path h="643977" w="825481">
                  <a:moveTo>
                    <a:pt x="45331" y="0"/>
                  </a:moveTo>
                  <a:lnTo>
                    <a:pt x="780149" y="0"/>
                  </a:lnTo>
                  <a:cubicBezTo>
                    <a:pt x="792172" y="0"/>
                    <a:pt x="803702" y="4776"/>
                    <a:pt x="812203" y="13277"/>
                  </a:cubicBezTo>
                  <a:cubicBezTo>
                    <a:pt x="820705" y="21778"/>
                    <a:pt x="825481" y="33309"/>
                    <a:pt x="825481" y="45331"/>
                  </a:cubicBezTo>
                  <a:lnTo>
                    <a:pt x="825481" y="598646"/>
                  </a:lnTo>
                  <a:cubicBezTo>
                    <a:pt x="825481" y="610668"/>
                    <a:pt x="820705" y="622199"/>
                    <a:pt x="812203" y="630700"/>
                  </a:cubicBezTo>
                  <a:cubicBezTo>
                    <a:pt x="803702" y="639201"/>
                    <a:pt x="792172" y="643977"/>
                    <a:pt x="780149" y="643977"/>
                  </a:cubicBezTo>
                  <a:lnTo>
                    <a:pt x="45331" y="643977"/>
                  </a:lnTo>
                  <a:cubicBezTo>
                    <a:pt x="33309" y="643977"/>
                    <a:pt x="21778" y="639201"/>
                    <a:pt x="13277" y="630700"/>
                  </a:cubicBezTo>
                  <a:cubicBezTo>
                    <a:pt x="4776" y="622199"/>
                    <a:pt x="0" y="610668"/>
                    <a:pt x="0" y="598646"/>
                  </a:cubicBezTo>
                  <a:lnTo>
                    <a:pt x="0" y="45331"/>
                  </a:lnTo>
                  <a:cubicBezTo>
                    <a:pt x="0" y="33309"/>
                    <a:pt x="4776" y="21778"/>
                    <a:pt x="13277" y="13277"/>
                  </a:cubicBezTo>
                  <a:cubicBezTo>
                    <a:pt x="21778" y="4776"/>
                    <a:pt x="33309" y="0"/>
                    <a:pt x="45331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9E5EEF">
                    <a:alpha val="10500"/>
                  </a:srgbClr>
                </a:gs>
                <a:gs pos="100000">
                  <a:srgbClr val="E0E0E0">
                    <a:alpha val="25000"/>
                  </a:srgbClr>
                </a:gs>
              </a:gsLst>
              <a:path path="circle">
                <a:fillToRect l="0" r="100000" t="0" b="100000"/>
              </a:path>
              <a:tileRect r="0" l="-100000" b="0" t="-100000"/>
            </a:gra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825481" cy="68207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8831692" y="6259844"/>
            <a:ext cx="3415715" cy="2664680"/>
            <a:chOff x="0" y="0"/>
            <a:chExt cx="825481" cy="643977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25481" cy="643977"/>
            </a:xfrm>
            <a:custGeom>
              <a:avLst/>
              <a:gdLst/>
              <a:ahLst/>
              <a:cxnLst/>
              <a:rect r="r" b="b" t="t" l="l"/>
              <a:pathLst>
                <a:path h="643977" w="825481">
                  <a:moveTo>
                    <a:pt x="45331" y="0"/>
                  </a:moveTo>
                  <a:lnTo>
                    <a:pt x="780149" y="0"/>
                  </a:lnTo>
                  <a:cubicBezTo>
                    <a:pt x="792172" y="0"/>
                    <a:pt x="803702" y="4776"/>
                    <a:pt x="812203" y="13277"/>
                  </a:cubicBezTo>
                  <a:cubicBezTo>
                    <a:pt x="820705" y="21778"/>
                    <a:pt x="825481" y="33309"/>
                    <a:pt x="825481" y="45331"/>
                  </a:cubicBezTo>
                  <a:lnTo>
                    <a:pt x="825481" y="598646"/>
                  </a:lnTo>
                  <a:cubicBezTo>
                    <a:pt x="825481" y="610668"/>
                    <a:pt x="820705" y="622199"/>
                    <a:pt x="812203" y="630700"/>
                  </a:cubicBezTo>
                  <a:cubicBezTo>
                    <a:pt x="803702" y="639201"/>
                    <a:pt x="792172" y="643977"/>
                    <a:pt x="780149" y="643977"/>
                  </a:cubicBezTo>
                  <a:lnTo>
                    <a:pt x="45331" y="643977"/>
                  </a:lnTo>
                  <a:cubicBezTo>
                    <a:pt x="33309" y="643977"/>
                    <a:pt x="21778" y="639201"/>
                    <a:pt x="13277" y="630700"/>
                  </a:cubicBezTo>
                  <a:cubicBezTo>
                    <a:pt x="4776" y="622199"/>
                    <a:pt x="0" y="610668"/>
                    <a:pt x="0" y="598646"/>
                  </a:cubicBezTo>
                  <a:lnTo>
                    <a:pt x="0" y="45331"/>
                  </a:lnTo>
                  <a:cubicBezTo>
                    <a:pt x="0" y="33309"/>
                    <a:pt x="4776" y="21778"/>
                    <a:pt x="13277" y="13277"/>
                  </a:cubicBezTo>
                  <a:cubicBezTo>
                    <a:pt x="21778" y="4776"/>
                    <a:pt x="33309" y="0"/>
                    <a:pt x="45331" y="0"/>
                  </a:cubicBezTo>
                  <a:close/>
                </a:path>
              </a:pathLst>
            </a:custGeom>
            <a:solidFill>
              <a:srgbClr val="9E5EEF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825481" cy="68207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2490518" y="5851725"/>
            <a:ext cx="816237" cy="816237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E5EEF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324284" y="2545804"/>
            <a:ext cx="3894890" cy="920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521"/>
              </a:lnSpc>
              <a:spcBef>
                <a:spcPct val="0"/>
              </a:spcBef>
            </a:pPr>
            <a:r>
              <a:rPr lang="en-US" b="true" sz="5372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Our Solution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22795" y="7145963"/>
            <a:ext cx="2987349" cy="7892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70"/>
              </a:lnSpc>
              <a:spcBef>
                <a:spcPct val="0"/>
              </a:spcBef>
            </a:pPr>
            <a:r>
              <a:rPr lang="en-US" sz="155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Real-time energy monitoring for instant visibility into consumption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5219174" y="7145963"/>
            <a:ext cx="2987349" cy="7892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70"/>
              </a:lnSpc>
              <a:spcBef>
                <a:spcPct val="0"/>
              </a:spcBef>
            </a:pPr>
            <a:r>
              <a:rPr lang="en-US" sz="155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Device-level insights to identify which appliances use the most power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230331" y="7254364"/>
            <a:ext cx="2747149" cy="5225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70"/>
              </a:lnSpc>
              <a:spcBef>
                <a:spcPct val="0"/>
              </a:spcBef>
            </a:pPr>
            <a:r>
              <a:rPr lang="en-US" sz="155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Actionable data visualization through intuitive charts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908453" y="1250005"/>
            <a:ext cx="1916458" cy="2633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285"/>
              </a:lnSpc>
              <a:spcBef>
                <a:spcPct val="0"/>
              </a:spcBef>
            </a:pPr>
            <a:r>
              <a:rPr lang="en-US" sz="1632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IHMS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5188004" y="1250005"/>
            <a:ext cx="1916458" cy="2633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285"/>
              </a:lnSpc>
              <a:spcBef>
                <a:spcPct val="0"/>
              </a:spcBef>
            </a:pPr>
            <a:r>
              <a:rPr lang="en-US" sz="1632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04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6304730" y="5851725"/>
            <a:ext cx="816237" cy="816237"/>
            <a:chOff x="0" y="0"/>
            <a:chExt cx="812800" cy="8128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E5EEF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25" id="25"/>
          <p:cNvGrpSpPr/>
          <p:nvPr/>
        </p:nvGrpSpPr>
        <p:grpSpPr>
          <a:xfrm rot="0">
            <a:off x="10131431" y="5851725"/>
            <a:ext cx="816237" cy="816237"/>
            <a:chOff x="0" y="0"/>
            <a:chExt cx="812800" cy="812800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9525" cap="sq">
              <a:solidFill>
                <a:srgbClr val="9E5EEF"/>
              </a:solidFill>
              <a:prstDash val="solid"/>
              <a:miter/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2671604" y="6032288"/>
            <a:ext cx="453771" cy="453771"/>
          </a:xfrm>
          <a:custGeom>
            <a:avLst/>
            <a:gdLst/>
            <a:ahLst/>
            <a:cxnLst/>
            <a:rect r="r" b="b" t="t" l="l"/>
            <a:pathLst>
              <a:path h="453771" w="453771">
                <a:moveTo>
                  <a:pt x="0" y="0"/>
                </a:moveTo>
                <a:lnTo>
                  <a:pt x="453771" y="0"/>
                </a:lnTo>
                <a:lnTo>
                  <a:pt x="453771" y="453771"/>
                </a:lnTo>
                <a:lnTo>
                  <a:pt x="0" y="4537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29" id="29"/>
          <p:cNvSpPr/>
          <p:nvPr/>
        </p:nvSpPr>
        <p:spPr>
          <a:xfrm flipH="false" flipV="false" rot="0">
            <a:off x="6492944" y="5950821"/>
            <a:ext cx="453771" cy="530116"/>
          </a:xfrm>
          <a:custGeom>
            <a:avLst/>
            <a:gdLst/>
            <a:ahLst/>
            <a:cxnLst/>
            <a:rect r="r" b="b" t="t" l="l"/>
            <a:pathLst>
              <a:path h="530116" w="453771">
                <a:moveTo>
                  <a:pt x="0" y="0"/>
                </a:moveTo>
                <a:lnTo>
                  <a:pt x="453771" y="0"/>
                </a:lnTo>
                <a:lnTo>
                  <a:pt x="453771" y="530116"/>
                </a:lnTo>
                <a:lnTo>
                  <a:pt x="0" y="53011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30" id="30"/>
          <p:cNvSpPr/>
          <p:nvPr/>
        </p:nvSpPr>
        <p:spPr>
          <a:xfrm flipH="false" flipV="false" rot="0">
            <a:off x="10269783" y="5949162"/>
            <a:ext cx="453771" cy="498355"/>
          </a:xfrm>
          <a:custGeom>
            <a:avLst/>
            <a:gdLst/>
            <a:ahLst/>
            <a:cxnLst/>
            <a:rect r="r" b="b" t="t" l="l"/>
            <a:pathLst>
              <a:path h="498355" w="453771">
                <a:moveTo>
                  <a:pt x="0" y="0"/>
                </a:moveTo>
                <a:lnTo>
                  <a:pt x="453771" y="0"/>
                </a:lnTo>
                <a:lnTo>
                  <a:pt x="453771" y="498355"/>
                </a:lnTo>
                <a:lnTo>
                  <a:pt x="0" y="4983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31" id="31"/>
          <p:cNvSpPr txBox="true"/>
          <p:nvPr/>
        </p:nvSpPr>
        <p:spPr>
          <a:xfrm rot="0">
            <a:off x="1398718" y="4114150"/>
            <a:ext cx="5547261" cy="549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285"/>
              </a:lnSpc>
              <a:spcBef>
                <a:spcPct val="0"/>
              </a:spcBef>
            </a:pPr>
            <a:r>
              <a:rPr lang="en-US" sz="1632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IHMS approach to solving home energy monitoring challenges.</a:t>
            </a:r>
          </a:p>
        </p:txBody>
      </p:sp>
      <p:sp>
        <p:nvSpPr>
          <p:cNvPr name="Freeform 32" id="32"/>
          <p:cNvSpPr/>
          <p:nvPr/>
        </p:nvSpPr>
        <p:spPr>
          <a:xfrm flipH="false" flipV="false" rot="0">
            <a:off x="14780526" y="7126056"/>
            <a:ext cx="1408475" cy="941047"/>
          </a:xfrm>
          <a:custGeom>
            <a:avLst/>
            <a:gdLst/>
            <a:ahLst/>
            <a:cxnLst/>
            <a:rect r="r" b="b" t="t" l="l"/>
            <a:pathLst>
              <a:path h="941047" w="1408475">
                <a:moveTo>
                  <a:pt x="0" y="0"/>
                </a:moveTo>
                <a:lnTo>
                  <a:pt x="1408475" y="0"/>
                </a:lnTo>
                <a:lnTo>
                  <a:pt x="1408475" y="941048"/>
                </a:lnTo>
                <a:lnTo>
                  <a:pt x="0" y="94104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33" id="33"/>
          <p:cNvSpPr/>
          <p:nvPr/>
        </p:nvSpPr>
        <p:spPr>
          <a:xfrm flipH="false" flipV="false" rot="0">
            <a:off x="1043296" y="1158804"/>
            <a:ext cx="660692" cy="574888"/>
          </a:xfrm>
          <a:custGeom>
            <a:avLst/>
            <a:gdLst/>
            <a:ahLst/>
            <a:cxnLst/>
            <a:rect r="r" b="b" t="t" l="l"/>
            <a:pathLst>
              <a:path h="574888" w="660692">
                <a:moveTo>
                  <a:pt x="0" y="0"/>
                </a:moveTo>
                <a:lnTo>
                  <a:pt x="660692" y="0"/>
                </a:lnTo>
                <a:lnTo>
                  <a:pt x="660692" y="574887"/>
                </a:lnTo>
                <a:lnTo>
                  <a:pt x="0" y="57488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36526" y="4586597"/>
            <a:ext cx="3363244" cy="3979766"/>
            <a:chOff x="0" y="0"/>
            <a:chExt cx="812800" cy="96179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5453813" y="3859378"/>
            <a:ext cx="3363244" cy="3979766"/>
            <a:chOff x="0" y="0"/>
            <a:chExt cx="812800" cy="96179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9E5EEF">
                    <a:alpha val="10500"/>
                  </a:srgbClr>
                </a:gs>
                <a:gs pos="100000">
                  <a:srgbClr val="E0E0E0">
                    <a:alpha val="25000"/>
                  </a:srgbClr>
                </a:gs>
              </a:gsLst>
              <a:path path="circle">
                <a:fillToRect l="0" r="100000" t="0" b="100000"/>
              </a:path>
              <a:tileRect r="0" l="-100000" b="0" t="-10000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9471021" y="4586597"/>
            <a:ext cx="3363244" cy="3979766"/>
            <a:chOff x="0" y="0"/>
            <a:chExt cx="812800" cy="96179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3488229" y="3859378"/>
            <a:ext cx="3363244" cy="3979766"/>
            <a:chOff x="0" y="0"/>
            <a:chExt cx="812800" cy="961796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9E5EEF">
                    <a:alpha val="10500"/>
                  </a:srgbClr>
                </a:gs>
                <a:gs pos="100000">
                  <a:srgbClr val="E0E0E0">
                    <a:alpha val="25000"/>
                  </a:srgbClr>
                </a:gs>
              </a:gsLst>
              <a:path path="circle">
                <a:fillToRect l="0" r="100000" t="0" b="100000"/>
              </a:path>
              <a:tileRect r="0" l="-100000" b="0" t="-100000"/>
            </a:gra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2278222" y="4978060"/>
            <a:ext cx="1632857" cy="1195895"/>
          </a:xfrm>
          <a:custGeom>
            <a:avLst/>
            <a:gdLst/>
            <a:ahLst/>
            <a:cxnLst/>
            <a:rect r="r" b="b" t="t" l="l"/>
            <a:pathLst>
              <a:path h="1195895" w="1632857">
                <a:moveTo>
                  <a:pt x="0" y="0"/>
                </a:moveTo>
                <a:lnTo>
                  <a:pt x="1632858" y="0"/>
                </a:lnTo>
                <a:lnTo>
                  <a:pt x="1632858" y="1195896"/>
                </a:lnTo>
                <a:lnTo>
                  <a:pt x="0" y="11958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6283065" y="4004093"/>
            <a:ext cx="1487788" cy="1210216"/>
          </a:xfrm>
          <a:custGeom>
            <a:avLst/>
            <a:gdLst/>
            <a:ahLst/>
            <a:cxnLst/>
            <a:rect r="r" b="b" t="t" l="l"/>
            <a:pathLst>
              <a:path h="1210216" w="1487788">
                <a:moveTo>
                  <a:pt x="0" y="0"/>
                </a:moveTo>
                <a:lnTo>
                  <a:pt x="1487788" y="0"/>
                </a:lnTo>
                <a:lnTo>
                  <a:pt x="1487788" y="1210216"/>
                </a:lnTo>
                <a:lnTo>
                  <a:pt x="0" y="12102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0660574" y="5104859"/>
            <a:ext cx="1020987" cy="1159591"/>
          </a:xfrm>
          <a:custGeom>
            <a:avLst/>
            <a:gdLst/>
            <a:ahLst/>
            <a:cxnLst/>
            <a:rect r="r" b="b" t="t" l="l"/>
            <a:pathLst>
              <a:path h="1159591" w="1020987">
                <a:moveTo>
                  <a:pt x="0" y="0"/>
                </a:moveTo>
                <a:lnTo>
                  <a:pt x="1020987" y="0"/>
                </a:lnTo>
                <a:lnTo>
                  <a:pt x="1020987" y="1159591"/>
                </a:lnTo>
                <a:lnTo>
                  <a:pt x="0" y="11595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4663409" y="4560622"/>
            <a:ext cx="1012186" cy="897806"/>
          </a:xfrm>
          <a:custGeom>
            <a:avLst/>
            <a:gdLst/>
            <a:ahLst/>
            <a:cxnLst/>
            <a:rect r="r" b="b" t="t" l="l"/>
            <a:pathLst>
              <a:path h="897806" w="1012186">
                <a:moveTo>
                  <a:pt x="0" y="0"/>
                </a:moveTo>
                <a:lnTo>
                  <a:pt x="1012185" y="0"/>
                </a:lnTo>
                <a:lnTo>
                  <a:pt x="1012185" y="897806"/>
                </a:lnTo>
                <a:lnTo>
                  <a:pt x="0" y="89780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6764338" y="1973379"/>
            <a:ext cx="4759323" cy="10871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855"/>
              </a:lnSpc>
              <a:spcBef>
                <a:spcPct val="0"/>
              </a:spcBef>
            </a:pPr>
            <a:r>
              <a:rPr lang="en-US" b="true" sz="6325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Key Features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804367" y="6438358"/>
            <a:ext cx="2627563" cy="3658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932"/>
              </a:lnSpc>
              <a:spcBef>
                <a:spcPct val="0"/>
              </a:spcBef>
            </a:pPr>
            <a:r>
              <a:rPr lang="en-US" b="true" sz="2094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Live Device Tracking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863985" y="6990411"/>
            <a:ext cx="2508327" cy="872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329"/>
              </a:lnSpc>
              <a:spcBef>
                <a:spcPct val="0"/>
              </a:spcBef>
            </a:pPr>
            <a:r>
              <a:rPr lang="en-US" sz="166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Monitor all connected devices in real-time from one central view.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5804067" y="5467035"/>
            <a:ext cx="2662736" cy="3658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932"/>
              </a:lnSpc>
              <a:spcBef>
                <a:spcPct val="0"/>
              </a:spcBef>
            </a:pPr>
            <a:r>
              <a:rPr lang="en-US" b="true" sz="2094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Usage Analytics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5802080" y="6042660"/>
            <a:ext cx="2666711" cy="11674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329"/>
              </a:lnSpc>
              <a:spcBef>
                <a:spcPct val="0"/>
              </a:spcBef>
            </a:pPr>
            <a:r>
              <a:rPr lang="en-US" sz="1663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View detailed energy consumption by week, month, or year with clear visualizations.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9799257" y="6420138"/>
            <a:ext cx="2706772" cy="3658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932"/>
              </a:lnSpc>
              <a:spcBef>
                <a:spcPct val="0"/>
              </a:spcBef>
            </a:pPr>
            <a:r>
              <a:rPr lang="en-US" b="true" sz="2094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Runtime &amp; Alerts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9866205" y="7048994"/>
            <a:ext cx="2572875" cy="872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329"/>
              </a:lnSpc>
              <a:spcBef>
                <a:spcPct val="0"/>
              </a:spcBef>
            </a:pPr>
            <a:r>
              <a:rPr lang="en-US" sz="166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Track device runtime and receive instant alerts for unusual high usage.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3897721" y="5746159"/>
            <a:ext cx="2544260" cy="3658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932"/>
              </a:lnSpc>
              <a:spcBef>
                <a:spcPct val="0"/>
              </a:spcBef>
            </a:pPr>
            <a:r>
              <a:rPr lang="en-US" b="true" sz="2094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Clean Dashboard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3834147" y="6376035"/>
            <a:ext cx="2671409" cy="872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329"/>
              </a:lnSpc>
              <a:spcBef>
                <a:spcPct val="0"/>
              </a:spcBef>
            </a:pPr>
            <a:r>
              <a:rPr lang="en-US" sz="1663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Intuitive interface designed for easy navigation and quick insights.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908453" y="1240480"/>
            <a:ext cx="1916458" cy="281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329"/>
              </a:lnSpc>
              <a:spcBef>
                <a:spcPct val="0"/>
              </a:spcBef>
            </a:pPr>
            <a:r>
              <a:rPr lang="en-US" sz="1663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IHMS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5188004" y="1240480"/>
            <a:ext cx="1916458" cy="281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329"/>
              </a:lnSpc>
              <a:spcBef>
                <a:spcPct val="0"/>
              </a:spcBef>
            </a:pPr>
            <a:r>
              <a:rPr lang="en-US" sz="1663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5 of 9</a:t>
            </a:r>
          </a:p>
        </p:txBody>
      </p:sp>
      <p:sp>
        <p:nvSpPr>
          <p:cNvPr name="Freeform 29" id="29"/>
          <p:cNvSpPr/>
          <p:nvPr/>
        </p:nvSpPr>
        <p:spPr>
          <a:xfrm flipH="false" flipV="false" rot="0">
            <a:off x="1043296" y="1158804"/>
            <a:ext cx="660692" cy="574888"/>
          </a:xfrm>
          <a:custGeom>
            <a:avLst/>
            <a:gdLst/>
            <a:ahLst/>
            <a:cxnLst/>
            <a:rect r="r" b="b" t="t" l="l"/>
            <a:pathLst>
              <a:path h="574888" w="660692">
                <a:moveTo>
                  <a:pt x="0" y="0"/>
                </a:moveTo>
                <a:lnTo>
                  <a:pt x="660692" y="0"/>
                </a:lnTo>
                <a:lnTo>
                  <a:pt x="660692" y="574887"/>
                </a:lnTo>
                <a:lnTo>
                  <a:pt x="0" y="5748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36526" y="4586597"/>
            <a:ext cx="3363244" cy="3979766"/>
            <a:chOff x="0" y="0"/>
            <a:chExt cx="812800" cy="96179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5453813" y="3859378"/>
            <a:ext cx="3363244" cy="3979766"/>
            <a:chOff x="0" y="0"/>
            <a:chExt cx="812800" cy="96179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9E5EEF">
                    <a:alpha val="10500"/>
                  </a:srgbClr>
                </a:gs>
                <a:gs pos="100000">
                  <a:srgbClr val="E0E0E0">
                    <a:alpha val="25000"/>
                  </a:srgbClr>
                </a:gs>
              </a:gsLst>
              <a:path path="circle">
                <a:fillToRect l="0" r="100000" t="0" b="100000"/>
              </a:path>
              <a:tileRect r="0" l="-100000" b="0" t="-10000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9471021" y="4586597"/>
            <a:ext cx="3363244" cy="3979766"/>
            <a:chOff x="0" y="0"/>
            <a:chExt cx="812800" cy="96179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3488229" y="3859378"/>
            <a:ext cx="3363244" cy="3979766"/>
            <a:chOff x="0" y="0"/>
            <a:chExt cx="812800" cy="961796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9E5EEF">
                    <a:alpha val="10500"/>
                  </a:srgbClr>
                </a:gs>
                <a:gs pos="100000">
                  <a:srgbClr val="E0E0E0">
                    <a:alpha val="25000"/>
                  </a:srgbClr>
                </a:gs>
              </a:gsLst>
              <a:path path="circle">
                <a:fillToRect l="0" r="100000" t="0" b="100000"/>
              </a:path>
              <a:tileRect r="0" l="-100000" b="0" t="-100000"/>
            </a:gra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2447076" y="5065830"/>
            <a:ext cx="1281668" cy="1185241"/>
          </a:xfrm>
          <a:custGeom>
            <a:avLst/>
            <a:gdLst/>
            <a:ahLst/>
            <a:cxnLst/>
            <a:rect r="r" b="b" t="t" l="l"/>
            <a:pathLst>
              <a:path h="1185241" w="1281668">
                <a:moveTo>
                  <a:pt x="0" y="0"/>
                </a:moveTo>
                <a:lnTo>
                  <a:pt x="1281667" y="0"/>
                </a:lnTo>
                <a:lnTo>
                  <a:pt x="1281667" y="1185241"/>
                </a:lnTo>
                <a:lnTo>
                  <a:pt x="0" y="11852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6616574" y="4252004"/>
            <a:ext cx="1039410" cy="1039410"/>
          </a:xfrm>
          <a:custGeom>
            <a:avLst/>
            <a:gdLst/>
            <a:ahLst/>
            <a:cxnLst/>
            <a:rect r="r" b="b" t="t" l="l"/>
            <a:pathLst>
              <a:path h="1039410" w="1039410">
                <a:moveTo>
                  <a:pt x="0" y="0"/>
                </a:moveTo>
                <a:lnTo>
                  <a:pt x="1039410" y="0"/>
                </a:lnTo>
                <a:lnTo>
                  <a:pt x="1039410" y="1039411"/>
                </a:lnTo>
                <a:lnTo>
                  <a:pt x="0" y="103941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0382357" y="5170660"/>
            <a:ext cx="1577480" cy="954303"/>
          </a:xfrm>
          <a:custGeom>
            <a:avLst/>
            <a:gdLst/>
            <a:ahLst/>
            <a:cxnLst/>
            <a:rect r="r" b="b" t="t" l="l"/>
            <a:pathLst>
              <a:path h="954303" w="1577480">
                <a:moveTo>
                  <a:pt x="0" y="0"/>
                </a:moveTo>
                <a:lnTo>
                  <a:pt x="1577480" y="0"/>
                </a:lnTo>
                <a:lnTo>
                  <a:pt x="1577480" y="954303"/>
                </a:lnTo>
                <a:lnTo>
                  <a:pt x="0" y="9543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4623172" y="4391470"/>
            <a:ext cx="1012186" cy="906711"/>
          </a:xfrm>
          <a:custGeom>
            <a:avLst/>
            <a:gdLst/>
            <a:ahLst/>
            <a:cxnLst/>
            <a:rect r="r" b="b" t="t" l="l"/>
            <a:pathLst>
              <a:path h="906711" w="1012186">
                <a:moveTo>
                  <a:pt x="0" y="0"/>
                </a:moveTo>
                <a:lnTo>
                  <a:pt x="1012186" y="0"/>
                </a:lnTo>
                <a:lnTo>
                  <a:pt x="1012186" y="906712"/>
                </a:lnTo>
                <a:lnTo>
                  <a:pt x="0" y="90671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6764338" y="2011479"/>
            <a:ext cx="4759323" cy="7874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473"/>
              </a:lnSpc>
              <a:spcBef>
                <a:spcPct val="0"/>
              </a:spcBef>
            </a:pPr>
            <a:r>
              <a:rPr lang="en-US" b="true" sz="4624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Technology Stack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804367" y="6447883"/>
            <a:ext cx="2627563" cy="314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10"/>
              </a:lnSpc>
              <a:spcBef>
                <a:spcPct val="0"/>
              </a:spcBef>
            </a:pPr>
            <a:r>
              <a:rPr lang="en-US" b="true" sz="1864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React + TypeScript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863985" y="6980886"/>
            <a:ext cx="2508327" cy="7999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09"/>
              </a:lnSpc>
              <a:spcBef>
                <a:spcPct val="0"/>
              </a:spcBef>
            </a:pPr>
            <a:r>
              <a:rPr lang="en-US" sz="1506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Modern frontend framework for building responsive, type-safe interfaces.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5804067" y="5476560"/>
            <a:ext cx="2662736" cy="314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10"/>
              </a:lnSpc>
              <a:spcBef>
                <a:spcPct val="0"/>
              </a:spcBef>
            </a:pPr>
            <a:r>
              <a:rPr lang="en-US" b="true" sz="1864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Node.js + Express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5802080" y="6033135"/>
            <a:ext cx="2666711" cy="7999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09"/>
              </a:lnSpc>
              <a:spcBef>
                <a:spcPct val="0"/>
              </a:spcBef>
            </a:pPr>
            <a:r>
              <a:rPr lang="en-US" sz="150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Robust backend server handling API requests and data processing.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9799257" y="6429663"/>
            <a:ext cx="2706772" cy="314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10"/>
              </a:lnSpc>
              <a:spcBef>
                <a:spcPct val="0"/>
              </a:spcBef>
            </a:pPr>
            <a:r>
              <a:rPr lang="en-US" b="true" sz="1864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Render Deployment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9866205" y="7039469"/>
            <a:ext cx="2572875" cy="7999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09"/>
              </a:lnSpc>
              <a:spcBef>
                <a:spcPct val="0"/>
              </a:spcBef>
            </a:pPr>
            <a:r>
              <a:rPr lang="en-US" sz="1506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Cloud platform for seamless hosting and continuous deployment.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3897721" y="5755684"/>
            <a:ext cx="2544260" cy="314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10"/>
              </a:lnSpc>
              <a:spcBef>
                <a:spcPct val="0"/>
              </a:spcBef>
            </a:pPr>
            <a:r>
              <a:rPr lang="en-US" b="true" sz="1864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Recharts Visualization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3834147" y="6366510"/>
            <a:ext cx="2671409" cy="7999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09"/>
              </a:lnSpc>
              <a:spcBef>
                <a:spcPct val="0"/>
              </a:spcBef>
            </a:pPr>
            <a:r>
              <a:rPr lang="en-US" sz="150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Powerful charting library for interactive energy data displays.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908453" y="1230955"/>
            <a:ext cx="1916458" cy="266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109"/>
              </a:lnSpc>
              <a:spcBef>
                <a:spcPct val="0"/>
              </a:spcBef>
            </a:pPr>
            <a:r>
              <a:rPr lang="en-US" sz="150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IHMS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5188004" y="1230955"/>
            <a:ext cx="1916458" cy="266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109"/>
              </a:lnSpc>
              <a:spcBef>
                <a:spcPct val="0"/>
              </a:spcBef>
            </a:pPr>
            <a:r>
              <a:rPr lang="en-US" sz="150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July 2030</a:t>
            </a:r>
          </a:p>
        </p:txBody>
      </p:sp>
      <p:sp>
        <p:nvSpPr>
          <p:cNvPr name="Freeform 29" id="29"/>
          <p:cNvSpPr/>
          <p:nvPr/>
        </p:nvSpPr>
        <p:spPr>
          <a:xfrm flipH="false" flipV="false" rot="0">
            <a:off x="1043296" y="1158804"/>
            <a:ext cx="660692" cy="574888"/>
          </a:xfrm>
          <a:custGeom>
            <a:avLst/>
            <a:gdLst/>
            <a:ahLst/>
            <a:cxnLst/>
            <a:rect r="r" b="b" t="t" l="l"/>
            <a:pathLst>
              <a:path h="574888" w="660692">
                <a:moveTo>
                  <a:pt x="0" y="0"/>
                </a:moveTo>
                <a:lnTo>
                  <a:pt x="660692" y="0"/>
                </a:lnTo>
                <a:lnTo>
                  <a:pt x="660692" y="574887"/>
                </a:lnTo>
                <a:lnTo>
                  <a:pt x="0" y="5748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739338" y="2909414"/>
            <a:ext cx="7071139" cy="2406039"/>
            <a:chOff x="0" y="0"/>
            <a:chExt cx="1862357" cy="63368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862357" cy="633689"/>
            </a:xfrm>
            <a:custGeom>
              <a:avLst/>
              <a:gdLst/>
              <a:ahLst/>
              <a:cxnLst/>
              <a:rect r="r" b="b" t="t" l="l"/>
              <a:pathLst>
                <a:path h="633689" w="1862357">
                  <a:moveTo>
                    <a:pt x="32846" y="0"/>
                  </a:moveTo>
                  <a:lnTo>
                    <a:pt x="1829512" y="0"/>
                  </a:lnTo>
                  <a:cubicBezTo>
                    <a:pt x="1838223" y="0"/>
                    <a:pt x="1846577" y="3461"/>
                    <a:pt x="1852737" y="9620"/>
                  </a:cubicBezTo>
                  <a:cubicBezTo>
                    <a:pt x="1858897" y="15780"/>
                    <a:pt x="1862357" y="24135"/>
                    <a:pt x="1862357" y="32846"/>
                  </a:cubicBezTo>
                  <a:lnTo>
                    <a:pt x="1862357" y="600844"/>
                  </a:lnTo>
                  <a:cubicBezTo>
                    <a:pt x="1862357" y="618984"/>
                    <a:pt x="1847652" y="633689"/>
                    <a:pt x="1829512" y="633689"/>
                  </a:cubicBezTo>
                  <a:lnTo>
                    <a:pt x="32846" y="633689"/>
                  </a:lnTo>
                  <a:cubicBezTo>
                    <a:pt x="14706" y="633689"/>
                    <a:pt x="0" y="618984"/>
                    <a:pt x="0" y="600844"/>
                  </a:cubicBezTo>
                  <a:lnTo>
                    <a:pt x="0" y="32846"/>
                  </a:lnTo>
                  <a:cubicBezTo>
                    <a:pt x="0" y="14706"/>
                    <a:pt x="14706" y="0"/>
                    <a:pt x="32846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862357" cy="6717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746188" y="6018963"/>
            <a:ext cx="7064289" cy="2527408"/>
            <a:chOff x="0" y="0"/>
            <a:chExt cx="1860553" cy="66565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860553" cy="665655"/>
            </a:xfrm>
            <a:custGeom>
              <a:avLst/>
              <a:gdLst/>
              <a:ahLst/>
              <a:cxnLst/>
              <a:rect r="r" b="b" t="t" l="l"/>
              <a:pathLst>
                <a:path h="665655" w="1860553">
                  <a:moveTo>
                    <a:pt x="32878" y="0"/>
                  </a:moveTo>
                  <a:lnTo>
                    <a:pt x="1827676" y="0"/>
                  </a:lnTo>
                  <a:cubicBezTo>
                    <a:pt x="1845833" y="0"/>
                    <a:pt x="1860553" y="14720"/>
                    <a:pt x="1860553" y="32878"/>
                  </a:cubicBezTo>
                  <a:lnTo>
                    <a:pt x="1860553" y="632777"/>
                  </a:lnTo>
                  <a:cubicBezTo>
                    <a:pt x="1860553" y="650935"/>
                    <a:pt x="1845833" y="665655"/>
                    <a:pt x="1827676" y="665655"/>
                  </a:cubicBezTo>
                  <a:lnTo>
                    <a:pt x="32878" y="665655"/>
                  </a:lnTo>
                  <a:cubicBezTo>
                    <a:pt x="14720" y="665655"/>
                    <a:pt x="0" y="650935"/>
                    <a:pt x="0" y="632777"/>
                  </a:cubicBezTo>
                  <a:lnTo>
                    <a:pt x="0" y="32878"/>
                  </a:lnTo>
                  <a:cubicBezTo>
                    <a:pt x="0" y="14720"/>
                    <a:pt x="14720" y="0"/>
                    <a:pt x="32878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860553" cy="70375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908453" y="5974872"/>
            <a:ext cx="7064289" cy="2527408"/>
            <a:chOff x="0" y="0"/>
            <a:chExt cx="1860553" cy="66565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860553" cy="665655"/>
            </a:xfrm>
            <a:custGeom>
              <a:avLst/>
              <a:gdLst/>
              <a:ahLst/>
              <a:cxnLst/>
              <a:rect r="r" b="b" t="t" l="l"/>
              <a:pathLst>
                <a:path h="665655" w="1860553">
                  <a:moveTo>
                    <a:pt x="32878" y="0"/>
                  </a:moveTo>
                  <a:lnTo>
                    <a:pt x="1827676" y="0"/>
                  </a:lnTo>
                  <a:cubicBezTo>
                    <a:pt x="1845833" y="0"/>
                    <a:pt x="1860553" y="14720"/>
                    <a:pt x="1860553" y="32878"/>
                  </a:cubicBezTo>
                  <a:lnTo>
                    <a:pt x="1860553" y="632777"/>
                  </a:lnTo>
                  <a:cubicBezTo>
                    <a:pt x="1860553" y="650935"/>
                    <a:pt x="1845833" y="665655"/>
                    <a:pt x="1827676" y="665655"/>
                  </a:cubicBezTo>
                  <a:lnTo>
                    <a:pt x="32878" y="665655"/>
                  </a:lnTo>
                  <a:cubicBezTo>
                    <a:pt x="14720" y="665655"/>
                    <a:pt x="0" y="650935"/>
                    <a:pt x="0" y="632777"/>
                  </a:cubicBezTo>
                  <a:lnTo>
                    <a:pt x="0" y="32878"/>
                  </a:lnTo>
                  <a:cubicBezTo>
                    <a:pt x="0" y="14720"/>
                    <a:pt x="14720" y="0"/>
                    <a:pt x="32878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1860553" cy="70375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0286349" y="3030390"/>
            <a:ext cx="1457593" cy="1609366"/>
          </a:xfrm>
          <a:custGeom>
            <a:avLst/>
            <a:gdLst/>
            <a:ahLst/>
            <a:cxnLst/>
            <a:rect r="r" b="b" t="t" l="l"/>
            <a:pathLst>
              <a:path h="1609366" w="1457593">
                <a:moveTo>
                  <a:pt x="0" y="0"/>
                </a:moveTo>
                <a:lnTo>
                  <a:pt x="1457593" y="0"/>
                </a:lnTo>
                <a:lnTo>
                  <a:pt x="1457593" y="1609366"/>
                </a:lnTo>
                <a:lnTo>
                  <a:pt x="0" y="16093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494400" y="6161496"/>
            <a:ext cx="1247469" cy="2015998"/>
          </a:xfrm>
          <a:custGeom>
            <a:avLst/>
            <a:gdLst/>
            <a:ahLst/>
            <a:cxnLst/>
            <a:rect r="r" b="b" t="t" l="l"/>
            <a:pathLst>
              <a:path h="2015998" w="1247469">
                <a:moveTo>
                  <a:pt x="0" y="0"/>
                </a:moveTo>
                <a:lnTo>
                  <a:pt x="1247469" y="0"/>
                </a:lnTo>
                <a:lnTo>
                  <a:pt x="1247469" y="2015998"/>
                </a:lnTo>
                <a:lnTo>
                  <a:pt x="0" y="20159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593619" y="6198132"/>
            <a:ext cx="1226271" cy="2054945"/>
          </a:xfrm>
          <a:custGeom>
            <a:avLst/>
            <a:gdLst/>
            <a:ahLst/>
            <a:cxnLst/>
            <a:rect r="r" b="b" t="t" l="l"/>
            <a:pathLst>
              <a:path h="2054945" w="1226271">
                <a:moveTo>
                  <a:pt x="0" y="0"/>
                </a:moveTo>
                <a:lnTo>
                  <a:pt x="1226271" y="0"/>
                </a:lnTo>
                <a:lnTo>
                  <a:pt x="1226271" y="2054945"/>
                </a:lnTo>
                <a:lnTo>
                  <a:pt x="0" y="20549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227708" y="3418178"/>
            <a:ext cx="5691522" cy="1827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144"/>
              </a:lnSpc>
            </a:pPr>
            <a:r>
              <a:rPr lang="en-US" b="true" sz="6322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Business Perspective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4389437" y="6473719"/>
            <a:ext cx="3168197" cy="3823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7"/>
              </a:lnSpc>
              <a:spcBef>
                <a:spcPct val="0"/>
              </a:spcBef>
            </a:pPr>
            <a:r>
              <a:rPr lang="en-US" b="true" sz="2198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Save Money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4389437" y="7009935"/>
            <a:ext cx="4030164" cy="9899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58"/>
              </a:lnSpc>
              <a:spcBef>
                <a:spcPct val="0"/>
              </a:spcBef>
            </a:pPr>
            <a:r>
              <a:rPr lang="en-US" sz="1898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IHMS helps users reduce utility bills through real-time monitoring and actionable insights.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2357162" y="3275133"/>
            <a:ext cx="3450459" cy="3823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7"/>
              </a:lnSpc>
              <a:spcBef>
                <a:spcPct val="0"/>
              </a:spcBef>
            </a:pPr>
            <a:r>
              <a:rPr lang="en-US" b="true" sz="2198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Scalable Solution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357162" y="3779323"/>
            <a:ext cx="4200704" cy="9899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58"/>
              </a:lnSpc>
              <a:spcBef>
                <a:spcPct val="0"/>
              </a:spcBef>
            </a:pPr>
            <a:r>
              <a:rPr lang="en-US" sz="1898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Designed to scale from individual homes to commercial buildings and businesses.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2357162" y="6473719"/>
            <a:ext cx="3450459" cy="3823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7"/>
              </a:lnSpc>
              <a:spcBef>
                <a:spcPct val="0"/>
              </a:spcBef>
            </a:pPr>
            <a:r>
              <a:rPr lang="en-US" b="true" sz="2198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Sustainability Aligned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357162" y="7009935"/>
            <a:ext cx="3755771" cy="9899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58"/>
              </a:lnSpc>
              <a:spcBef>
                <a:spcPct val="0"/>
              </a:spcBef>
            </a:pPr>
            <a:r>
              <a:rPr lang="en-US" sz="1898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Supports clean tech trends and promotes environmentally conscious energy usage.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908453" y="1230955"/>
            <a:ext cx="1916458" cy="3397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798"/>
              </a:lnSpc>
              <a:spcBef>
                <a:spcPct val="0"/>
              </a:spcBef>
            </a:pPr>
            <a:r>
              <a:rPr lang="en-US" sz="1998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IHMS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5188004" y="1230955"/>
            <a:ext cx="1916458" cy="3397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798"/>
              </a:lnSpc>
              <a:spcBef>
                <a:spcPct val="0"/>
              </a:spcBef>
            </a:pPr>
            <a:r>
              <a:rPr lang="en-US" sz="1998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7 of 9</a:t>
            </a:r>
          </a:p>
        </p:txBody>
      </p:sp>
      <p:sp>
        <p:nvSpPr>
          <p:cNvPr name="Freeform 23" id="23"/>
          <p:cNvSpPr/>
          <p:nvPr/>
        </p:nvSpPr>
        <p:spPr>
          <a:xfrm flipH="false" flipV="false" rot="0">
            <a:off x="1043296" y="1158804"/>
            <a:ext cx="660692" cy="574888"/>
          </a:xfrm>
          <a:custGeom>
            <a:avLst/>
            <a:gdLst/>
            <a:ahLst/>
            <a:cxnLst/>
            <a:rect r="r" b="b" t="t" l="l"/>
            <a:pathLst>
              <a:path h="574888" w="660692">
                <a:moveTo>
                  <a:pt x="0" y="0"/>
                </a:moveTo>
                <a:lnTo>
                  <a:pt x="660692" y="0"/>
                </a:lnTo>
                <a:lnTo>
                  <a:pt x="660692" y="574887"/>
                </a:lnTo>
                <a:lnTo>
                  <a:pt x="0" y="57488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36526" y="4586597"/>
            <a:ext cx="3363244" cy="3979766"/>
            <a:chOff x="0" y="0"/>
            <a:chExt cx="812800" cy="96179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5453813" y="3859378"/>
            <a:ext cx="3363244" cy="3979766"/>
            <a:chOff x="0" y="0"/>
            <a:chExt cx="812800" cy="96179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9E5EEF">
                    <a:alpha val="10500"/>
                  </a:srgbClr>
                </a:gs>
                <a:gs pos="100000">
                  <a:srgbClr val="E0E0E0">
                    <a:alpha val="25000"/>
                  </a:srgbClr>
                </a:gs>
              </a:gsLst>
              <a:path path="circle">
                <a:fillToRect l="0" r="100000" t="0" b="100000"/>
              </a:path>
              <a:tileRect r="0" l="-100000" b="0" t="-10000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9471021" y="4586597"/>
            <a:ext cx="3363244" cy="3979766"/>
            <a:chOff x="0" y="0"/>
            <a:chExt cx="812800" cy="96179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B981EA">
                    <a:alpha val="100000"/>
                  </a:srgbClr>
                </a:gs>
                <a:gs pos="100000">
                  <a:srgbClr val="9E5EEF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3488229" y="3859378"/>
            <a:ext cx="3363244" cy="3979766"/>
            <a:chOff x="0" y="0"/>
            <a:chExt cx="812800" cy="961796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961796"/>
            </a:xfrm>
            <a:custGeom>
              <a:avLst/>
              <a:gdLst/>
              <a:ahLst/>
              <a:cxnLst/>
              <a:rect r="r" b="b" t="t" l="l"/>
              <a:pathLst>
                <a:path h="961796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61796"/>
                  </a:lnTo>
                  <a:lnTo>
                    <a:pt x="0" y="961796"/>
                  </a:lnTo>
                  <a:close/>
                </a:path>
              </a:pathLst>
            </a:custGeom>
            <a:gradFill rotWithShape="true">
              <a:gsLst>
                <a:gs pos="0">
                  <a:srgbClr val="9E5EEF">
                    <a:alpha val="10500"/>
                  </a:srgbClr>
                </a:gs>
                <a:gs pos="100000">
                  <a:srgbClr val="E0E0E0">
                    <a:alpha val="25000"/>
                  </a:srgbClr>
                </a:gs>
              </a:gsLst>
              <a:path path="circle">
                <a:fillToRect l="0" r="100000" t="0" b="100000"/>
              </a:path>
              <a:tileRect r="0" l="-100000" b="0" t="-100000"/>
            </a:gra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812800" cy="9998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2377196" y="4823952"/>
            <a:ext cx="1425749" cy="1662496"/>
          </a:xfrm>
          <a:custGeom>
            <a:avLst/>
            <a:gdLst/>
            <a:ahLst/>
            <a:cxnLst/>
            <a:rect r="r" b="b" t="t" l="l"/>
            <a:pathLst>
              <a:path h="1662496" w="1425749">
                <a:moveTo>
                  <a:pt x="0" y="0"/>
                </a:moveTo>
                <a:lnTo>
                  <a:pt x="1425749" y="0"/>
                </a:lnTo>
                <a:lnTo>
                  <a:pt x="1425749" y="1662497"/>
                </a:lnTo>
                <a:lnTo>
                  <a:pt x="0" y="166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6590614" y="4255364"/>
            <a:ext cx="1068490" cy="1074803"/>
          </a:xfrm>
          <a:custGeom>
            <a:avLst/>
            <a:gdLst/>
            <a:ahLst/>
            <a:cxnLst/>
            <a:rect r="r" b="b" t="t" l="l"/>
            <a:pathLst>
              <a:path h="1074803" w="1068490">
                <a:moveTo>
                  <a:pt x="0" y="0"/>
                </a:moveTo>
                <a:lnTo>
                  <a:pt x="1068490" y="0"/>
                </a:lnTo>
                <a:lnTo>
                  <a:pt x="1068490" y="1074803"/>
                </a:lnTo>
                <a:lnTo>
                  <a:pt x="0" y="10748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0530470" y="5219171"/>
            <a:ext cx="1238537" cy="1112538"/>
          </a:xfrm>
          <a:custGeom>
            <a:avLst/>
            <a:gdLst/>
            <a:ahLst/>
            <a:cxnLst/>
            <a:rect r="r" b="b" t="t" l="l"/>
            <a:pathLst>
              <a:path h="1112538" w="1238537">
                <a:moveTo>
                  <a:pt x="0" y="0"/>
                </a:moveTo>
                <a:lnTo>
                  <a:pt x="1238537" y="0"/>
                </a:lnTo>
                <a:lnTo>
                  <a:pt x="1238537" y="1112538"/>
                </a:lnTo>
                <a:lnTo>
                  <a:pt x="0" y="11125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4754455" y="4367578"/>
            <a:ext cx="830734" cy="1072515"/>
          </a:xfrm>
          <a:custGeom>
            <a:avLst/>
            <a:gdLst/>
            <a:ahLst/>
            <a:cxnLst/>
            <a:rect r="r" b="b" t="t" l="l"/>
            <a:pathLst>
              <a:path h="1072515" w="830734">
                <a:moveTo>
                  <a:pt x="0" y="0"/>
                </a:moveTo>
                <a:lnTo>
                  <a:pt x="830734" y="0"/>
                </a:lnTo>
                <a:lnTo>
                  <a:pt x="830734" y="1072515"/>
                </a:lnTo>
                <a:lnTo>
                  <a:pt x="0" y="107251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6764338" y="2021004"/>
            <a:ext cx="4759323" cy="13138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82"/>
              </a:lnSpc>
              <a:spcBef>
                <a:spcPct val="0"/>
              </a:spcBef>
            </a:pPr>
            <a:r>
              <a:rPr lang="en-US" b="true" sz="3773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Impact &amp; Future Vision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804367" y="6447883"/>
            <a:ext cx="2627563" cy="347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884"/>
              </a:lnSpc>
              <a:spcBef>
                <a:spcPct val="0"/>
              </a:spcBef>
            </a:pPr>
            <a:r>
              <a:rPr lang="en-US" b="true" sz="2060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Energy Awareness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863985" y="6990411"/>
            <a:ext cx="2508327" cy="1020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050"/>
              </a:lnSpc>
              <a:spcBef>
                <a:spcPct val="0"/>
              </a:spcBef>
            </a:pPr>
            <a:r>
              <a:rPr lang="en-US" sz="1464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Encourages users to understand and monitor their energy consumption patterns.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5804067" y="5476560"/>
            <a:ext cx="2662736" cy="347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884"/>
              </a:lnSpc>
              <a:spcBef>
                <a:spcPct val="0"/>
              </a:spcBef>
            </a:pPr>
            <a:r>
              <a:rPr lang="en-US" b="true" sz="2060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Sustainable Behavior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5802080" y="6042660"/>
            <a:ext cx="2666711" cy="7628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050"/>
              </a:lnSpc>
              <a:spcBef>
                <a:spcPct val="0"/>
              </a:spcBef>
            </a:pPr>
            <a:r>
              <a:rPr lang="en-US" sz="1464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Promotes eco-friendly habits through actionable insights and usage tracking.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9799257" y="6429663"/>
            <a:ext cx="2706772" cy="347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884"/>
              </a:lnSpc>
              <a:spcBef>
                <a:spcPct val="0"/>
              </a:spcBef>
            </a:pPr>
            <a:r>
              <a:rPr lang="en-US" b="true" sz="2060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AI &amp; Smart Home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9866205" y="7048994"/>
            <a:ext cx="2572875" cy="7628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050"/>
              </a:lnSpc>
              <a:spcBef>
                <a:spcPct val="0"/>
              </a:spcBef>
            </a:pPr>
            <a:r>
              <a:rPr lang="en-US" sz="1464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Future integration with AI insights and smart home automation systems.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3897721" y="5755684"/>
            <a:ext cx="2544260" cy="347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884"/>
              </a:lnSpc>
              <a:spcBef>
                <a:spcPct val="0"/>
              </a:spcBef>
            </a:pPr>
            <a:r>
              <a:rPr lang="en-US" b="true" sz="2060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Exit Strategy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3834147" y="6376035"/>
            <a:ext cx="2671409" cy="7628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050"/>
              </a:lnSpc>
              <a:spcBef>
                <a:spcPct val="0"/>
              </a:spcBef>
            </a:pPr>
            <a:r>
              <a:rPr lang="en-US" sz="1464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Positioned for acquisition by major tech companies in the clean tech space.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908453" y="1240480"/>
            <a:ext cx="1916458" cy="2485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050"/>
              </a:lnSpc>
              <a:spcBef>
                <a:spcPct val="0"/>
              </a:spcBef>
            </a:pPr>
            <a:r>
              <a:rPr lang="en-US" sz="1464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IHMS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5188004" y="1240480"/>
            <a:ext cx="1916458" cy="2485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050"/>
              </a:lnSpc>
              <a:spcBef>
                <a:spcPct val="0"/>
              </a:spcBef>
            </a:pPr>
            <a:r>
              <a:rPr lang="en-US" sz="1464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8 of 9</a:t>
            </a:r>
          </a:p>
        </p:txBody>
      </p:sp>
      <p:sp>
        <p:nvSpPr>
          <p:cNvPr name="Freeform 29" id="29"/>
          <p:cNvSpPr/>
          <p:nvPr/>
        </p:nvSpPr>
        <p:spPr>
          <a:xfrm flipH="false" flipV="false" rot="0">
            <a:off x="1043296" y="1158804"/>
            <a:ext cx="660692" cy="574888"/>
          </a:xfrm>
          <a:custGeom>
            <a:avLst/>
            <a:gdLst/>
            <a:ahLst/>
            <a:cxnLst/>
            <a:rect r="r" b="b" t="t" l="l"/>
            <a:pathLst>
              <a:path h="574888" w="660692">
                <a:moveTo>
                  <a:pt x="0" y="0"/>
                </a:moveTo>
                <a:lnTo>
                  <a:pt x="660692" y="0"/>
                </a:lnTo>
                <a:lnTo>
                  <a:pt x="660692" y="574887"/>
                </a:lnTo>
                <a:lnTo>
                  <a:pt x="0" y="5748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184418" y="1793509"/>
            <a:ext cx="9916252" cy="2539211"/>
            <a:chOff x="0" y="0"/>
            <a:chExt cx="1890985" cy="48421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890985" cy="484216"/>
            </a:xfrm>
            <a:custGeom>
              <a:avLst/>
              <a:gdLst/>
              <a:ahLst/>
              <a:cxnLst/>
              <a:rect r="r" b="b" t="t" l="l"/>
              <a:pathLst>
                <a:path h="484216" w="1890985">
                  <a:moveTo>
                    <a:pt x="0" y="0"/>
                  </a:moveTo>
                  <a:lnTo>
                    <a:pt x="1890985" y="0"/>
                  </a:lnTo>
                  <a:lnTo>
                    <a:pt x="1890985" y="484216"/>
                  </a:lnTo>
                  <a:lnTo>
                    <a:pt x="0" y="484216"/>
                  </a:lnTo>
                  <a:close/>
                </a:path>
              </a:pathLst>
            </a:custGeom>
            <a:blipFill>
              <a:blip r:embed="rId2"/>
              <a:stretch>
                <a:fillRect l="0" t="-61299" r="0" b="-61299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4460047" y="4562909"/>
            <a:ext cx="9364995" cy="25959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1243"/>
              </a:lnSpc>
              <a:spcBef>
                <a:spcPct val="0"/>
              </a:spcBef>
            </a:pPr>
            <a:r>
              <a:rPr lang="en-US" b="true" sz="15173">
                <a:solidFill>
                  <a:srgbClr val="000000"/>
                </a:solidFill>
                <a:latin typeface="Helvetica Now Display Bold"/>
                <a:ea typeface="Helvetica Now Display Bold"/>
                <a:cs typeface="Helvetica Now Display Bold"/>
                <a:sym typeface="Helvetica Now Display Bold"/>
              </a:rPr>
              <a:t>Thank You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151041" y="7627133"/>
            <a:ext cx="7985918" cy="8249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8"/>
              </a:lnSpc>
              <a:spcBef>
                <a:spcPct val="0"/>
              </a:spcBef>
            </a:pPr>
            <a:r>
              <a:rPr lang="en-US" sz="2398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We appreciate your time and interest in IHMS</a:t>
            </a:r>
          </a:p>
          <a:p>
            <a:pPr algn="ctr" marL="0" indent="0" lvl="0">
              <a:lnSpc>
                <a:spcPts val="3358"/>
              </a:lnSpc>
              <a:spcBef>
                <a:spcPct val="0"/>
              </a:spcBef>
            </a:pPr>
            <a:r>
              <a:rPr lang="en-US" sz="2398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Let's build a smarter, more sustainable future together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DAHG6WA6Hns</dc:identifier>
  <dcterms:modified xsi:type="dcterms:W3CDTF">2011-08-01T06:04:30Z</dcterms:modified>
  <cp:revision>1</cp:revision>
  <dc:title>Intelligent Home Monitoring System (IHMS) Capstone</dc:title>
</cp:coreProperties>
</file>