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207" d="100"/>
          <a:sy n="207" d="100"/>
        </p:scale>
        <p:origin x="18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25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1E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20040" y="0"/>
            <a:ext cx="50292" cy="5143500"/>
          </a:xfrm>
          <a:prstGeom prst="rect">
            <a:avLst/>
          </a:prstGeom>
          <a:solidFill>
            <a:srgbClr val="D4B98A"/>
          </a:solidFill>
          <a:ln w="12700">
            <a:solidFill>
              <a:srgbClr val="D4B98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00800" y="-1097280"/>
            <a:ext cx="4114800" cy="4114800"/>
          </a:xfrm>
          <a:prstGeom prst="ellipse">
            <a:avLst/>
          </a:prstGeom>
          <a:solidFill>
            <a:srgbClr val="0D2C54"/>
          </a:solidFill>
          <a:ln w="12700">
            <a:solidFill>
              <a:srgbClr val="0D2C5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132320" y="2743200"/>
            <a:ext cx="2743200" cy="2743200"/>
          </a:xfrm>
          <a:prstGeom prst="ellipse">
            <a:avLst/>
          </a:prstGeom>
          <a:solidFill>
            <a:srgbClr val="0A2548"/>
          </a:solidFill>
          <a:ln w="12700">
            <a:solidFill>
              <a:srgbClr val="0A254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7178040" y="822960"/>
            <a:ext cx="155448" cy="621792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6949440" y="1005840"/>
            <a:ext cx="612648" cy="155448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02920" y="475488"/>
            <a:ext cx="6400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502920" y="786384"/>
            <a:ext cx="6400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CDA 4910 — Capstone Design II  |  Spring 2026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02920" y="1207008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Meditrak</a:t>
            </a:r>
            <a:endParaRPr lang="en-US" sz="7000" dirty="0"/>
          </a:p>
        </p:txBody>
      </p:sp>
      <p:sp>
        <p:nvSpPr>
          <p:cNvPr id="11" name="Text 9"/>
          <p:cNvSpPr/>
          <p:nvPr/>
        </p:nvSpPr>
        <p:spPr>
          <a:xfrm>
            <a:off x="502920" y="2212848"/>
            <a:ext cx="71323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i="1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 Information Management System</a:t>
            </a:r>
            <a:endParaRPr lang="en-US" sz="2200" dirty="0"/>
          </a:p>
        </p:txBody>
      </p:sp>
      <p:sp>
        <p:nvSpPr>
          <p:cNvPr id="12" name="Shape 10"/>
          <p:cNvSpPr/>
          <p:nvPr/>
        </p:nvSpPr>
        <p:spPr>
          <a:xfrm>
            <a:off x="502920" y="2788920"/>
            <a:ext cx="59436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502920" y="2889504"/>
            <a:ext cx="59436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Members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02920" y="3163824"/>
            <a:ext cx="7772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Johnathan Doralus   •   Isaiah Lora   •   Barbaro Ibanez   •   Noah Cook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02920" y="3493008"/>
            <a:ext cx="59436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Advisor: Dr. Masoud Sadjadi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02920" y="4434840"/>
            <a:ext cx="3657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April 2026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Definition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9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256032" y="1078992"/>
            <a:ext cx="3931920" cy="361188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256032" y="1078992"/>
            <a:ext cx="3931920" cy="54864"/>
          </a:xfrm>
          <a:prstGeom prst="rect">
            <a:avLst/>
          </a:prstGeom>
          <a:solidFill>
            <a:srgbClr val="B5A165"/>
          </a:solidFill>
          <a:ln w="12700">
            <a:solidFill>
              <a:srgbClr val="B5A16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38912" y="1170432"/>
            <a:ext cx="3566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Challenge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411480" y="1664208"/>
            <a:ext cx="173736" cy="173736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694944" y="1618488"/>
            <a:ext cx="33467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Small clinics rely on paper records and spreadsheets — leading to lost data and high error rates.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11480" y="2194560"/>
            <a:ext cx="173736" cy="173736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694944" y="2148840"/>
            <a:ext cx="33467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scheduling causes double-bookings, missed appointments, and no real-time availability.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11480" y="2724912"/>
            <a:ext cx="173736" cy="173736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694944" y="2679192"/>
            <a:ext cx="33467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role-based access — staff, doctors, and patients share the same (or no) system.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411480" y="3255264"/>
            <a:ext cx="173736" cy="173736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694944" y="3209544"/>
            <a:ext cx="33467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insight into clinic analytics: patient volume, appointment trends, or doctor utilization.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411480" y="3785616"/>
            <a:ext cx="173736" cy="173736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694944" y="3739896"/>
            <a:ext cx="33467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data archival is inconsistent and poses patient privacy risks.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4553712" y="1078992"/>
            <a:ext cx="4334256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21"/>
          <p:cNvSpPr/>
          <p:nvPr/>
        </p:nvSpPr>
        <p:spPr>
          <a:xfrm>
            <a:off x="4553712" y="1078992"/>
            <a:ext cx="4334256" cy="54864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4718304" y="1170432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Our Solution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4718304" y="1536192"/>
            <a:ext cx="404164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Meditrak — a unified, role-based web application that digitizes patient registration, appointment scheduling, clinical documentation, and clinic analytics into one secure platform requiring zero external dependencies.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553712" y="2807208"/>
            <a:ext cx="1353312" cy="155448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25"/>
          <p:cNvSpPr/>
          <p:nvPr/>
        </p:nvSpPr>
        <p:spPr>
          <a:xfrm>
            <a:off x="4553712" y="2807208"/>
            <a:ext cx="1353312" cy="54864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4553712" y="2953512"/>
            <a:ext cx="13533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4200" dirty="0"/>
          </a:p>
        </p:txBody>
      </p:sp>
      <p:sp>
        <p:nvSpPr>
          <p:cNvPr id="29" name="Text 27"/>
          <p:cNvSpPr/>
          <p:nvPr/>
        </p:nvSpPr>
        <p:spPr>
          <a:xfrm>
            <a:off x="4626864" y="3575304"/>
            <a:ext cx="120700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Roles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6016752" y="2807208"/>
            <a:ext cx="1353312" cy="155448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1" name="Shape 29"/>
          <p:cNvSpPr/>
          <p:nvPr/>
        </p:nvSpPr>
        <p:spPr>
          <a:xfrm>
            <a:off x="6016752" y="2807208"/>
            <a:ext cx="1353312" cy="5486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6016752" y="2953512"/>
            <a:ext cx="13533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C5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4200" dirty="0"/>
          </a:p>
        </p:txBody>
      </p:sp>
      <p:sp>
        <p:nvSpPr>
          <p:cNvPr id="33" name="Text 31"/>
          <p:cNvSpPr/>
          <p:nvPr/>
        </p:nvSpPr>
        <p:spPr>
          <a:xfrm>
            <a:off x="6089904" y="3575304"/>
            <a:ext cx="120700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 Tables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7479792" y="2807208"/>
            <a:ext cx="1353312" cy="155448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5" name="Shape 33"/>
          <p:cNvSpPr/>
          <p:nvPr/>
        </p:nvSpPr>
        <p:spPr>
          <a:xfrm>
            <a:off x="7479792" y="2807208"/>
            <a:ext cx="1353312" cy="54864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7479792" y="2953512"/>
            <a:ext cx="13533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62</a:t>
            </a:r>
            <a:endParaRPr lang="en-US" sz="4200" dirty="0"/>
          </a:p>
        </p:txBody>
      </p:sp>
      <p:sp>
        <p:nvSpPr>
          <p:cNvPr id="37" name="Text 35"/>
          <p:cNvSpPr/>
          <p:nvPr/>
        </p:nvSpPr>
        <p:spPr>
          <a:xfrm>
            <a:off x="7552944" y="3575304"/>
            <a:ext cx="120700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 Tests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Architecture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9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274320" y="987552"/>
            <a:ext cx="8595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Three-Tier Web Architecture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487168" y="1536192"/>
            <a:ext cx="621792" cy="548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487168" y="1389888"/>
            <a:ext cx="62179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5742432" y="1536192"/>
            <a:ext cx="621792" cy="548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5742432" y="1389888"/>
            <a:ext cx="62179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</a:t>
            </a:r>
            <a:endParaRPr lang="en-US" sz="800" dirty="0"/>
          </a:p>
        </p:txBody>
      </p:sp>
      <p:sp>
        <p:nvSpPr>
          <p:cNvPr id="14" name="Shape 12"/>
          <p:cNvSpPr/>
          <p:nvPr/>
        </p:nvSpPr>
        <p:spPr>
          <a:xfrm>
            <a:off x="201168" y="1371600"/>
            <a:ext cx="2697480" cy="333756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201168" y="1371600"/>
            <a:ext cx="2697480" cy="420624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292608" y="1371600"/>
            <a:ext cx="2514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PRESENTATION TIER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384048" y="1956816"/>
            <a:ext cx="91440" cy="9144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585216" y="189280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HTML5 / CSS3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384048" y="2459736"/>
            <a:ext cx="91440" cy="9144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585216" y="239572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Vanilla JavaScript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384048" y="2962656"/>
            <a:ext cx="91440" cy="9144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585216" y="289864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Jinja2 Templates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384048" y="3465576"/>
            <a:ext cx="91440" cy="9144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585216" y="340156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Responsive Layout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384048" y="3968496"/>
            <a:ext cx="91440" cy="9144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585216" y="390448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Navigation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246120" y="1371600"/>
            <a:ext cx="2697480" cy="333756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Shape 26"/>
          <p:cNvSpPr/>
          <p:nvPr/>
        </p:nvSpPr>
        <p:spPr>
          <a:xfrm>
            <a:off x="3246120" y="1371600"/>
            <a:ext cx="2697480" cy="42062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3337560" y="1371600"/>
            <a:ext cx="2514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TIER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3429000" y="1956816"/>
            <a:ext cx="91440" cy="9144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3630168" y="189280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3.10+ / Flask 3.x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429000" y="2459736"/>
            <a:ext cx="91440" cy="9144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3630168" y="239572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Authentication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3429000" y="2962656"/>
            <a:ext cx="91440" cy="9144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3630168" y="289864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 Access Control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3429000" y="3465576"/>
            <a:ext cx="91440" cy="9144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3630168" y="340156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Logic Layer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3429000" y="3968496"/>
            <a:ext cx="91440" cy="9144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7"/>
          <p:cNvSpPr/>
          <p:nvPr/>
        </p:nvSpPr>
        <p:spPr>
          <a:xfrm>
            <a:off x="3630168" y="390448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Logging &amp; Error Handling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6291072" y="1371600"/>
            <a:ext cx="2697480" cy="3337560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1" name="Shape 39"/>
          <p:cNvSpPr/>
          <p:nvPr/>
        </p:nvSpPr>
        <p:spPr>
          <a:xfrm>
            <a:off x="6291072" y="1371600"/>
            <a:ext cx="2697480" cy="420624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40"/>
          <p:cNvSpPr/>
          <p:nvPr/>
        </p:nvSpPr>
        <p:spPr>
          <a:xfrm>
            <a:off x="6382512" y="1371600"/>
            <a:ext cx="2514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TIER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6473952" y="1956816"/>
            <a:ext cx="91440" cy="9144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 42"/>
          <p:cNvSpPr/>
          <p:nvPr/>
        </p:nvSpPr>
        <p:spPr>
          <a:xfrm>
            <a:off x="6675120" y="189280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3 Database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6473952" y="2459736"/>
            <a:ext cx="91440" cy="9144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4"/>
          <p:cNvSpPr/>
          <p:nvPr/>
        </p:nvSpPr>
        <p:spPr>
          <a:xfrm>
            <a:off x="6675120" y="239572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Relational Tables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6473952" y="2962656"/>
            <a:ext cx="91440" cy="9144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 46"/>
          <p:cNvSpPr/>
          <p:nvPr/>
        </p:nvSpPr>
        <p:spPr>
          <a:xfrm>
            <a:off x="6675120" y="289864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Foreign Key Constraints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6473952" y="3465576"/>
            <a:ext cx="91440" cy="9144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6675120" y="340156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SHA-256 Password Hash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473952" y="3968496"/>
            <a:ext cx="91440" cy="9144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2" name="Text 50"/>
          <p:cNvSpPr/>
          <p:nvPr/>
        </p:nvSpPr>
        <p:spPr>
          <a:xfrm>
            <a:off x="6675120" y="390448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Parameterized Queries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201168" y="4709160"/>
            <a:ext cx="8741664" cy="155448"/>
          </a:xfrm>
          <a:prstGeom prst="rect">
            <a:avLst/>
          </a:prstGeom>
          <a:solidFill>
            <a:srgbClr val="EBF5EB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" name="Text 52"/>
          <p:cNvSpPr/>
          <p:nvPr/>
        </p:nvSpPr>
        <p:spPr>
          <a:xfrm>
            <a:off x="329184" y="4709160"/>
            <a:ext cx="8412480" cy="155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1B5E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Security: SHA-256 hashing  ·  Session auth  ·  Parameterized SQL (no injection)  ·  FK constraints  ·  Rotating log files (1 MB × 3)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 Highlights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9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246888" y="1069848"/>
            <a:ext cx="2706624" cy="1609344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246888" y="1069848"/>
            <a:ext cx="2706624" cy="4572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84048" y="1161288"/>
            <a:ext cx="24323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Dashboards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84048" y="1499616"/>
            <a:ext cx="243230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distinct dashboards for Admin, Doctor, Receptionist &amp; Patient. Each role sees only relevant data. Access controls are enforced server-side on every route.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3118104" y="1069848"/>
            <a:ext cx="2706624" cy="1609344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3118104" y="1069848"/>
            <a:ext cx="2706624" cy="4572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255264" y="1161288"/>
            <a:ext cx="24323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5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Smart Scheduling Engine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3255264" y="1499616"/>
            <a:ext cx="243230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detection prevents double-bookings. A visual calendar shows green/red availability. Duration-aware time slot blocking for multi-length appointments.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5989320" y="1069848"/>
            <a:ext cx="2706624" cy="1609344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5989320" y="1069848"/>
            <a:ext cx="2706624" cy="4572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6126480" y="1161288"/>
            <a:ext cx="24323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Patient Search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6126480" y="1499616"/>
            <a:ext cx="243230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Real-time dropdown search across name, email, phone, and patient ID. Results appear as the receptionist types — no page reload required.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246888" y="2825496"/>
            <a:ext cx="2706624" cy="1609344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46888" y="2825496"/>
            <a:ext cx="2706624" cy="4572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384048" y="2916936"/>
            <a:ext cx="24323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Clinical Documentation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384048" y="3255264"/>
            <a:ext cx="243230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Doctors complete visits with structured summaries: diagnosis, treatment plan, prescriptions, and follow-up dates — stored and viewable in patient history.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3118104" y="2825496"/>
            <a:ext cx="2706624" cy="1609344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3118104" y="2825496"/>
            <a:ext cx="2706624" cy="45720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3255264" y="2916936"/>
            <a:ext cx="24323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6A1B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Analytics Dashboard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3255264" y="3255264"/>
            <a:ext cx="243230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view includes 6-month appointment trend, status breakdown, service popularity, busiest days chart, and doctor utilization with completion rates.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5989320" y="2825496"/>
            <a:ext cx="2706624" cy="1609344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0" name="Shape 28"/>
          <p:cNvSpPr/>
          <p:nvPr/>
        </p:nvSpPr>
        <p:spPr>
          <a:xfrm>
            <a:off x="5989320" y="2825496"/>
            <a:ext cx="2706624" cy="45720"/>
          </a:xfrm>
          <a:prstGeom prst="rect">
            <a:avLst/>
          </a:prstGeom>
          <a:solidFill>
            <a:srgbClr val="BF360C"/>
          </a:solidFill>
          <a:ln w="1270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6126480" y="2916936"/>
            <a:ext cx="24323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BF36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Archival System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6126480" y="3255264"/>
            <a:ext cx="2432304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Admin-controlled archival of records older than 30 days. Permanent purge (180-day minimum) with irreversible-action warnings and full audit logging.</a:t>
            </a:r>
            <a:endParaRPr lang="en-US" sz="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Demonstration Overview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9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274320" y="987552"/>
            <a:ext cx="8595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role-based workflows demonstrated end-to-end: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01168" y="1298448"/>
            <a:ext cx="4224528" cy="171907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201168" y="1298448"/>
            <a:ext cx="4224528" cy="402336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38328" y="1298448"/>
            <a:ext cx="22860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65760" y="1819656"/>
            <a:ext cx="164592" cy="164592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65760" y="179222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621792" y="1755648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View clinic-wide stats on dashboard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365760" y="2130552"/>
            <a:ext cx="164592" cy="164592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65760" y="2103120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621792" y="2066544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doctors, receptionists &amp; patients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365760" y="2441448"/>
            <a:ext cx="164592" cy="164592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365760" y="2414016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621792" y="2377440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Explore analytics charts &amp; utilization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365760" y="2752344"/>
            <a:ext cx="164592" cy="164592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365760" y="2724912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50" dirty="0"/>
          </a:p>
        </p:txBody>
      </p:sp>
      <p:sp>
        <p:nvSpPr>
          <p:cNvPr id="24" name="Text 22"/>
          <p:cNvSpPr/>
          <p:nvPr/>
        </p:nvSpPr>
        <p:spPr>
          <a:xfrm>
            <a:off x="621792" y="2688336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Archive / purge historical records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4572000" y="1298448"/>
            <a:ext cx="4224528" cy="171907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572000" y="1298448"/>
            <a:ext cx="4224528" cy="40233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709160" y="1298448"/>
            <a:ext cx="22860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Receptionist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4736592" y="1819656"/>
            <a:ext cx="164592" cy="164592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4736592" y="179222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850" dirty="0"/>
          </a:p>
        </p:txBody>
      </p:sp>
      <p:sp>
        <p:nvSpPr>
          <p:cNvPr id="30" name="Text 28"/>
          <p:cNvSpPr/>
          <p:nvPr/>
        </p:nvSpPr>
        <p:spPr>
          <a:xfrm>
            <a:off x="4992624" y="1755648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View today's schedule &amp; patient queue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4736592" y="2130552"/>
            <a:ext cx="164592" cy="164592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4736592" y="2103120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50" dirty="0"/>
          </a:p>
        </p:txBody>
      </p:sp>
      <p:sp>
        <p:nvSpPr>
          <p:cNvPr id="33" name="Text 31"/>
          <p:cNvSpPr/>
          <p:nvPr/>
        </p:nvSpPr>
        <p:spPr>
          <a:xfrm>
            <a:off x="4992624" y="2066544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 for patient by name in real-time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4736592" y="2441448"/>
            <a:ext cx="164592" cy="164592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4736592" y="2414016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850" dirty="0"/>
          </a:p>
        </p:txBody>
      </p:sp>
      <p:sp>
        <p:nvSpPr>
          <p:cNvPr id="36" name="Text 34"/>
          <p:cNvSpPr/>
          <p:nvPr/>
        </p:nvSpPr>
        <p:spPr>
          <a:xfrm>
            <a:off x="4992624" y="2377440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 appointment with live calendar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4736592" y="2752344"/>
            <a:ext cx="164592" cy="164592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4736592" y="2724912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50" dirty="0"/>
          </a:p>
        </p:txBody>
      </p:sp>
      <p:sp>
        <p:nvSpPr>
          <p:cNvPr id="39" name="Text 37"/>
          <p:cNvSpPr/>
          <p:nvPr/>
        </p:nvSpPr>
        <p:spPr>
          <a:xfrm>
            <a:off x="4992624" y="2688336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Reschedule a conflicting appointment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201168" y="3145536"/>
            <a:ext cx="4224528" cy="171907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1" name="Shape 39"/>
          <p:cNvSpPr/>
          <p:nvPr/>
        </p:nvSpPr>
        <p:spPr>
          <a:xfrm>
            <a:off x="201168" y="3145536"/>
            <a:ext cx="4224528" cy="402336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40"/>
          <p:cNvSpPr/>
          <p:nvPr/>
        </p:nvSpPr>
        <p:spPr>
          <a:xfrm>
            <a:off x="338328" y="3145536"/>
            <a:ext cx="22860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365760" y="3666744"/>
            <a:ext cx="164592" cy="164592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 42"/>
          <p:cNvSpPr/>
          <p:nvPr/>
        </p:nvSpPr>
        <p:spPr>
          <a:xfrm>
            <a:off x="365760" y="3639312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850" dirty="0"/>
          </a:p>
        </p:txBody>
      </p:sp>
      <p:sp>
        <p:nvSpPr>
          <p:cNvPr id="45" name="Text 43"/>
          <p:cNvSpPr/>
          <p:nvPr/>
        </p:nvSpPr>
        <p:spPr>
          <a:xfrm>
            <a:off x="621792" y="3602736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View upcoming appointments (7-day window)</a:t>
            </a:r>
            <a:endParaRPr lang="en-US" sz="1050" dirty="0"/>
          </a:p>
        </p:txBody>
      </p:sp>
      <p:sp>
        <p:nvSpPr>
          <p:cNvPr id="46" name="Shape 44"/>
          <p:cNvSpPr/>
          <p:nvPr/>
        </p:nvSpPr>
        <p:spPr>
          <a:xfrm>
            <a:off x="365760" y="3977640"/>
            <a:ext cx="164592" cy="164592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 45"/>
          <p:cNvSpPr/>
          <p:nvPr/>
        </p:nvSpPr>
        <p:spPr>
          <a:xfrm>
            <a:off x="365760" y="395020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621792" y="3913632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&amp; complete a visit with diagnosis</a:t>
            </a:r>
            <a:endParaRPr lang="en-US" sz="1050" dirty="0"/>
          </a:p>
        </p:txBody>
      </p:sp>
      <p:sp>
        <p:nvSpPr>
          <p:cNvPr id="49" name="Shape 47"/>
          <p:cNvSpPr/>
          <p:nvPr/>
        </p:nvSpPr>
        <p:spPr>
          <a:xfrm>
            <a:off x="365760" y="4288536"/>
            <a:ext cx="164592" cy="164592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365760" y="426110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850" dirty="0"/>
          </a:p>
        </p:txBody>
      </p:sp>
      <p:sp>
        <p:nvSpPr>
          <p:cNvPr id="51" name="Text 49"/>
          <p:cNvSpPr/>
          <p:nvPr/>
        </p:nvSpPr>
        <p:spPr>
          <a:xfrm>
            <a:off x="621792" y="4224528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treatment plan &amp; prescription</a:t>
            </a:r>
            <a:endParaRPr lang="en-US" sz="1050" dirty="0"/>
          </a:p>
        </p:txBody>
      </p:sp>
      <p:sp>
        <p:nvSpPr>
          <p:cNvPr id="52" name="Shape 50"/>
          <p:cNvSpPr/>
          <p:nvPr/>
        </p:nvSpPr>
        <p:spPr>
          <a:xfrm>
            <a:off x="365760" y="4599432"/>
            <a:ext cx="164592" cy="164592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Text 51"/>
          <p:cNvSpPr/>
          <p:nvPr/>
        </p:nvSpPr>
        <p:spPr>
          <a:xfrm>
            <a:off x="365760" y="4572000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50" dirty="0"/>
          </a:p>
        </p:txBody>
      </p:sp>
      <p:sp>
        <p:nvSpPr>
          <p:cNvPr id="54" name="Text 52"/>
          <p:cNvSpPr/>
          <p:nvPr/>
        </p:nvSpPr>
        <p:spPr>
          <a:xfrm>
            <a:off x="621792" y="4535424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prior visit notes for a patient</a:t>
            </a:r>
            <a:endParaRPr lang="en-US" sz="1050" dirty="0"/>
          </a:p>
        </p:txBody>
      </p:sp>
      <p:sp>
        <p:nvSpPr>
          <p:cNvPr id="55" name="Shape 53"/>
          <p:cNvSpPr/>
          <p:nvPr/>
        </p:nvSpPr>
        <p:spPr>
          <a:xfrm>
            <a:off x="4572000" y="3145536"/>
            <a:ext cx="4224528" cy="171907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6" name="Shape 54"/>
          <p:cNvSpPr/>
          <p:nvPr/>
        </p:nvSpPr>
        <p:spPr>
          <a:xfrm>
            <a:off x="4572000" y="3145536"/>
            <a:ext cx="4224528" cy="402336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7" name="Text 55"/>
          <p:cNvSpPr/>
          <p:nvPr/>
        </p:nvSpPr>
        <p:spPr>
          <a:xfrm>
            <a:off x="4709160" y="3145536"/>
            <a:ext cx="22860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</a:t>
            </a:r>
            <a:endParaRPr lang="en-US" sz="1600" dirty="0"/>
          </a:p>
        </p:txBody>
      </p:sp>
      <p:sp>
        <p:nvSpPr>
          <p:cNvPr id="58" name="Shape 56"/>
          <p:cNvSpPr/>
          <p:nvPr/>
        </p:nvSpPr>
        <p:spPr>
          <a:xfrm>
            <a:off x="4736592" y="3666744"/>
            <a:ext cx="164592" cy="164592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 57"/>
          <p:cNvSpPr/>
          <p:nvPr/>
        </p:nvSpPr>
        <p:spPr>
          <a:xfrm>
            <a:off x="4736592" y="3639312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850" dirty="0"/>
          </a:p>
        </p:txBody>
      </p:sp>
      <p:sp>
        <p:nvSpPr>
          <p:cNvPr id="60" name="Text 58"/>
          <p:cNvSpPr/>
          <p:nvPr/>
        </p:nvSpPr>
        <p:spPr>
          <a:xfrm>
            <a:off x="4992624" y="3602736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Self-register from the login page</a:t>
            </a:r>
            <a:endParaRPr lang="en-US" sz="1050" dirty="0"/>
          </a:p>
        </p:txBody>
      </p:sp>
      <p:sp>
        <p:nvSpPr>
          <p:cNvPr id="61" name="Shape 59"/>
          <p:cNvSpPr/>
          <p:nvPr/>
        </p:nvSpPr>
        <p:spPr>
          <a:xfrm>
            <a:off x="4736592" y="3977640"/>
            <a:ext cx="164592" cy="164592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 60"/>
          <p:cNvSpPr/>
          <p:nvPr/>
        </p:nvSpPr>
        <p:spPr>
          <a:xfrm>
            <a:off x="4736592" y="3950208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50" dirty="0"/>
          </a:p>
        </p:txBody>
      </p:sp>
      <p:sp>
        <p:nvSpPr>
          <p:cNvPr id="63" name="Text 61"/>
          <p:cNvSpPr/>
          <p:nvPr/>
        </p:nvSpPr>
        <p:spPr>
          <a:xfrm>
            <a:off x="4992624" y="3913632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Book appointment using visual calendar</a:t>
            </a:r>
            <a:endParaRPr lang="en-US" sz="1050" dirty="0"/>
          </a:p>
        </p:txBody>
      </p:sp>
      <p:sp>
        <p:nvSpPr>
          <p:cNvPr id="64" name="Shape 62"/>
          <p:cNvSpPr/>
          <p:nvPr/>
        </p:nvSpPr>
        <p:spPr>
          <a:xfrm>
            <a:off x="4736592" y="4288536"/>
            <a:ext cx="164592" cy="164592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5" name="Text 63"/>
          <p:cNvSpPr/>
          <p:nvPr/>
        </p:nvSpPr>
        <p:spPr>
          <a:xfrm>
            <a:off x="4736592" y="4261104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850" dirty="0"/>
          </a:p>
        </p:txBody>
      </p:sp>
      <p:sp>
        <p:nvSpPr>
          <p:cNvPr id="66" name="Text 64"/>
          <p:cNvSpPr/>
          <p:nvPr/>
        </p:nvSpPr>
        <p:spPr>
          <a:xfrm>
            <a:off x="4992624" y="4224528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Cancel an upcoming appointment</a:t>
            </a:r>
            <a:endParaRPr lang="en-US" sz="1050" dirty="0"/>
          </a:p>
        </p:txBody>
      </p:sp>
      <p:sp>
        <p:nvSpPr>
          <p:cNvPr id="67" name="Shape 65"/>
          <p:cNvSpPr/>
          <p:nvPr/>
        </p:nvSpPr>
        <p:spPr>
          <a:xfrm>
            <a:off x="4736592" y="4599432"/>
            <a:ext cx="164592" cy="164592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8" name="Text 66"/>
          <p:cNvSpPr/>
          <p:nvPr/>
        </p:nvSpPr>
        <p:spPr>
          <a:xfrm>
            <a:off x="4736592" y="4572000"/>
            <a:ext cx="164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50" dirty="0"/>
          </a:p>
        </p:txBody>
      </p:sp>
      <p:sp>
        <p:nvSpPr>
          <p:cNvPr id="69" name="Text 67"/>
          <p:cNvSpPr/>
          <p:nvPr/>
        </p:nvSpPr>
        <p:spPr>
          <a:xfrm>
            <a:off x="4992624" y="4535424"/>
            <a:ext cx="363931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visit history &amp; prescriptions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&amp; Evaluation Results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9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914400" y="1051560"/>
            <a:ext cx="2286000" cy="148132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914400" y="1051560"/>
            <a:ext cx="2286000" cy="54864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14400" y="1197864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62</a:t>
            </a:r>
            <a:endParaRPr lang="en-US" sz="4200" dirty="0"/>
          </a:p>
        </p:txBody>
      </p:sp>
      <p:sp>
        <p:nvSpPr>
          <p:cNvPr id="12" name="Text 10"/>
          <p:cNvSpPr/>
          <p:nvPr/>
        </p:nvSpPr>
        <p:spPr>
          <a:xfrm>
            <a:off x="987552" y="1819656"/>
            <a:ext cx="2139696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Automated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Cases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429000" y="1051560"/>
            <a:ext cx="2286000" cy="148132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3429000" y="1051560"/>
            <a:ext cx="2286000" cy="54864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429000" y="1197864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</a:t>
            </a:r>
            <a:endParaRPr lang="en-US" sz="4200" dirty="0"/>
          </a:p>
        </p:txBody>
      </p:sp>
      <p:sp>
        <p:nvSpPr>
          <p:cNvPr id="16" name="Text 14"/>
          <p:cNvSpPr/>
          <p:nvPr/>
        </p:nvSpPr>
        <p:spPr>
          <a:xfrm>
            <a:off x="3502152" y="1819656"/>
            <a:ext cx="2139696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 Rate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(All Tests Green)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943600" y="1051560"/>
            <a:ext cx="2286000" cy="148132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5943600" y="1051560"/>
            <a:ext cx="2286000" cy="5486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5943600" y="1197864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C5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4200" dirty="0"/>
          </a:p>
        </p:txBody>
      </p:sp>
      <p:sp>
        <p:nvSpPr>
          <p:cNvPr id="20" name="Text 18"/>
          <p:cNvSpPr/>
          <p:nvPr/>
        </p:nvSpPr>
        <p:spPr>
          <a:xfrm>
            <a:off x="6016752" y="1819656"/>
            <a:ext cx="2139696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Modules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(Auth, Roles, Features)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274320" y="2706624"/>
            <a:ext cx="2761488" cy="199339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74320" y="2706624"/>
            <a:ext cx="2761488" cy="384048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384048" y="2706624"/>
            <a:ext cx="1783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test_auth.py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2103120" y="2706624"/>
            <a:ext cx="822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tests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20624" y="3246120"/>
            <a:ext cx="73152" cy="73152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585216" y="3172968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success/failure for all 4 roles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420624" y="3538728"/>
            <a:ext cx="73152" cy="73152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585216" y="3465576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Wrong password rejection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420624" y="3831336"/>
            <a:ext cx="73152" cy="73152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585216" y="3758184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persistence after login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420624" y="4123944"/>
            <a:ext cx="73152" cy="73152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585216" y="4050792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Logout clears session properly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420624" y="4416552"/>
            <a:ext cx="73152" cy="73152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585216" y="4343400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Redirect on unauthorized access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3182112" y="2706624"/>
            <a:ext cx="2761488" cy="199339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6" name="Shape 34"/>
          <p:cNvSpPr/>
          <p:nvPr/>
        </p:nvSpPr>
        <p:spPr>
          <a:xfrm>
            <a:off x="3182112" y="2706624"/>
            <a:ext cx="2761488" cy="384048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3291840" y="2706624"/>
            <a:ext cx="1783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test_roles.py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5010912" y="2706624"/>
            <a:ext cx="822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tests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3328416" y="3246120"/>
            <a:ext cx="73152" cy="73152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 38"/>
          <p:cNvSpPr/>
          <p:nvPr/>
        </p:nvSpPr>
        <p:spPr>
          <a:xfrm>
            <a:off x="3493008" y="3172968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Role-specific page access verified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3328416" y="3538728"/>
            <a:ext cx="73152" cy="73152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40"/>
          <p:cNvSpPr/>
          <p:nvPr/>
        </p:nvSpPr>
        <p:spPr>
          <a:xfrm>
            <a:off x="3493008" y="3465576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Cross-role access denied (403/redirect)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3328416" y="3831336"/>
            <a:ext cx="73152" cy="73152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 42"/>
          <p:cNvSpPr/>
          <p:nvPr/>
        </p:nvSpPr>
        <p:spPr>
          <a:xfrm>
            <a:off x="3493008" y="3758184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visibility per role tested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3328416" y="4123944"/>
            <a:ext cx="73152" cy="73152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4"/>
          <p:cNvSpPr/>
          <p:nvPr/>
        </p:nvSpPr>
        <p:spPr>
          <a:xfrm>
            <a:off x="3493008" y="4050792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Admin-only operations blocked for others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3328416" y="4416552"/>
            <a:ext cx="73152" cy="73152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 46"/>
          <p:cNvSpPr/>
          <p:nvPr/>
        </p:nvSpPr>
        <p:spPr>
          <a:xfrm>
            <a:off x="3493008" y="4343400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&amp; receptionist-only routes checked</a:t>
            </a:r>
            <a:endParaRPr lang="en-US" sz="950" dirty="0"/>
          </a:p>
        </p:txBody>
      </p:sp>
      <p:sp>
        <p:nvSpPr>
          <p:cNvPr id="49" name="Shape 47"/>
          <p:cNvSpPr/>
          <p:nvPr/>
        </p:nvSpPr>
        <p:spPr>
          <a:xfrm>
            <a:off x="6089904" y="2706624"/>
            <a:ext cx="2761488" cy="1993392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0" name="Shape 48"/>
          <p:cNvSpPr/>
          <p:nvPr/>
        </p:nvSpPr>
        <p:spPr>
          <a:xfrm>
            <a:off x="6089904" y="2706624"/>
            <a:ext cx="2761488" cy="384048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1" name="Text 49"/>
          <p:cNvSpPr/>
          <p:nvPr/>
        </p:nvSpPr>
        <p:spPr>
          <a:xfrm>
            <a:off x="6199632" y="2706624"/>
            <a:ext cx="1783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test_features.py</a:t>
            </a:r>
            <a:endParaRPr lang="en-US" sz="1050" dirty="0"/>
          </a:p>
        </p:txBody>
      </p:sp>
      <p:sp>
        <p:nvSpPr>
          <p:cNvPr id="52" name="Text 50"/>
          <p:cNvSpPr/>
          <p:nvPr/>
        </p:nvSpPr>
        <p:spPr>
          <a:xfrm>
            <a:off x="7918704" y="2706624"/>
            <a:ext cx="822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tests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6236208" y="3246120"/>
            <a:ext cx="73152" cy="73152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 52"/>
          <p:cNvSpPr/>
          <p:nvPr/>
        </p:nvSpPr>
        <p:spPr>
          <a:xfrm>
            <a:off x="6400800" y="3172968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self-registration flow</a:t>
            </a:r>
            <a:endParaRPr lang="en-US" sz="950" dirty="0"/>
          </a:p>
        </p:txBody>
      </p:sp>
      <p:sp>
        <p:nvSpPr>
          <p:cNvPr id="55" name="Shape 53"/>
          <p:cNvSpPr/>
          <p:nvPr/>
        </p:nvSpPr>
        <p:spPr>
          <a:xfrm>
            <a:off x="6236208" y="3538728"/>
            <a:ext cx="73152" cy="73152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6" name="Text 54"/>
          <p:cNvSpPr/>
          <p:nvPr/>
        </p:nvSpPr>
        <p:spPr>
          <a:xfrm>
            <a:off x="6400800" y="3465576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Appointment scheduling &amp; conflict detect</a:t>
            </a:r>
            <a:endParaRPr lang="en-US" sz="950" dirty="0"/>
          </a:p>
        </p:txBody>
      </p:sp>
      <p:sp>
        <p:nvSpPr>
          <p:cNvPr id="57" name="Shape 55"/>
          <p:cNvSpPr/>
          <p:nvPr/>
        </p:nvSpPr>
        <p:spPr>
          <a:xfrm>
            <a:off x="6236208" y="3831336"/>
            <a:ext cx="73152" cy="73152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8" name="Text 56"/>
          <p:cNvSpPr/>
          <p:nvPr/>
        </p:nvSpPr>
        <p:spPr>
          <a:xfrm>
            <a:off x="6400800" y="3758184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Rescheduling with re-validation</a:t>
            </a:r>
            <a:endParaRPr lang="en-US" sz="950" dirty="0"/>
          </a:p>
        </p:txBody>
      </p:sp>
      <p:sp>
        <p:nvSpPr>
          <p:cNvPr id="59" name="Shape 57"/>
          <p:cNvSpPr/>
          <p:nvPr/>
        </p:nvSpPr>
        <p:spPr>
          <a:xfrm>
            <a:off x="6236208" y="4123944"/>
            <a:ext cx="73152" cy="73152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 58"/>
          <p:cNvSpPr/>
          <p:nvPr/>
        </p:nvSpPr>
        <p:spPr>
          <a:xfrm>
            <a:off x="6400800" y="4050792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patient search (name/email/phone)</a:t>
            </a:r>
            <a:endParaRPr lang="en-US" sz="950" dirty="0"/>
          </a:p>
        </p:txBody>
      </p:sp>
      <p:sp>
        <p:nvSpPr>
          <p:cNvPr id="61" name="Shape 59"/>
          <p:cNvSpPr/>
          <p:nvPr/>
        </p:nvSpPr>
        <p:spPr>
          <a:xfrm>
            <a:off x="6236208" y="4416552"/>
            <a:ext cx="73152" cy="73152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 60"/>
          <p:cNvSpPr/>
          <p:nvPr/>
        </p:nvSpPr>
        <p:spPr>
          <a:xfrm>
            <a:off x="6400800" y="4343400"/>
            <a:ext cx="23408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Visit completion with clinical notes</a:t>
            </a:r>
            <a:endParaRPr lang="en-US" sz="950" dirty="0"/>
          </a:p>
        </p:txBody>
      </p:sp>
      <p:sp>
        <p:nvSpPr>
          <p:cNvPr id="63" name="Shape 61"/>
          <p:cNvSpPr/>
          <p:nvPr/>
        </p:nvSpPr>
        <p:spPr>
          <a:xfrm>
            <a:off x="274320" y="4718304"/>
            <a:ext cx="8595360" cy="155448"/>
          </a:xfrm>
          <a:prstGeom prst="rect">
            <a:avLst/>
          </a:prstGeom>
          <a:solidFill>
            <a:srgbClr val="EBF5EB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4" name="Text 62"/>
          <p:cNvSpPr/>
          <p:nvPr/>
        </p:nvSpPr>
        <p:spPr>
          <a:xfrm>
            <a:off x="411480" y="4718304"/>
            <a:ext cx="8321040" cy="155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1B5E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test uses an isolated in-memory SQLite database — production data is never touched during automated testing.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Challenges &amp; Lessons Learned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9</a:t>
            </a:r>
            <a:endParaRPr lang="en-US" sz="800" dirty="0"/>
          </a:p>
        </p:txBody>
      </p:sp>
      <p:sp>
        <p:nvSpPr>
          <p:cNvPr id="9" name="Shape 7"/>
          <p:cNvSpPr/>
          <p:nvPr/>
        </p:nvSpPr>
        <p:spPr>
          <a:xfrm>
            <a:off x="246888" y="1051560"/>
            <a:ext cx="2706624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246888" y="1051560"/>
            <a:ext cx="64008" cy="1572768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02336" y="1143000"/>
            <a:ext cx="530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81E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402336" y="1508760"/>
            <a:ext cx="2450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Conflict-Free Scheduling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02336" y="1837944"/>
            <a:ext cx="24505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Duration-aware time-slot blocking required careful SQL to check overlapping intervals — not just matching start times.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3118104" y="1051560"/>
            <a:ext cx="2706624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3118104" y="1051560"/>
            <a:ext cx="64008" cy="1572768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3273552" y="1143000"/>
            <a:ext cx="530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C5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3273552" y="1508760"/>
            <a:ext cx="2450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Access at Scale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3273552" y="1837944"/>
            <a:ext cx="24505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Enforcing access control on every route (not just the UI) required server-side role checks across all 30+ Flask endpoints.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5989320" y="1051560"/>
            <a:ext cx="2706624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5989320" y="1051560"/>
            <a:ext cx="64008" cy="15727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6144768" y="1143000"/>
            <a:ext cx="530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6144768" y="1508760"/>
            <a:ext cx="2450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Vanilla JS Without a Framework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144768" y="1837944"/>
            <a:ext cx="24505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a responsive multi-role UI with only HTML/CSS/JS forced disciplined structure — and a greater appreciation for React.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246888" y="2761488"/>
            <a:ext cx="2706624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246888" y="2761488"/>
            <a:ext cx="64008" cy="1572768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402336" y="2852928"/>
            <a:ext cx="530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2200" dirty="0"/>
          </a:p>
        </p:txBody>
      </p:sp>
      <p:sp>
        <p:nvSpPr>
          <p:cNvPr id="27" name="Text 25"/>
          <p:cNvSpPr/>
          <p:nvPr/>
        </p:nvSpPr>
        <p:spPr>
          <a:xfrm>
            <a:off x="402336" y="3218688"/>
            <a:ext cx="2450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Iterative Database Design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02336" y="3547872"/>
            <a:ext cx="24505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schema went through 3 revisions. Separating visit_summaries from appointments and adding an archive table were mid-project pivots.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3118104" y="2761488"/>
            <a:ext cx="2706624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0" name="Shape 28"/>
          <p:cNvSpPr/>
          <p:nvPr/>
        </p:nvSpPr>
        <p:spPr>
          <a:xfrm>
            <a:off x="3118104" y="2761488"/>
            <a:ext cx="64008" cy="1572768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3273552" y="2852928"/>
            <a:ext cx="530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6A1B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2200" dirty="0"/>
          </a:p>
        </p:txBody>
      </p:sp>
      <p:sp>
        <p:nvSpPr>
          <p:cNvPr id="32" name="Text 30"/>
          <p:cNvSpPr/>
          <p:nvPr/>
        </p:nvSpPr>
        <p:spPr>
          <a:xfrm>
            <a:off x="3273552" y="3218688"/>
            <a:ext cx="2450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Comprehensive Test Coverage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3273552" y="3547872"/>
            <a:ext cx="24505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Writing 62 tests revealed double-booking bugs and role-bypass vulnerabilities. Test-first thinking saved significant late-stage debugging time.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5989320" y="2761488"/>
            <a:ext cx="2706624" cy="1572768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5" name="Shape 33"/>
          <p:cNvSpPr/>
          <p:nvPr/>
        </p:nvSpPr>
        <p:spPr>
          <a:xfrm>
            <a:off x="5989320" y="2761488"/>
            <a:ext cx="64008" cy="1572768"/>
          </a:xfrm>
          <a:prstGeom prst="rect">
            <a:avLst/>
          </a:prstGeom>
          <a:solidFill>
            <a:srgbClr val="BF360C"/>
          </a:solidFill>
          <a:ln w="1270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6144768" y="2852928"/>
            <a:ext cx="53035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BF36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6144768" y="3218688"/>
            <a:ext cx="24505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Management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6144768" y="3547872"/>
            <a:ext cx="24505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SMS reminders and email notifications were cut to prioritize reliability. We delivered 100% of what we committed to building.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9144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9728"/>
            <a:ext cx="8503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Work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914400"/>
            <a:ext cx="91440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0" y="4892040"/>
            <a:ext cx="9144000" cy="25146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228600" y="4892040"/>
            <a:ext cx="777240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II — Spring 2026  |  Meditrak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8138160" y="4892040"/>
            <a:ext cx="777240" cy="251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9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274320" y="969264"/>
            <a:ext cx="8595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Meditrak provides a solid foundation. Planned enhancements for future iterations: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46888" y="1280160"/>
            <a:ext cx="2761488" cy="3419856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246888" y="1280160"/>
            <a:ext cx="2761488" cy="457200"/>
          </a:xfrm>
          <a:prstGeom prst="rect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74904" y="1280160"/>
            <a:ext cx="250545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48056" y="1901952"/>
            <a:ext cx="109728" cy="109728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649224" y="1837944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/ SMS appointment reminders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48056" y="2441448"/>
            <a:ext cx="109728" cy="109728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49224" y="2377440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PDF export for visit summaries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48056" y="2980944"/>
            <a:ext cx="109728" cy="109728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649224" y="2916936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Password reset via email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48056" y="3520440"/>
            <a:ext cx="109728" cy="109728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649224" y="3456432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cancel-reason tracking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48056" y="4059936"/>
            <a:ext cx="109728" cy="109728"/>
          </a:xfrm>
          <a:prstGeom prst="ellipse">
            <a:avLst/>
          </a:prstGeom>
          <a:solidFill>
            <a:srgbClr val="081E3F"/>
          </a:solidFill>
          <a:ln w="12700">
            <a:solidFill>
              <a:srgbClr val="081E3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649224" y="3995928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Dark mode UI theme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3172968" y="1280160"/>
            <a:ext cx="2761488" cy="3419856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3172968" y="1280160"/>
            <a:ext cx="2761488" cy="4572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3300984" y="1280160"/>
            <a:ext cx="250545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Medium-Term</a:t>
            </a:r>
            <a:endParaRPr lang="en-US" sz="1500" dirty="0"/>
          </a:p>
        </p:txBody>
      </p:sp>
      <p:sp>
        <p:nvSpPr>
          <p:cNvPr id="26" name="Shape 24"/>
          <p:cNvSpPr/>
          <p:nvPr/>
        </p:nvSpPr>
        <p:spPr>
          <a:xfrm>
            <a:off x="3374136" y="1901952"/>
            <a:ext cx="109728" cy="109728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3575304" y="1837944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RESTful API for mobile integration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3374136" y="2441448"/>
            <a:ext cx="109728" cy="109728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3575304" y="2377440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Insurance claim status tracking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3374136" y="2980944"/>
            <a:ext cx="109728" cy="109728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3575304" y="2916936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Multi-clinic / multi-location support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374136" y="3520440"/>
            <a:ext cx="109728" cy="109728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3575304" y="3456432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 result uploads (PDF / image)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3374136" y="4059936"/>
            <a:ext cx="109728" cy="109728"/>
          </a:xfrm>
          <a:prstGeom prst="ellipse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3575304" y="3995928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Doctor-to-doctor referral system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6099048" y="1280160"/>
            <a:ext cx="2761488" cy="3419856"/>
          </a:xfrm>
          <a:prstGeom prst="rect">
            <a:avLst/>
          </a:prstGeom>
          <a:solidFill>
            <a:srgbClr val="FFFFFF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Shape 35"/>
          <p:cNvSpPr/>
          <p:nvPr/>
        </p:nvSpPr>
        <p:spPr>
          <a:xfrm>
            <a:off x="6099048" y="1280160"/>
            <a:ext cx="2761488" cy="45720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6227064" y="1280160"/>
            <a:ext cx="250545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Long-Term</a:t>
            </a:r>
            <a:endParaRPr lang="en-US" sz="1500" dirty="0"/>
          </a:p>
        </p:txBody>
      </p:sp>
      <p:sp>
        <p:nvSpPr>
          <p:cNvPr id="39" name="Shape 37"/>
          <p:cNvSpPr/>
          <p:nvPr/>
        </p:nvSpPr>
        <p:spPr>
          <a:xfrm>
            <a:off x="6300216" y="1901952"/>
            <a:ext cx="109728" cy="109728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 38"/>
          <p:cNvSpPr/>
          <p:nvPr/>
        </p:nvSpPr>
        <p:spPr>
          <a:xfrm>
            <a:off x="6501384" y="1837944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deployment (AWS / GCP / Azure)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6300216" y="2441448"/>
            <a:ext cx="109728" cy="109728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40"/>
          <p:cNvSpPr/>
          <p:nvPr/>
        </p:nvSpPr>
        <p:spPr>
          <a:xfrm>
            <a:off x="6501384" y="2377440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HIPAA compliance audit trail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6300216" y="2980944"/>
            <a:ext cx="109728" cy="109728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 42"/>
          <p:cNvSpPr/>
          <p:nvPr/>
        </p:nvSpPr>
        <p:spPr>
          <a:xfrm>
            <a:off x="6501384" y="2916936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AI-assisted diagnosis suggestions</a:t>
            </a:r>
            <a:endParaRPr lang="en-US" sz="1100" dirty="0"/>
          </a:p>
        </p:txBody>
      </p:sp>
      <p:sp>
        <p:nvSpPr>
          <p:cNvPr id="45" name="Shape 43"/>
          <p:cNvSpPr/>
          <p:nvPr/>
        </p:nvSpPr>
        <p:spPr>
          <a:xfrm>
            <a:off x="6300216" y="3520440"/>
            <a:ext cx="109728" cy="109728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4"/>
          <p:cNvSpPr/>
          <p:nvPr/>
        </p:nvSpPr>
        <p:spPr>
          <a:xfrm>
            <a:off x="6501384" y="3456432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Telemedicine video consultation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6300216" y="4059936"/>
            <a:ext cx="109728" cy="109728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 46"/>
          <p:cNvSpPr/>
          <p:nvPr/>
        </p:nvSpPr>
        <p:spPr>
          <a:xfrm>
            <a:off x="6501384" y="3995928"/>
            <a:ext cx="223113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A4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HL7 FHIR interoperability standard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246888" y="4718304"/>
            <a:ext cx="8650224" cy="155448"/>
          </a:xfrm>
          <a:prstGeom prst="rect">
            <a:avLst/>
          </a:prstGeom>
          <a:solidFill>
            <a:srgbClr val="E3F2FD"/>
          </a:solidFill>
          <a:ln w="6350">
            <a:solidFill>
              <a:srgbClr val="DEDAD0"/>
            </a:solidFill>
            <a:prstDash val="solid"/>
          </a:ln>
          <a:effectLst>
            <a:outerShdw blurRad="101600" dist="38100" dir="8100000" algn="bl" rotWithShape="0">
              <a:srgbClr val="000000">
                <a:alpha val="11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384048" y="4718304"/>
            <a:ext cx="8321040" cy="155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0D47A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modular Flask architecture makes each enhancement independently implementable — reducing integration risk.</a:t>
            </a:r>
            <a:endParaRPr lang="en-US" sz="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81E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320040" y="0"/>
            <a:ext cx="50292" cy="5143500"/>
          </a:xfrm>
          <a:prstGeom prst="rect">
            <a:avLst/>
          </a:prstGeom>
          <a:solidFill>
            <a:srgbClr val="D4B98A"/>
          </a:solidFill>
          <a:ln w="12700">
            <a:solidFill>
              <a:srgbClr val="D4B98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5943600" y="-731520"/>
            <a:ext cx="4114800" cy="4114800"/>
          </a:xfrm>
          <a:prstGeom prst="ellipse">
            <a:avLst/>
          </a:prstGeom>
          <a:solidFill>
            <a:srgbClr val="0D2C54"/>
          </a:solidFill>
          <a:ln w="12700">
            <a:solidFill>
              <a:srgbClr val="0D2C5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6858000" y="2926080"/>
            <a:ext cx="2743200" cy="2743200"/>
          </a:xfrm>
          <a:prstGeom prst="ellipse">
            <a:avLst/>
          </a:prstGeom>
          <a:solidFill>
            <a:srgbClr val="0A2548"/>
          </a:solidFill>
          <a:ln w="12700">
            <a:solidFill>
              <a:srgbClr val="0A254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02920" y="86868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</a:t>
            </a:r>
            <a:endParaRPr lang="en-US" sz="7000" dirty="0"/>
          </a:p>
        </p:txBody>
      </p:sp>
      <p:sp>
        <p:nvSpPr>
          <p:cNvPr id="7" name="Text 5"/>
          <p:cNvSpPr/>
          <p:nvPr/>
        </p:nvSpPr>
        <p:spPr>
          <a:xfrm>
            <a:off x="502920" y="1920240"/>
            <a:ext cx="640080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i="1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 &amp; Discussion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502920" y="2496312"/>
            <a:ext cx="5943600" cy="36576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502920" y="2670048"/>
            <a:ext cx="100584" cy="10058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731520" y="2624328"/>
            <a:ext cx="6858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Meditrak delivers a complete, role-based clinic management platform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02920" y="3017520"/>
            <a:ext cx="100584" cy="10058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731520" y="2971800"/>
            <a:ext cx="6858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Flask + SQLite backend  ·  HTML/CSS/JS frontend  ·  62 passing tests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02920" y="3364992"/>
            <a:ext cx="100584" cy="10058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731520" y="3319272"/>
            <a:ext cx="6858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Demonstrated end-to-end for Admin, Doctor, Receptionist &amp; Patient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02920" y="3712464"/>
            <a:ext cx="100584" cy="100584"/>
          </a:xfrm>
          <a:prstGeom prst="rect">
            <a:avLst/>
          </a:prstGeom>
          <a:solidFill>
            <a:srgbClr val="C5A84B"/>
          </a:solidFill>
          <a:ln w="12700">
            <a:solidFill>
              <a:srgbClr val="C5A8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31520" y="3666744"/>
            <a:ext cx="6858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Ready for future cloud deployment and HIPAA compliance work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02920" y="4224528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D4B9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Johnathan Doralus  ·  Isaiah Lora  ·  Barbaro Ibanez  ·  Noah Cook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02920" y="4498848"/>
            <a:ext cx="7772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 College of Engineering and Computing  |  Capstone Design II  |  Spring 2026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</Words>
  <Application>Microsoft Office PowerPoint</Application>
  <PresentationFormat>On-screen Show (16:9)</PresentationFormat>
  <Paragraphs>200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Meditrak – Health Information Management System</dc:title>
  <dc:subject>PptxGenJS Presentation</dc:subject>
  <dc:creator>FIU CEC Capstone II Team</dc:creator>
  <cp:lastModifiedBy>Noah Cook</cp:lastModifiedBy>
  <cp:revision>1</cp:revision>
  <dcterms:created xsi:type="dcterms:W3CDTF">2026-04-13T00:39:21Z</dcterms:created>
  <dcterms:modified xsi:type="dcterms:W3CDTF">2026-04-13T00:40:56Z</dcterms:modified>
</cp:coreProperties>
</file>