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9144000" cy="51435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22B4A1-90E5-BCD9-4739-E1E0DC4B6BF1}" v="11" dt="2026-04-27T19:40:45.29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0C1A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4000" cy="502920"/>
          </a:xfrm>
          <a:custGeom>
            <a:avLst/>
            <a:gdLst/>
            <a:ahLst/>
            <a:cxnLst/>
            <a:rect l="l" t="t" r="r" b="b"/>
            <a:pathLst>
              <a:path w="9144000" h="502920">
                <a:moveTo>
                  <a:pt x="9143999" y="502919"/>
                </a:moveTo>
                <a:lnTo>
                  <a:pt x="0" y="50291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02919"/>
                </a:lnTo>
                <a:close/>
              </a:path>
            </a:pathLst>
          </a:custGeom>
          <a:solidFill>
            <a:srgbClr val="081E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9144000" cy="502920"/>
          </a:xfrm>
          <a:custGeom>
            <a:avLst/>
            <a:gdLst/>
            <a:ahLst/>
            <a:cxnLst/>
            <a:rect l="l" t="t" r="r" b="b"/>
            <a:pathLst>
              <a:path w="9144000" h="502920">
                <a:moveTo>
                  <a:pt x="0" y="0"/>
                </a:moveTo>
                <a:lnTo>
                  <a:pt x="9143999" y="0"/>
                </a:lnTo>
                <a:lnTo>
                  <a:pt x="9143999" y="502919"/>
                </a:lnTo>
                <a:lnTo>
                  <a:pt x="0" y="502919"/>
                </a:lnTo>
                <a:lnTo>
                  <a:pt x="0" y="0"/>
                </a:lnTo>
                <a:close/>
              </a:path>
            </a:pathLst>
          </a:custGeom>
          <a:ln w="12699">
            <a:solidFill>
              <a:srgbClr val="081E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47799" y="1120140"/>
            <a:ext cx="7542530" cy="1632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0" i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75590" y="2133345"/>
            <a:ext cx="5163820" cy="2412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-6350"/>
            <a:ext cx="9156700" cy="4761230"/>
            <a:chOff x="-6350" y="-6350"/>
            <a:chExt cx="9156700" cy="4761230"/>
          </a:xfrm>
        </p:grpSpPr>
        <p:sp>
          <p:nvSpPr>
            <p:cNvPr id="3" name="object 3"/>
            <p:cNvSpPr/>
            <p:nvPr/>
          </p:nvSpPr>
          <p:spPr>
            <a:xfrm>
              <a:off x="0" y="420623"/>
              <a:ext cx="9144000" cy="4334510"/>
            </a:xfrm>
            <a:custGeom>
              <a:avLst/>
              <a:gdLst/>
              <a:ahLst/>
              <a:cxnLst/>
              <a:rect l="l" t="t" r="r" b="b"/>
              <a:pathLst>
                <a:path w="9144000" h="4334510">
                  <a:moveTo>
                    <a:pt x="0" y="4334255"/>
                  </a:moveTo>
                  <a:lnTo>
                    <a:pt x="9143999" y="4334255"/>
                  </a:lnTo>
                  <a:lnTo>
                    <a:pt x="9143999" y="0"/>
                  </a:lnTo>
                  <a:lnTo>
                    <a:pt x="0" y="0"/>
                  </a:lnTo>
                  <a:lnTo>
                    <a:pt x="0" y="4334255"/>
                  </a:lnTo>
                  <a:close/>
                </a:path>
              </a:pathLst>
            </a:custGeom>
            <a:solidFill>
              <a:srgbClr val="0C1A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9143999" y="420623"/>
                  </a:moveTo>
                  <a:lnTo>
                    <a:pt x="0" y="420623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420623"/>
                  </a:lnTo>
                  <a:close/>
                </a:path>
              </a:pathLst>
            </a:custGeom>
            <a:solidFill>
              <a:srgbClr val="081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0" y="0"/>
                  </a:moveTo>
                  <a:lnTo>
                    <a:pt x="9143999" y="0"/>
                  </a:lnTo>
                  <a:lnTo>
                    <a:pt x="9143999" y="420623"/>
                  </a:lnTo>
                  <a:lnTo>
                    <a:pt x="0" y="42062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81E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974274" y="128523"/>
            <a:ext cx="519239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Florida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International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University</a:t>
            </a:r>
            <a:r>
              <a:rPr sz="850" spc="15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5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College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of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Engineering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&amp;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Computing</a:t>
            </a:r>
            <a:r>
              <a:rPr sz="850" spc="15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5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Senior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Cybersecurity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Capstone</a:t>
            </a:r>
            <a:r>
              <a:rPr sz="850" spc="15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5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Spring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2026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-6350" y="4748529"/>
            <a:ext cx="9156700" cy="401320"/>
            <a:chOff x="-6350" y="4748529"/>
            <a:chExt cx="9156700" cy="401320"/>
          </a:xfrm>
        </p:grpSpPr>
        <p:sp>
          <p:nvSpPr>
            <p:cNvPr id="8" name="object 8"/>
            <p:cNvSpPr/>
            <p:nvPr/>
          </p:nvSpPr>
          <p:spPr>
            <a:xfrm>
              <a:off x="0" y="4754879"/>
              <a:ext cx="9144000" cy="388620"/>
            </a:xfrm>
            <a:custGeom>
              <a:avLst/>
              <a:gdLst/>
              <a:ahLst/>
              <a:cxnLst/>
              <a:rect l="l" t="t" r="r" b="b"/>
              <a:pathLst>
                <a:path w="9144000" h="388620">
                  <a:moveTo>
                    <a:pt x="9143999" y="388619"/>
                  </a:moveTo>
                  <a:lnTo>
                    <a:pt x="0" y="388619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388619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4754879"/>
              <a:ext cx="9144000" cy="388620"/>
            </a:xfrm>
            <a:custGeom>
              <a:avLst/>
              <a:gdLst/>
              <a:ahLst/>
              <a:cxnLst/>
              <a:rect l="l" t="t" r="r" b="b"/>
              <a:pathLst>
                <a:path w="9144000" h="388620">
                  <a:moveTo>
                    <a:pt x="0" y="0"/>
                  </a:moveTo>
                  <a:lnTo>
                    <a:pt x="9143999" y="0"/>
                  </a:lnTo>
                  <a:lnTo>
                    <a:pt x="9143999" y="388619"/>
                  </a:lnTo>
                  <a:lnTo>
                    <a:pt x="0" y="3886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318813" y="4863338"/>
            <a:ext cx="45015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0" dirty="0">
                <a:solidFill>
                  <a:srgbClr val="FFFFFF"/>
                </a:solidFill>
                <a:latin typeface="Calibri"/>
                <a:cs typeface="Calibri"/>
              </a:rPr>
              <a:t>github.com/dbikowicz/GPSSpoofDetector</a:t>
            </a:r>
            <a:r>
              <a:rPr sz="900" spc="1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/>
                <a:cs typeface="Calibri"/>
              </a:rPr>
              <a:t>·</a:t>
            </a:r>
            <a:r>
              <a:rPr sz="900" spc="2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alibri"/>
                <a:cs typeface="Calibri"/>
              </a:rPr>
              <a:t>Faculty</a:t>
            </a:r>
            <a:r>
              <a:rPr sz="9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alibri"/>
                <a:cs typeface="Calibri"/>
              </a:rPr>
              <a:t>Advisor:</a:t>
            </a:r>
            <a:r>
              <a:rPr sz="9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Calibri"/>
                <a:cs typeface="Calibri"/>
              </a:rPr>
              <a:t>Prof.</a:t>
            </a:r>
            <a:r>
              <a:rPr sz="9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alibri"/>
                <a:cs typeface="Calibri"/>
              </a:rPr>
              <a:t>Masoud</a:t>
            </a:r>
            <a:r>
              <a:rPr sz="9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/>
                <a:cs typeface="Calibri"/>
              </a:rPr>
              <a:t>Sadjadi</a:t>
            </a:r>
            <a:r>
              <a:rPr sz="900" spc="20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FFFFFF"/>
                </a:solidFill>
                <a:latin typeface="Calibri"/>
                <a:cs typeface="Calibri"/>
              </a:rPr>
              <a:t>·</a:t>
            </a:r>
            <a:r>
              <a:rPr sz="900" spc="2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alibri"/>
                <a:cs typeface="Calibri"/>
              </a:rPr>
              <a:t>Spring</a:t>
            </a:r>
            <a:r>
              <a:rPr sz="9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1122" y="505713"/>
            <a:ext cx="8489315" cy="4164329"/>
            <a:chOff x="341122" y="505713"/>
            <a:chExt cx="8489315" cy="4164329"/>
          </a:xfrm>
        </p:grpSpPr>
        <p:sp>
          <p:nvSpPr>
            <p:cNvPr id="12" name="object 12"/>
            <p:cNvSpPr/>
            <p:nvPr/>
          </p:nvSpPr>
          <p:spPr>
            <a:xfrm>
              <a:off x="347472" y="530351"/>
              <a:ext cx="45720" cy="4114800"/>
            </a:xfrm>
            <a:custGeom>
              <a:avLst/>
              <a:gdLst/>
              <a:ahLst/>
              <a:cxnLst/>
              <a:rect l="l" t="t" r="r" b="b"/>
              <a:pathLst>
                <a:path w="45720" h="4114800">
                  <a:moveTo>
                    <a:pt x="45719" y="4114799"/>
                  </a:moveTo>
                  <a:lnTo>
                    <a:pt x="0" y="4114799"/>
                  </a:lnTo>
                  <a:lnTo>
                    <a:pt x="0" y="0"/>
                  </a:lnTo>
                  <a:lnTo>
                    <a:pt x="45719" y="0"/>
                  </a:lnTo>
                  <a:lnTo>
                    <a:pt x="45719" y="4114799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7472" y="530351"/>
              <a:ext cx="45720" cy="4114800"/>
            </a:xfrm>
            <a:custGeom>
              <a:avLst/>
              <a:gdLst/>
              <a:ahLst/>
              <a:cxnLst/>
              <a:rect l="l" t="t" r="r" b="b"/>
              <a:pathLst>
                <a:path w="45720" h="4114800">
                  <a:moveTo>
                    <a:pt x="0" y="0"/>
                  </a:moveTo>
                  <a:lnTo>
                    <a:pt x="45719" y="0"/>
                  </a:lnTo>
                  <a:lnTo>
                    <a:pt x="45719" y="4114799"/>
                  </a:lnTo>
                  <a:lnTo>
                    <a:pt x="0" y="411479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4472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8640" y="2350008"/>
              <a:ext cx="4389120" cy="18415"/>
            </a:xfrm>
            <a:custGeom>
              <a:avLst/>
              <a:gdLst/>
              <a:ahLst/>
              <a:cxnLst/>
              <a:rect l="l" t="t" r="r" b="b"/>
              <a:pathLst>
                <a:path w="4389120" h="18414">
                  <a:moveTo>
                    <a:pt x="4389119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4389119" y="0"/>
                  </a:lnTo>
                  <a:lnTo>
                    <a:pt x="4389119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40" y="2350008"/>
              <a:ext cx="4389120" cy="18415"/>
            </a:xfrm>
            <a:custGeom>
              <a:avLst/>
              <a:gdLst/>
              <a:ahLst/>
              <a:cxnLst/>
              <a:rect l="l" t="t" r="r" b="b"/>
              <a:pathLst>
                <a:path w="4389120" h="18414">
                  <a:moveTo>
                    <a:pt x="0" y="0"/>
                  </a:moveTo>
                  <a:lnTo>
                    <a:pt x="4389119" y="0"/>
                  </a:lnTo>
                  <a:lnTo>
                    <a:pt x="4389119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40" y="3877055"/>
              <a:ext cx="4389120" cy="18415"/>
            </a:xfrm>
            <a:custGeom>
              <a:avLst/>
              <a:gdLst/>
              <a:ahLst/>
              <a:cxnLst/>
              <a:rect l="l" t="t" r="r" b="b"/>
              <a:pathLst>
                <a:path w="4389120" h="18414">
                  <a:moveTo>
                    <a:pt x="4389119" y="18288"/>
                  </a:moveTo>
                  <a:lnTo>
                    <a:pt x="0" y="18288"/>
                  </a:lnTo>
                  <a:lnTo>
                    <a:pt x="0" y="0"/>
                  </a:lnTo>
                  <a:lnTo>
                    <a:pt x="4389119" y="0"/>
                  </a:lnTo>
                  <a:lnTo>
                    <a:pt x="4389119" y="18288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40" y="3877055"/>
              <a:ext cx="4389120" cy="18415"/>
            </a:xfrm>
            <a:custGeom>
              <a:avLst/>
              <a:gdLst/>
              <a:ahLst/>
              <a:cxnLst/>
              <a:rect l="l" t="t" r="r" b="b"/>
              <a:pathLst>
                <a:path w="4389120" h="18414">
                  <a:moveTo>
                    <a:pt x="0" y="0"/>
                  </a:moveTo>
                  <a:lnTo>
                    <a:pt x="4389119" y="0"/>
                  </a:lnTo>
                  <a:lnTo>
                    <a:pt x="4389119" y="18288"/>
                  </a:lnTo>
                  <a:lnTo>
                    <a:pt x="0" y="18288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40680" y="512063"/>
              <a:ext cx="3383279" cy="4151629"/>
            </a:xfrm>
            <a:custGeom>
              <a:avLst/>
              <a:gdLst/>
              <a:ahLst/>
              <a:cxnLst/>
              <a:rect l="l" t="t" r="r" b="b"/>
              <a:pathLst>
                <a:path w="3383279" h="4151629">
                  <a:moveTo>
                    <a:pt x="3383279" y="4151375"/>
                  </a:moveTo>
                  <a:lnTo>
                    <a:pt x="0" y="4151375"/>
                  </a:lnTo>
                  <a:lnTo>
                    <a:pt x="0" y="0"/>
                  </a:lnTo>
                  <a:lnTo>
                    <a:pt x="3383279" y="0"/>
                  </a:lnTo>
                  <a:lnTo>
                    <a:pt x="3383279" y="4151375"/>
                  </a:lnTo>
                  <a:close/>
                </a:path>
              </a:pathLst>
            </a:custGeom>
            <a:solidFill>
              <a:srgbClr val="0610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40680" y="512063"/>
              <a:ext cx="3383279" cy="4151629"/>
            </a:xfrm>
            <a:custGeom>
              <a:avLst/>
              <a:gdLst/>
              <a:ahLst/>
              <a:cxnLst/>
              <a:rect l="l" t="t" r="r" b="b"/>
              <a:pathLst>
                <a:path w="3383279" h="4151629">
                  <a:moveTo>
                    <a:pt x="0" y="0"/>
                  </a:moveTo>
                  <a:lnTo>
                    <a:pt x="3383279" y="0"/>
                  </a:lnTo>
                  <a:lnTo>
                    <a:pt x="3383279" y="4151375"/>
                  </a:lnTo>
                  <a:lnTo>
                    <a:pt x="0" y="415137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40680" y="1815084"/>
              <a:ext cx="3383279" cy="1545335"/>
            </a:xfrm>
            <a:prstGeom prst="rect">
              <a:avLst/>
            </a:prstGeom>
          </p:spPr>
        </p:pic>
      </p:grpSp>
      <p:sp>
        <p:nvSpPr>
          <p:cNvPr id="21" name="object 21" descr="$PPTXTitle"/>
          <p:cNvSpPr txBox="1">
            <a:spLocks noGrp="1"/>
          </p:cNvSpPr>
          <p:nvPr>
            <p:ph type="title"/>
          </p:nvPr>
        </p:nvSpPr>
        <p:spPr>
          <a:xfrm>
            <a:off x="535940" y="816499"/>
            <a:ext cx="5238835" cy="936154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6000" spc="-10" dirty="0" err="1"/>
              <a:t>SecureGPS</a:t>
            </a:r>
            <a:endParaRPr sz="6000" dirty="0" err="1"/>
          </a:p>
        </p:txBody>
      </p:sp>
      <p:sp>
        <p:nvSpPr>
          <p:cNvPr id="23" name="object 23"/>
          <p:cNvSpPr txBox="1"/>
          <p:nvPr/>
        </p:nvSpPr>
        <p:spPr>
          <a:xfrm>
            <a:off x="535940" y="1906524"/>
            <a:ext cx="276796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C4952A"/>
                </a:solidFill>
                <a:latin typeface="Calibri"/>
                <a:cs typeface="Calibri"/>
              </a:rPr>
              <a:t>GPS</a:t>
            </a:r>
            <a:r>
              <a:rPr sz="17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C4952A"/>
                </a:solidFill>
                <a:latin typeface="Calibri"/>
                <a:cs typeface="Calibri"/>
              </a:rPr>
              <a:t>Spoofing</a:t>
            </a:r>
            <a:r>
              <a:rPr sz="17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C4952A"/>
                </a:solidFill>
                <a:latin typeface="Calibri"/>
                <a:cs typeface="Calibri"/>
              </a:rPr>
              <a:t>Detection</a:t>
            </a:r>
            <a:r>
              <a:rPr sz="1700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C4952A"/>
                </a:solidFill>
                <a:latin typeface="Calibri"/>
                <a:cs typeface="Calibri"/>
              </a:rPr>
              <a:t>System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35940" y="2557780"/>
            <a:ext cx="57404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20" dirty="0">
                <a:solidFill>
                  <a:srgbClr val="7090B0"/>
                </a:solidFill>
                <a:latin typeface="Calibri"/>
                <a:cs typeface="Calibri"/>
              </a:rPr>
              <a:t>Team</a:t>
            </a:r>
            <a:r>
              <a:rPr sz="1000" spc="-3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7090B0"/>
                </a:solidFill>
                <a:latin typeface="Calibri"/>
                <a:cs typeface="Calibri"/>
              </a:rPr>
              <a:t>Lead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998980" y="2553716"/>
            <a:ext cx="88900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Daniel</a:t>
            </a:r>
            <a:r>
              <a:rPr sz="105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Bikowicz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35940" y="2941828"/>
            <a:ext cx="8070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solidFill>
                  <a:srgbClr val="7090B0"/>
                </a:solidFill>
                <a:latin typeface="Calibri"/>
                <a:cs typeface="Calibri"/>
              </a:rPr>
              <a:t>Product</a:t>
            </a:r>
            <a:r>
              <a:rPr sz="10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7090B0"/>
                </a:solidFill>
                <a:latin typeface="Calibri"/>
                <a:cs typeface="Calibri"/>
              </a:rPr>
              <a:t>Owner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98980" y="2937764"/>
            <a:ext cx="75057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Helen</a:t>
            </a:r>
            <a:r>
              <a:rPr sz="10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Gomez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98980" y="3329940"/>
            <a:ext cx="2889250" cy="17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Nahahme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Bar'Ysrael</a:t>
            </a:r>
            <a:r>
              <a:rPr sz="950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·</a:t>
            </a:r>
            <a:r>
              <a:rPr sz="950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Omar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Adel</a:t>
            </a:r>
            <a:r>
              <a:rPr sz="95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Alali</a:t>
            </a:r>
            <a:r>
              <a:rPr sz="950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·</a:t>
            </a:r>
            <a:r>
              <a:rPr sz="950" spc="1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FFFFFF"/>
                </a:solidFill>
                <a:latin typeface="Calibri"/>
                <a:cs typeface="Calibri"/>
              </a:rPr>
              <a:t>Matthew</a:t>
            </a:r>
            <a:r>
              <a:rPr sz="9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FFFFFF"/>
                </a:solidFill>
                <a:latin typeface="Calibri"/>
                <a:cs typeface="Calibri"/>
              </a:rPr>
              <a:t>Clayton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5940" y="3992372"/>
            <a:ext cx="296545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CIS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Senior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Capstone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Spring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2026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900" spc="19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15-minute presentation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06101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6350" y="-6350"/>
            <a:ext cx="9156700" cy="433705"/>
            <a:chOff x="-6350" y="-6350"/>
            <a:chExt cx="9156700" cy="433705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9143999" y="420623"/>
                  </a:moveTo>
                  <a:lnTo>
                    <a:pt x="0" y="420623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420623"/>
                  </a:lnTo>
                  <a:close/>
                </a:path>
              </a:pathLst>
            </a:custGeom>
            <a:solidFill>
              <a:srgbClr val="081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0" y="0"/>
                  </a:moveTo>
                  <a:lnTo>
                    <a:pt x="9143999" y="0"/>
                  </a:lnTo>
                  <a:lnTo>
                    <a:pt x="9143999" y="420623"/>
                  </a:lnTo>
                  <a:lnTo>
                    <a:pt x="0" y="42062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81E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828416" y="128523"/>
            <a:ext cx="3485515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Florida</a:t>
            </a:r>
            <a:r>
              <a:rPr sz="850" spc="-2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International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University</a:t>
            </a:r>
            <a:r>
              <a:rPr sz="850" spc="14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5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Senior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Cybersecurity</a:t>
            </a:r>
            <a:r>
              <a:rPr sz="850" spc="-2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Capstone</a:t>
            </a:r>
            <a:r>
              <a:rPr sz="850" spc="15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4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Spring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 2026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-6350" y="4748529"/>
            <a:ext cx="9156700" cy="401320"/>
            <a:chOff x="-6350" y="4748529"/>
            <a:chExt cx="9156700" cy="401320"/>
          </a:xfrm>
        </p:grpSpPr>
        <p:sp>
          <p:nvSpPr>
            <p:cNvPr id="8" name="object 8"/>
            <p:cNvSpPr/>
            <p:nvPr/>
          </p:nvSpPr>
          <p:spPr>
            <a:xfrm>
              <a:off x="0" y="4754879"/>
              <a:ext cx="9144000" cy="388620"/>
            </a:xfrm>
            <a:custGeom>
              <a:avLst/>
              <a:gdLst/>
              <a:ahLst/>
              <a:cxnLst/>
              <a:rect l="l" t="t" r="r" b="b"/>
              <a:pathLst>
                <a:path w="9144000" h="388620">
                  <a:moveTo>
                    <a:pt x="9143999" y="388619"/>
                  </a:moveTo>
                  <a:lnTo>
                    <a:pt x="0" y="388619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388619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4754879"/>
              <a:ext cx="9144000" cy="388620"/>
            </a:xfrm>
            <a:custGeom>
              <a:avLst/>
              <a:gdLst/>
              <a:ahLst/>
              <a:cxnLst/>
              <a:rect l="l" t="t" r="r" b="b"/>
              <a:pathLst>
                <a:path w="9144000" h="388620">
                  <a:moveTo>
                    <a:pt x="0" y="0"/>
                  </a:moveTo>
                  <a:lnTo>
                    <a:pt x="9143999" y="0"/>
                  </a:lnTo>
                  <a:lnTo>
                    <a:pt x="9143999" y="388619"/>
                  </a:lnTo>
                  <a:lnTo>
                    <a:pt x="0" y="3886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488560" y="4855210"/>
            <a:ext cx="21653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solidFill>
                  <a:srgbClr val="FFFFFF"/>
                </a:solidFill>
                <a:latin typeface="Calibri"/>
                <a:cs typeface="Calibri"/>
              </a:rPr>
              <a:t>github.com/dbikowicz/GPSSpoofDetector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167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Questions?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2279650" y="2718561"/>
            <a:ext cx="4584700" cy="49530"/>
            <a:chOff x="2279650" y="2718561"/>
            <a:chExt cx="4584700" cy="49530"/>
          </a:xfrm>
        </p:grpSpPr>
        <p:sp>
          <p:nvSpPr>
            <p:cNvPr id="13" name="object 13"/>
            <p:cNvSpPr/>
            <p:nvPr/>
          </p:nvSpPr>
          <p:spPr>
            <a:xfrm>
              <a:off x="2286000" y="2724911"/>
              <a:ext cx="4572000" cy="36830"/>
            </a:xfrm>
            <a:custGeom>
              <a:avLst/>
              <a:gdLst/>
              <a:ahLst/>
              <a:cxnLst/>
              <a:rect l="l" t="t" r="r" b="b"/>
              <a:pathLst>
                <a:path w="4572000" h="36830">
                  <a:moveTo>
                    <a:pt x="4571999" y="36575"/>
                  </a:moveTo>
                  <a:lnTo>
                    <a:pt x="0" y="36575"/>
                  </a:lnTo>
                  <a:lnTo>
                    <a:pt x="0" y="0"/>
                  </a:lnTo>
                  <a:lnTo>
                    <a:pt x="4571999" y="0"/>
                  </a:lnTo>
                  <a:lnTo>
                    <a:pt x="4571999" y="36575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286000" y="2724911"/>
              <a:ext cx="4572000" cy="36830"/>
            </a:xfrm>
            <a:custGeom>
              <a:avLst/>
              <a:gdLst/>
              <a:ahLst/>
              <a:cxnLst/>
              <a:rect l="l" t="t" r="r" b="b"/>
              <a:pathLst>
                <a:path w="4572000" h="36830">
                  <a:moveTo>
                    <a:pt x="0" y="0"/>
                  </a:moveTo>
                  <a:lnTo>
                    <a:pt x="4571999" y="0"/>
                  </a:lnTo>
                  <a:lnTo>
                    <a:pt x="4571999" y="36575"/>
                  </a:lnTo>
                  <a:lnTo>
                    <a:pt x="0" y="3657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2279650" y="3303777"/>
            <a:ext cx="4584700" cy="31115"/>
            <a:chOff x="2279650" y="3303777"/>
            <a:chExt cx="4584700" cy="31115"/>
          </a:xfrm>
        </p:grpSpPr>
        <p:sp>
          <p:nvSpPr>
            <p:cNvPr id="16" name="object 16"/>
            <p:cNvSpPr/>
            <p:nvPr/>
          </p:nvSpPr>
          <p:spPr>
            <a:xfrm>
              <a:off x="2286000" y="3310127"/>
              <a:ext cx="4572000" cy="18415"/>
            </a:xfrm>
            <a:custGeom>
              <a:avLst/>
              <a:gdLst/>
              <a:ahLst/>
              <a:cxnLst/>
              <a:rect l="l" t="t" r="r" b="b"/>
              <a:pathLst>
                <a:path w="4572000" h="18414">
                  <a:moveTo>
                    <a:pt x="4571999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4571999" y="0"/>
                  </a:lnTo>
                  <a:lnTo>
                    <a:pt x="4571999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286000" y="3310127"/>
              <a:ext cx="4572000" cy="18415"/>
            </a:xfrm>
            <a:custGeom>
              <a:avLst/>
              <a:gdLst/>
              <a:ahLst/>
              <a:cxnLst/>
              <a:rect l="l" t="t" r="r" b="b"/>
              <a:pathLst>
                <a:path w="4572000" h="18414">
                  <a:moveTo>
                    <a:pt x="0" y="0"/>
                  </a:moveTo>
                  <a:lnTo>
                    <a:pt x="4571999" y="0"/>
                  </a:lnTo>
                  <a:lnTo>
                    <a:pt x="4571999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921583" y="2901188"/>
            <a:ext cx="530098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C4952A"/>
                </a:solidFill>
                <a:latin typeface="Calibri"/>
                <a:cs typeface="Calibri"/>
              </a:rPr>
              <a:t>SecureGPS</a:t>
            </a:r>
            <a:r>
              <a:rPr sz="15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C4952A"/>
                </a:solidFill>
                <a:latin typeface="Calibri"/>
                <a:cs typeface="Calibri"/>
              </a:rPr>
              <a:t>—</a:t>
            </a:r>
            <a:r>
              <a:rPr sz="15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C4952A"/>
                </a:solidFill>
                <a:latin typeface="Calibri"/>
                <a:cs typeface="Calibri"/>
              </a:rPr>
              <a:t>GPS</a:t>
            </a:r>
            <a:r>
              <a:rPr sz="15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C4952A"/>
                </a:solidFill>
                <a:latin typeface="Calibri"/>
                <a:cs typeface="Calibri"/>
              </a:rPr>
              <a:t>Spoofing</a:t>
            </a:r>
            <a:r>
              <a:rPr sz="1500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C4952A"/>
                </a:solidFill>
                <a:latin typeface="Calibri"/>
                <a:cs typeface="Calibri"/>
              </a:rPr>
              <a:t>Detection</a:t>
            </a:r>
            <a:r>
              <a:rPr sz="1500" spc="-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C4952A"/>
                </a:solidFill>
                <a:latin typeface="Calibri"/>
                <a:cs typeface="Calibri"/>
              </a:rPr>
              <a:t>System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869"/>
              </a:spcBef>
            </a:pPr>
            <a:endParaRPr sz="15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Daniel</a:t>
            </a:r>
            <a:r>
              <a:rPr sz="11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Bikowicz</a:t>
            </a:r>
            <a:r>
              <a:rPr sz="1100" spc="204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·</a:t>
            </a:r>
            <a:r>
              <a:rPr sz="1100" spc="2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Helen</a:t>
            </a:r>
            <a:r>
              <a:rPr sz="11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Gomez</a:t>
            </a:r>
            <a:r>
              <a:rPr sz="1100" spc="204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·</a:t>
            </a:r>
            <a:r>
              <a:rPr sz="1100" spc="2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Nahahme</a:t>
            </a:r>
            <a:r>
              <a:rPr sz="11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Bar'Ysrael</a:t>
            </a:r>
            <a:r>
              <a:rPr sz="1100" spc="204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·</a:t>
            </a:r>
            <a:r>
              <a:rPr sz="1100" spc="2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Omar</a:t>
            </a:r>
            <a:r>
              <a:rPr sz="11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Adel</a:t>
            </a:r>
            <a:r>
              <a:rPr sz="11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Alali</a:t>
            </a:r>
            <a:r>
              <a:rPr sz="1100" spc="2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·</a:t>
            </a:r>
            <a:r>
              <a:rPr sz="1100" spc="204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C8D8E7"/>
                </a:solidFill>
                <a:latin typeface="Calibri"/>
                <a:cs typeface="Calibri"/>
              </a:rPr>
              <a:t>Matthew</a:t>
            </a:r>
            <a:r>
              <a:rPr sz="11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C8D8E7"/>
                </a:solidFill>
                <a:latin typeface="Calibri"/>
                <a:cs typeface="Calibri"/>
              </a:rPr>
              <a:t>Clayton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solidFill>
                  <a:srgbClr val="7090B0"/>
                </a:solidFill>
                <a:latin typeface="Calibri"/>
                <a:cs typeface="Calibri"/>
              </a:rPr>
              <a:t>Faculty</a:t>
            </a:r>
            <a:r>
              <a:rPr sz="100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Advisor:</a:t>
            </a:r>
            <a:r>
              <a:rPr sz="100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7090B0"/>
                </a:solidFill>
                <a:latin typeface="Calibri"/>
                <a:cs typeface="Calibri"/>
              </a:rPr>
              <a:t>Prof.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Masoud</a:t>
            </a:r>
            <a:r>
              <a:rPr sz="100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Sadjadi</a:t>
            </a:r>
            <a:r>
              <a:rPr sz="1000" spc="19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1000" spc="19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CIS</a:t>
            </a:r>
            <a:r>
              <a:rPr sz="100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4951</a:t>
            </a:r>
            <a:r>
              <a:rPr sz="1000" spc="19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1000" spc="19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FIU</a:t>
            </a:r>
            <a:r>
              <a:rPr sz="100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7090B0"/>
                </a:solidFill>
                <a:latin typeface="Calibri"/>
                <a:cs typeface="Calibri"/>
              </a:rPr>
              <a:t>SCIS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151384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01</a:t>
            </a:r>
            <a:r>
              <a:rPr sz="1100" b="1" spc="23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PROBLEM DEFINITION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9749" y="515382"/>
            <a:ext cx="4427220" cy="4582795"/>
            <a:chOff x="159749" y="515382"/>
            <a:chExt cx="4427220" cy="45827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515382"/>
              <a:ext cx="4427220" cy="45826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20039" y="621792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4160519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4160519" y="0"/>
                  </a:lnTo>
                  <a:lnTo>
                    <a:pt x="4160519" y="4315967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0039" y="621792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0" y="0"/>
                  </a:moveTo>
                  <a:lnTo>
                    <a:pt x="4160519" y="0"/>
                  </a:lnTo>
                  <a:lnTo>
                    <a:pt x="4160519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0039" y="621792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50291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50291" y="0"/>
                  </a:lnTo>
                  <a:lnTo>
                    <a:pt x="50291" y="431596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0039" y="621792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0" y="0"/>
                  </a:moveTo>
                  <a:lnTo>
                    <a:pt x="50291" y="0"/>
                  </a:lnTo>
                  <a:lnTo>
                    <a:pt x="50291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57200" y="755396"/>
            <a:ext cx="3659504" cy="97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B03020"/>
                </a:solidFill>
                <a:latin typeface="Calibri"/>
                <a:cs typeface="Calibri"/>
              </a:rPr>
              <a:t>THE</a:t>
            </a:r>
            <a:r>
              <a:rPr sz="900" b="1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B03020"/>
                </a:solidFill>
                <a:latin typeface="Calibri"/>
                <a:cs typeface="Calibri"/>
              </a:rPr>
              <a:t>THREAT</a:t>
            </a:r>
            <a:endParaRPr sz="900">
              <a:latin typeface="Calibri"/>
              <a:cs typeface="Calibri"/>
            </a:endParaRPr>
          </a:p>
          <a:p>
            <a:pPr marL="45720" marR="5080">
              <a:lnSpc>
                <a:spcPct val="130000"/>
              </a:lnSpc>
              <a:spcBef>
                <a:spcPts val="1015"/>
              </a:spcBef>
            </a:pP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GPS</a:t>
            </a:r>
            <a:r>
              <a:rPr sz="115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spoofing</a:t>
            </a:r>
            <a:r>
              <a:rPr sz="115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broadcasts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counterfeit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GPS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signals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to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deceive receivers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into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reporting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a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false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location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—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a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largely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untapped market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for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defensive</a:t>
            </a:r>
            <a:r>
              <a:rPr sz="11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tooling.</a:t>
            </a:r>
            <a:endParaRPr sz="115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96569" y="515382"/>
            <a:ext cx="8434070" cy="3733800"/>
            <a:chOff x="496569" y="515382"/>
            <a:chExt cx="8434070" cy="3733800"/>
          </a:xfrm>
        </p:grpSpPr>
        <p:sp>
          <p:nvSpPr>
            <p:cNvPr id="11" name="object 11"/>
            <p:cNvSpPr/>
            <p:nvPr/>
          </p:nvSpPr>
          <p:spPr>
            <a:xfrm>
              <a:off x="502919" y="2048255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36575" y="292607"/>
                  </a:moveTo>
                  <a:lnTo>
                    <a:pt x="0" y="292607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29260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2919" y="2048255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0" y="0"/>
                  </a:moveTo>
                  <a:lnTo>
                    <a:pt x="36575" y="0"/>
                  </a:lnTo>
                  <a:lnTo>
                    <a:pt x="36575" y="292607"/>
                  </a:lnTo>
                  <a:lnTo>
                    <a:pt x="0" y="29260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2919" y="2523743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36575" y="292607"/>
                  </a:moveTo>
                  <a:lnTo>
                    <a:pt x="0" y="292607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29260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2919" y="2523743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0" y="0"/>
                  </a:moveTo>
                  <a:lnTo>
                    <a:pt x="36575" y="0"/>
                  </a:lnTo>
                  <a:lnTo>
                    <a:pt x="36575" y="292607"/>
                  </a:lnTo>
                  <a:lnTo>
                    <a:pt x="0" y="29260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02919" y="2999231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36575" y="292607"/>
                  </a:moveTo>
                  <a:lnTo>
                    <a:pt x="0" y="292607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29260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02919" y="2999231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0" y="0"/>
                  </a:moveTo>
                  <a:lnTo>
                    <a:pt x="36575" y="0"/>
                  </a:lnTo>
                  <a:lnTo>
                    <a:pt x="36575" y="292607"/>
                  </a:lnTo>
                  <a:lnTo>
                    <a:pt x="0" y="29260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02919" y="3474719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36575" y="292607"/>
                  </a:moveTo>
                  <a:lnTo>
                    <a:pt x="0" y="292607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29260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02919" y="3474719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0" y="0"/>
                  </a:moveTo>
                  <a:lnTo>
                    <a:pt x="36575" y="0"/>
                  </a:lnTo>
                  <a:lnTo>
                    <a:pt x="36575" y="292607"/>
                  </a:lnTo>
                  <a:lnTo>
                    <a:pt x="0" y="29260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02919" y="3950207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36575" y="292608"/>
                  </a:moveTo>
                  <a:lnTo>
                    <a:pt x="0" y="292608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292608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02919" y="3950207"/>
              <a:ext cx="36830" cy="292735"/>
            </a:xfrm>
            <a:custGeom>
              <a:avLst/>
              <a:gdLst/>
              <a:ahLst/>
              <a:cxnLst/>
              <a:rect l="l" t="t" r="r" b="b"/>
              <a:pathLst>
                <a:path w="36829" h="292735">
                  <a:moveTo>
                    <a:pt x="0" y="0"/>
                  </a:moveTo>
                  <a:lnTo>
                    <a:pt x="36575" y="0"/>
                  </a:lnTo>
                  <a:lnTo>
                    <a:pt x="36575" y="292608"/>
                  </a:lnTo>
                  <a:lnTo>
                    <a:pt x="0" y="292608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3149" y="515382"/>
              <a:ext cx="4427220" cy="209550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663440" y="621792"/>
              <a:ext cx="4160520" cy="1828800"/>
            </a:xfrm>
            <a:custGeom>
              <a:avLst/>
              <a:gdLst/>
              <a:ahLst/>
              <a:cxnLst/>
              <a:rect l="l" t="t" r="r" b="b"/>
              <a:pathLst>
                <a:path w="4160520" h="1828800">
                  <a:moveTo>
                    <a:pt x="4160519" y="1828799"/>
                  </a:moveTo>
                  <a:lnTo>
                    <a:pt x="0" y="1828799"/>
                  </a:lnTo>
                  <a:lnTo>
                    <a:pt x="0" y="0"/>
                  </a:lnTo>
                  <a:lnTo>
                    <a:pt x="4160519" y="0"/>
                  </a:lnTo>
                  <a:lnTo>
                    <a:pt x="4160519" y="1828799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663440" y="621792"/>
              <a:ext cx="4160520" cy="1828800"/>
            </a:xfrm>
            <a:custGeom>
              <a:avLst/>
              <a:gdLst/>
              <a:ahLst/>
              <a:cxnLst/>
              <a:rect l="l" t="t" r="r" b="b"/>
              <a:pathLst>
                <a:path w="4160520" h="1828800">
                  <a:moveTo>
                    <a:pt x="0" y="0"/>
                  </a:moveTo>
                  <a:lnTo>
                    <a:pt x="4160519" y="0"/>
                  </a:lnTo>
                  <a:lnTo>
                    <a:pt x="4160519" y="1828799"/>
                  </a:lnTo>
                  <a:lnTo>
                    <a:pt x="0" y="182879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663440" y="621792"/>
              <a:ext cx="50800" cy="1828800"/>
            </a:xfrm>
            <a:custGeom>
              <a:avLst/>
              <a:gdLst/>
              <a:ahLst/>
              <a:cxnLst/>
              <a:rect l="l" t="t" r="r" b="b"/>
              <a:pathLst>
                <a:path w="50800" h="1828800">
                  <a:moveTo>
                    <a:pt x="50291" y="1828799"/>
                  </a:moveTo>
                  <a:lnTo>
                    <a:pt x="0" y="1828799"/>
                  </a:lnTo>
                  <a:lnTo>
                    <a:pt x="0" y="0"/>
                  </a:lnTo>
                  <a:lnTo>
                    <a:pt x="50291" y="0"/>
                  </a:lnTo>
                  <a:lnTo>
                    <a:pt x="50291" y="1828799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663440" y="621792"/>
              <a:ext cx="50800" cy="1828800"/>
            </a:xfrm>
            <a:custGeom>
              <a:avLst/>
              <a:gdLst/>
              <a:ahLst/>
              <a:cxnLst/>
              <a:rect l="l" t="t" r="r" b="b"/>
              <a:pathLst>
                <a:path w="50800" h="1828800">
                  <a:moveTo>
                    <a:pt x="0" y="0"/>
                  </a:moveTo>
                  <a:lnTo>
                    <a:pt x="50291" y="0"/>
                  </a:lnTo>
                  <a:lnTo>
                    <a:pt x="50291" y="1828799"/>
                  </a:lnTo>
                  <a:lnTo>
                    <a:pt x="0" y="182879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40080" y="2092452"/>
            <a:ext cx="9455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Fleet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Logistics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77440" y="2016505"/>
            <a:ext cx="1793239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Mask</a:t>
            </a:r>
            <a:r>
              <a:rPr sz="10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vehicle</a:t>
            </a:r>
            <a:r>
              <a:rPr sz="10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theft,</a:t>
            </a: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unauthorized detours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40080" y="2567940"/>
            <a:ext cx="64198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Ride-Share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77440" y="2572004"/>
            <a:ext cx="1892935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Fake</a:t>
            </a:r>
            <a:r>
              <a:rPr sz="1050" spc="-4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surge</a:t>
            </a:r>
            <a:r>
              <a:rPr sz="1050" spc="-4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zones,</a:t>
            </a:r>
            <a:r>
              <a:rPr sz="1050" spc="-3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manipulate</a:t>
            </a:r>
            <a:r>
              <a:rPr sz="1050" spc="-4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fares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40080" y="3043428"/>
            <a:ext cx="12439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Critical</a:t>
            </a:r>
            <a:r>
              <a:rPr sz="11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Infrastructure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377440" y="3047492"/>
            <a:ext cx="1719580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Military,</a:t>
            </a:r>
            <a:r>
              <a:rPr sz="1050" spc="-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aviation,</a:t>
            </a:r>
            <a:r>
              <a:rPr sz="1050" spc="-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maritime</a:t>
            </a:r>
            <a:r>
              <a:rPr sz="1050" spc="-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25" dirty="0">
                <a:solidFill>
                  <a:srgbClr val="7090B0"/>
                </a:solidFill>
                <a:latin typeface="Calibri"/>
                <a:cs typeface="Calibri"/>
              </a:rPr>
              <a:t>GPS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40080" y="3518916"/>
            <a:ext cx="126746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Autonomous</a:t>
            </a:r>
            <a:r>
              <a:rPr sz="11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Vehicles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377440" y="3522979"/>
            <a:ext cx="1644014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Misdirect</a:t>
            </a:r>
            <a:r>
              <a:rPr sz="1050" spc="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GPS-</a:t>
            </a: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dependent</a:t>
            </a:r>
            <a:r>
              <a:rPr sz="1050" spc="3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cars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0080" y="3994404"/>
            <a:ext cx="99250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Geofence</a:t>
            </a:r>
            <a:r>
              <a:rPr sz="11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Bypass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77440" y="3998467"/>
            <a:ext cx="1845945" cy="185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Drones,</a:t>
            </a:r>
            <a:r>
              <a:rPr sz="105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parolees,</a:t>
            </a:r>
            <a:r>
              <a:rPr sz="10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7090B0"/>
                </a:solidFill>
                <a:latin typeface="Calibri"/>
                <a:cs typeface="Calibri"/>
              </a:rPr>
              <a:t>restricted</a:t>
            </a:r>
            <a:r>
              <a:rPr sz="10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7090B0"/>
                </a:solidFill>
                <a:latin typeface="Calibri"/>
                <a:cs typeface="Calibri"/>
              </a:rPr>
              <a:t>zones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800600" y="755396"/>
            <a:ext cx="83375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C4952A"/>
                </a:solidFill>
                <a:latin typeface="Calibri"/>
                <a:cs typeface="Calibri"/>
              </a:rPr>
              <a:t>WHY</a:t>
            </a:r>
            <a:r>
              <a:rPr sz="900" b="1" spc="-2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C4952A"/>
                </a:solidFill>
                <a:latin typeface="Calibri"/>
                <a:cs typeface="Calibri"/>
              </a:rPr>
              <a:t>IT</a:t>
            </a:r>
            <a:r>
              <a:rPr sz="900" b="1" spc="-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C4952A"/>
                </a:solidFill>
                <a:latin typeface="Calibri"/>
                <a:cs typeface="Calibri"/>
              </a:rPr>
              <a:t>MATTERS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813919" y="1175003"/>
            <a:ext cx="1193165" cy="745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6355" algn="ctr">
              <a:lnSpc>
                <a:spcPct val="100000"/>
              </a:lnSpc>
              <a:spcBef>
                <a:spcPts val="100"/>
              </a:spcBef>
            </a:pPr>
            <a:r>
              <a:rPr sz="2600" spc="-20" dirty="0">
                <a:solidFill>
                  <a:srgbClr val="C4952A"/>
                </a:solidFill>
                <a:latin typeface="Arial Black"/>
                <a:cs typeface="Arial Black"/>
              </a:rPr>
              <a:t>$300</a:t>
            </a:r>
            <a:endParaRPr sz="2600">
              <a:latin typeface="Arial Black"/>
              <a:cs typeface="Arial Black"/>
            </a:endParaRPr>
          </a:p>
          <a:p>
            <a:pPr marR="5080" algn="ctr">
              <a:lnSpc>
                <a:spcPct val="100000"/>
              </a:lnSpc>
              <a:spcBef>
                <a:spcPts val="1525"/>
              </a:spcBef>
            </a:pPr>
            <a:r>
              <a:rPr sz="850" spc="-25" dirty="0">
                <a:solidFill>
                  <a:srgbClr val="7090B0"/>
                </a:solidFill>
                <a:latin typeface="Calibri"/>
                <a:cs typeface="Calibri"/>
              </a:rPr>
              <a:t>Off-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the-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shelf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SDR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 attack </a:t>
            </a:r>
            <a:r>
              <a:rPr sz="850" spc="-25" dirty="0">
                <a:solidFill>
                  <a:srgbClr val="7090B0"/>
                </a:solidFill>
                <a:latin typeface="Calibri"/>
                <a:cs typeface="Calibri"/>
              </a:rPr>
              <a:t>kit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206189" y="1223772"/>
            <a:ext cx="1096645" cy="774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5560" algn="ctr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C4952A"/>
                </a:solidFill>
                <a:latin typeface="Arial Black"/>
                <a:cs typeface="Arial Black"/>
              </a:rPr>
              <a:t>NONE</a:t>
            </a:r>
            <a:endParaRPr sz="2000">
              <a:latin typeface="Arial Black"/>
              <a:cs typeface="Arial Black"/>
            </a:endParaRPr>
          </a:p>
          <a:p>
            <a:pPr marR="5080" algn="ctr">
              <a:lnSpc>
                <a:spcPct val="120000"/>
              </a:lnSpc>
              <a:spcBef>
                <a:spcPts val="1045"/>
              </a:spcBef>
            </a:pP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Authentication</a:t>
            </a:r>
            <a:r>
              <a:rPr sz="8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in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civilian</a:t>
            </a:r>
            <a:r>
              <a:rPr sz="850" spc="50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GPS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signals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474014" y="1175003"/>
            <a:ext cx="1249045" cy="822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5720" algn="ctr">
              <a:lnSpc>
                <a:spcPct val="100000"/>
              </a:lnSpc>
              <a:spcBef>
                <a:spcPts val="100"/>
              </a:spcBef>
            </a:pPr>
            <a:r>
              <a:rPr sz="2600" spc="-20" dirty="0">
                <a:solidFill>
                  <a:srgbClr val="C4952A"/>
                </a:solidFill>
                <a:latin typeface="Arial Black"/>
                <a:cs typeface="Arial Black"/>
              </a:rPr>
              <a:t>2017</a:t>
            </a:r>
            <a:endParaRPr sz="2600">
              <a:latin typeface="Arial Black"/>
              <a:cs typeface="Arial Black"/>
            </a:endParaRPr>
          </a:p>
          <a:p>
            <a:pPr marR="5080" algn="ctr">
              <a:lnSpc>
                <a:spcPct val="120000"/>
              </a:lnSpc>
              <a:spcBef>
                <a:spcPts val="710"/>
              </a:spcBef>
            </a:pP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Black</a:t>
            </a:r>
            <a:r>
              <a:rPr sz="8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Sea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maritime</a:t>
            </a:r>
            <a:r>
              <a:rPr sz="8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spoofing</a:t>
            </a:r>
            <a:r>
              <a:rPr sz="850" spc="50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attack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503149" y="2508774"/>
            <a:ext cx="4427220" cy="2589530"/>
            <a:chOff x="4503149" y="2508774"/>
            <a:chExt cx="4427220" cy="2589530"/>
          </a:xfrm>
        </p:grpSpPr>
        <p:pic>
          <p:nvPicPr>
            <p:cNvPr id="41" name="object 4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3149" y="2508774"/>
              <a:ext cx="4427220" cy="258927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4663440" y="2615183"/>
              <a:ext cx="4160520" cy="2322830"/>
            </a:xfrm>
            <a:custGeom>
              <a:avLst/>
              <a:gdLst/>
              <a:ahLst/>
              <a:cxnLst/>
              <a:rect l="l" t="t" r="r" b="b"/>
              <a:pathLst>
                <a:path w="4160520" h="2322829">
                  <a:moveTo>
                    <a:pt x="4160519" y="2322575"/>
                  </a:moveTo>
                  <a:lnTo>
                    <a:pt x="0" y="2322575"/>
                  </a:lnTo>
                  <a:lnTo>
                    <a:pt x="0" y="0"/>
                  </a:lnTo>
                  <a:lnTo>
                    <a:pt x="4160519" y="0"/>
                  </a:lnTo>
                  <a:lnTo>
                    <a:pt x="4160519" y="2322575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663440" y="2615183"/>
              <a:ext cx="4160520" cy="2322830"/>
            </a:xfrm>
            <a:custGeom>
              <a:avLst/>
              <a:gdLst/>
              <a:ahLst/>
              <a:cxnLst/>
              <a:rect l="l" t="t" r="r" b="b"/>
              <a:pathLst>
                <a:path w="4160520" h="2322829">
                  <a:moveTo>
                    <a:pt x="0" y="0"/>
                  </a:moveTo>
                  <a:lnTo>
                    <a:pt x="4160519" y="0"/>
                  </a:lnTo>
                  <a:lnTo>
                    <a:pt x="4160519" y="2322575"/>
                  </a:lnTo>
                  <a:lnTo>
                    <a:pt x="0" y="232257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663440" y="2615183"/>
              <a:ext cx="50800" cy="2322830"/>
            </a:xfrm>
            <a:custGeom>
              <a:avLst/>
              <a:gdLst/>
              <a:ahLst/>
              <a:cxnLst/>
              <a:rect l="l" t="t" r="r" b="b"/>
              <a:pathLst>
                <a:path w="50800" h="2322829">
                  <a:moveTo>
                    <a:pt x="50291" y="2322575"/>
                  </a:moveTo>
                  <a:lnTo>
                    <a:pt x="0" y="2322575"/>
                  </a:lnTo>
                  <a:lnTo>
                    <a:pt x="0" y="0"/>
                  </a:lnTo>
                  <a:lnTo>
                    <a:pt x="50291" y="0"/>
                  </a:lnTo>
                  <a:lnTo>
                    <a:pt x="50291" y="2322575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663440" y="2615183"/>
              <a:ext cx="50800" cy="2322830"/>
            </a:xfrm>
            <a:custGeom>
              <a:avLst/>
              <a:gdLst/>
              <a:ahLst/>
              <a:cxnLst/>
              <a:rect l="l" t="t" r="r" b="b"/>
              <a:pathLst>
                <a:path w="50800" h="2322829">
                  <a:moveTo>
                    <a:pt x="0" y="0"/>
                  </a:moveTo>
                  <a:lnTo>
                    <a:pt x="50291" y="0"/>
                  </a:lnTo>
                  <a:lnTo>
                    <a:pt x="50291" y="2322575"/>
                  </a:lnTo>
                  <a:lnTo>
                    <a:pt x="0" y="232257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720082" y="2717280"/>
            <a:ext cx="4097654" cy="205105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80010">
              <a:lnSpc>
                <a:spcPct val="100000"/>
              </a:lnSpc>
              <a:spcBef>
                <a:spcPts val="345"/>
              </a:spcBef>
            </a:pP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OUR</a:t>
            </a:r>
            <a:r>
              <a:rPr sz="900" b="1" spc="-1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SOLUTION</a:t>
            </a:r>
            <a:r>
              <a:rPr sz="900" b="1" spc="-1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—</a:t>
            </a:r>
            <a:r>
              <a:rPr sz="900" b="1" spc="-1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SecureGPS</a:t>
            </a:r>
            <a:endParaRPr sz="900">
              <a:latin typeface="Calibri"/>
              <a:cs typeface="Calibri"/>
            </a:endParaRPr>
          </a:p>
          <a:p>
            <a:pPr marL="125730" marR="359410">
              <a:lnSpc>
                <a:spcPts val="1789"/>
              </a:lnSpc>
              <a:spcBef>
                <a:spcPts val="35"/>
              </a:spcBef>
            </a:pPr>
            <a:r>
              <a:rPr sz="1150" b="1" spc="-10" dirty="0">
                <a:solidFill>
                  <a:srgbClr val="FFFFFF"/>
                </a:solidFill>
                <a:latin typeface="Calibri"/>
                <a:cs typeface="Calibri"/>
              </a:rPr>
              <a:t>Server-</a:t>
            </a: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side</a:t>
            </a:r>
            <a:r>
              <a:rPr sz="115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GPS</a:t>
            </a:r>
            <a:r>
              <a:rPr sz="115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spoofing</a:t>
            </a:r>
            <a:r>
              <a:rPr sz="115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Calibri"/>
                <a:cs typeface="Calibri"/>
              </a:rPr>
              <a:t>detection</a:t>
            </a:r>
            <a:r>
              <a:rPr sz="115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that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analyzes</a:t>
            </a:r>
            <a:r>
              <a:rPr sz="11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incoming telemetry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in</a:t>
            </a:r>
            <a:r>
              <a:rPr sz="115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real-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time</a:t>
            </a:r>
            <a:r>
              <a:rPr sz="115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—</a:t>
            </a:r>
            <a:r>
              <a:rPr sz="115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dirty="0">
                <a:solidFill>
                  <a:srgbClr val="C8D8E7"/>
                </a:solidFill>
                <a:latin typeface="Calibri"/>
                <a:cs typeface="Calibri"/>
              </a:rPr>
              <a:t>no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 hardware</a:t>
            </a:r>
            <a:r>
              <a:rPr sz="115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modification</a:t>
            </a:r>
            <a:r>
              <a:rPr sz="115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150" spc="-10" dirty="0">
                <a:solidFill>
                  <a:srgbClr val="C8D8E7"/>
                </a:solidFill>
                <a:latin typeface="Calibri"/>
                <a:cs typeface="Calibri"/>
              </a:rPr>
              <a:t>required.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418465" indent="-292735">
              <a:lnSpc>
                <a:spcPct val="100000"/>
              </a:lnSpc>
              <a:spcBef>
                <a:spcPts val="5"/>
              </a:spcBef>
              <a:buClr>
                <a:srgbClr val="237950"/>
              </a:buClr>
              <a:buSzPct val="104761"/>
              <a:buFont typeface="MS PGothic"/>
              <a:buChar char="✓"/>
              <a:tabLst>
                <a:tab pos="418465" algn="l"/>
              </a:tabLst>
            </a:pP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Works</a:t>
            </a:r>
            <a:r>
              <a:rPr sz="105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105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any</a:t>
            </a:r>
            <a:r>
              <a:rPr sz="105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GPS</a:t>
            </a:r>
            <a:r>
              <a:rPr sz="105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device</a:t>
            </a:r>
            <a:r>
              <a:rPr sz="105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reporting</a:t>
            </a:r>
            <a:r>
              <a:rPr sz="105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over</a:t>
            </a:r>
            <a:r>
              <a:rPr sz="105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20" dirty="0">
                <a:solidFill>
                  <a:srgbClr val="FFFFFF"/>
                </a:solidFill>
                <a:latin typeface="Calibri"/>
                <a:cs typeface="Calibri"/>
              </a:rPr>
              <a:t>HTTP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90"/>
              </a:spcBef>
              <a:buClr>
                <a:srgbClr val="237950"/>
              </a:buClr>
              <a:buFont typeface="MS PGothic"/>
              <a:buChar char="✓"/>
            </a:pPr>
            <a:endParaRPr sz="1050">
              <a:latin typeface="Calibri"/>
              <a:cs typeface="Calibri"/>
            </a:endParaRPr>
          </a:p>
          <a:p>
            <a:pPr marL="418465" indent="-292735">
              <a:lnSpc>
                <a:spcPct val="100000"/>
              </a:lnSpc>
              <a:buClr>
                <a:srgbClr val="237950"/>
              </a:buClr>
              <a:buSzPct val="104761"/>
              <a:buFont typeface="MS PGothic"/>
              <a:buChar char="✓"/>
              <a:tabLst>
                <a:tab pos="418465" algn="l"/>
              </a:tabLst>
            </a:pP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Lightweight,</a:t>
            </a:r>
            <a:r>
              <a:rPr sz="105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software-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only — no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hardware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changes</a:t>
            </a: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95"/>
              </a:spcBef>
              <a:buClr>
                <a:srgbClr val="237950"/>
              </a:buClr>
              <a:buFont typeface="MS PGothic"/>
              <a:buChar char="✓"/>
            </a:pPr>
            <a:endParaRPr sz="1050">
              <a:latin typeface="Calibri"/>
              <a:cs typeface="Calibri"/>
            </a:endParaRPr>
          </a:p>
          <a:p>
            <a:pPr marL="418465" indent="-292735">
              <a:lnSpc>
                <a:spcPct val="100000"/>
              </a:lnSpc>
              <a:buClr>
                <a:srgbClr val="237950"/>
              </a:buClr>
              <a:buSzPct val="104761"/>
              <a:buFont typeface="MS PGothic"/>
              <a:buChar char="✓"/>
              <a:tabLst>
                <a:tab pos="418465" algn="l"/>
              </a:tabLst>
            </a:pPr>
            <a:r>
              <a:rPr sz="1050" spc="-20" dirty="0">
                <a:solidFill>
                  <a:srgbClr val="FFFFFF"/>
                </a:solidFill>
                <a:latin typeface="Calibri"/>
                <a:cs typeface="Calibri"/>
              </a:rPr>
              <a:t>SOC-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style</a:t>
            </a:r>
            <a:r>
              <a:rPr sz="10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dashboard</a:t>
            </a:r>
            <a:r>
              <a:rPr sz="10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10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forensic</a:t>
            </a:r>
            <a:r>
              <a:rPr sz="105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audit</a:t>
            </a:r>
            <a:r>
              <a:rPr sz="10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trail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159702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02</a:t>
            </a:r>
            <a:r>
              <a:rPr sz="1100" b="1" spc="204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SYSTEM</a:t>
            </a:r>
            <a:r>
              <a:rPr sz="1100" b="1" spc="-2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ARCHITECTURE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13690" y="615441"/>
          <a:ext cx="4020820" cy="767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2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50" b="1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GPS</a:t>
                      </a:r>
                      <a:r>
                        <a:rPr sz="95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DEVICES</a:t>
                      </a:r>
                      <a:r>
                        <a:rPr sz="95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5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FLEET</a:t>
                      </a:r>
                      <a:endParaRPr sz="95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driver_01</a:t>
                      </a:r>
                      <a:r>
                        <a:rPr sz="850" spc="15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</a:t>
                      </a:r>
                      <a:r>
                        <a:rPr sz="850" spc="15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driver_02</a:t>
                      </a:r>
                      <a:r>
                        <a:rPr sz="850" spc="15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</a:t>
                      </a:r>
                      <a:r>
                        <a:rPr sz="850" spc="17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370" dirty="0">
                          <a:solidFill>
                            <a:srgbClr val="7090B0"/>
                          </a:solidFill>
                          <a:latin typeface="Microsoft Sans Serif"/>
                          <a:cs typeface="Microsoft Sans Serif"/>
                        </a:rPr>
                        <a:t>…</a:t>
                      </a:r>
                      <a:r>
                        <a:rPr sz="850" spc="130" dirty="0">
                          <a:solidFill>
                            <a:srgbClr val="7090B0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</a:t>
                      </a:r>
                      <a:r>
                        <a:rPr sz="850" spc="15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driver_08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4472C4"/>
                      </a:solidFill>
                      <a:prstDash val="solid"/>
                    </a:lnL>
                    <a:lnR w="12700">
                      <a:solidFill>
                        <a:srgbClr val="4472C4"/>
                      </a:solidFill>
                      <a:prstDash val="solid"/>
                    </a:lnR>
                    <a:lnT w="12700">
                      <a:solidFill>
                        <a:srgbClr val="4472C4"/>
                      </a:solidFill>
                      <a:prstDash val="solid"/>
                    </a:lnT>
                    <a:lnB w="12700">
                      <a:solidFill>
                        <a:srgbClr val="4472C4"/>
                      </a:solidFill>
                      <a:prstDash val="solid"/>
                    </a:lnB>
                    <a:solidFill>
                      <a:srgbClr val="1322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7150">
                      <a:solidFill>
                        <a:srgbClr val="243D5C"/>
                      </a:solidFill>
                      <a:prstDash val="solid"/>
                    </a:lnR>
                    <a:lnT w="12700">
                      <a:solidFill>
                        <a:srgbClr val="4472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800" i="1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HTTP</a:t>
                      </a:r>
                      <a:r>
                        <a:rPr sz="800" i="1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POST</a:t>
                      </a:r>
                      <a:r>
                        <a:rPr sz="800" i="1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/ingest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35560" marB="0">
                    <a:lnL w="57150">
                      <a:solidFill>
                        <a:srgbClr val="243D5C"/>
                      </a:solidFill>
                      <a:prstDash val="solid"/>
                    </a:lnL>
                    <a:lnT w="12700">
                      <a:solidFill>
                        <a:srgbClr val="4472C4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" name="object 4"/>
          <p:cNvGrpSpPr/>
          <p:nvPr/>
        </p:nvGrpSpPr>
        <p:grpSpPr>
          <a:xfrm>
            <a:off x="313690" y="1383538"/>
            <a:ext cx="3944620" cy="1475740"/>
            <a:chOff x="313690" y="1383538"/>
            <a:chExt cx="3944620" cy="1475740"/>
          </a:xfrm>
        </p:grpSpPr>
        <p:sp>
          <p:nvSpPr>
            <p:cNvPr id="5" name="object 5"/>
            <p:cNvSpPr/>
            <p:nvPr/>
          </p:nvSpPr>
          <p:spPr>
            <a:xfrm>
              <a:off x="320040" y="1444752"/>
              <a:ext cx="3931920" cy="1408430"/>
            </a:xfrm>
            <a:custGeom>
              <a:avLst/>
              <a:gdLst/>
              <a:ahLst/>
              <a:cxnLst/>
              <a:rect l="l" t="t" r="r" b="b"/>
              <a:pathLst>
                <a:path w="3931920" h="1408430">
                  <a:moveTo>
                    <a:pt x="0" y="1408175"/>
                  </a:moveTo>
                  <a:lnTo>
                    <a:pt x="3931919" y="1408175"/>
                  </a:lnTo>
                  <a:lnTo>
                    <a:pt x="3931919" y="0"/>
                  </a:lnTo>
                  <a:lnTo>
                    <a:pt x="0" y="0"/>
                  </a:lnTo>
                  <a:lnTo>
                    <a:pt x="0" y="1408175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0040" y="1389888"/>
              <a:ext cx="3931920" cy="1463040"/>
            </a:xfrm>
            <a:custGeom>
              <a:avLst/>
              <a:gdLst/>
              <a:ahLst/>
              <a:cxnLst/>
              <a:rect l="l" t="t" r="r" b="b"/>
              <a:pathLst>
                <a:path w="3931920" h="1463039">
                  <a:moveTo>
                    <a:pt x="0" y="0"/>
                  </a:moveTo>
                  <a:lnTo>
                    <a:pt x="3931919" y="0"/>
                  </a:lnTo>
                  <a:lnTo>
                    <a:pt x="3931919" y="1463039"/>
                  </a:lnTo>
                  <a:lnTo>
                    <a:pt x="0" y="14630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0040" y="1389888"/>
              <a:ext cx="3931920" cy="55244"/>
            </a:xfrm>
            <a:custGeom>
              <a:avLst/>
              <a:gdLst/>
              <a:ahLst/>
              <a:cxnLst/>
              <a:rect l="l" t="t" r="r" b="b"/>
              <a:pathLst>
                <a:path w="3931920" h="55244">
                  <a:moveTo>
                    <a:pt x="3931919" y="54863"/>
                  </a:moveTo>
                  <a:lnTo>
                    <a:pt x="0" y="54863"/>
                  </a:lnTo>
                  <a:lnTo>
                    <a:pt x="0" y="0"/>
                  </a:lnTo>
                  <a:lnTo>
                    <a:pt x="3931919" y="0"/>
                  </a:lnTo>
                  <a:lnTo>
                    <a:pt x="3931919" y="54863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0040" y="1389888"/>
              <a:ext cx="3931920" cy="55244"/>
            </a:xfrm>
            <a:custGeom>
              <a:avLst/>
              <a:gdLst/>
              <a:ahLst/>
              <a:cxnLst/>
              <a:rect l="l" t="t" r="r" b="b"/>
              <a:pathLst>
                <a:path w="3931920" h="55244">
                  <a:moveTo>
                    <a:pt x="0" y="0"/>
                  </a:moveTo>
                  <a:lnTo>
                    <a:pt x="3931919" y="0"/>
                  </a:lnTo>
                  <a:lnTo>
                    <a:pt x="3931919" y="54863"/>
                  </a:lnTo>
                  <a:lnTo>
                    <a:pt x="0" y="5486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351058" y="1496060"/>
            <a:ext cx="18675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C4952A"/>
                </a:solidFill>
                <a:latin typeface="Calibri"/>
                <a:cs typeface="Calibri"/>
              </a:rPr>
              <a:t>DETECTION </a:t>
            </a:r>
            <a:r>
              <a:rPr sz="900" b="1" dirty="0">
                <a:solidFill>
                  <a:srgbClr val="C4952A"/>
                </a:solidFill>
                <a:latin typeface="Calibri"/>
                <a:cs typeface="Calibri"/>
              </a:rPr>
              <a:t>ENGINE</a:t>
            </a:r>
            <a:r>
              <a:rPr sz="900" b="1" spc="19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C4952A"/>
                </a:solidFill>
                <a:latin typeface="Calibri"/>
                <a:cs typeface="Calibri"/>
              </a:rPr>
              <a:t>(FastAPI</a:t>
            </a:r>
            <a:r>
              <a:rPr sz="900" b="1" spc="-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C4952A"/>
                </a:solidFill>
                <a:latin typeface="Calibri"/>
                <a:cs typeface="Calibri"/>
              </a:rPr>
              <a:t>/</a:t>
            </a:r>
            <a:r>
              <a:rPr sz="900" b="1" spc="-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C4952A"/>
                </a:solidFill>
                <a:latin typeface="Calibri"/>
                <a:cs typeface="Calibri"/>
              </a:rPr>
              <a:t>Python)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2336" y="1828800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B0302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570865">
              <a:lnSpc>
                <a:spcPct val="100000"/>
              </a:lnSpc>
              <a:spcBef>
                <a:spcPts val="535"/>
              </a:spcBef>
            </a:pPr>
            <a:r>
              <a:rPr sz="850" b="1" dirty="0">
                <a:solidFill>
                  <a:srgbClr val="B03020"/>
                </a:solidFill>
                <a:latin typeface="Calibri"/>
                <a:cs typeface="Calibri"/>
              </a:rPr>
              <a:t>Speed</a:t>
            </a:r>
            <a:r>
              <a:rPr sz="850" b="1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b="1" dirty="0">
                <a:solidFill>
                  <a:srgbClr val="B03020"/>
                </a:solidFill>
                <a:latin typeface="Calibri"/>
                <a:cs typeface="Calibri"/>
              </a:rPr>
              <a:t>&gt;</a:t>
            </a:r>
            <a:r>
              <a:rPr sz="850" b="1" spc="-10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b="1" dirty="0">
                <a:solidFill>
                  <a:srgbClr val="B03020"/>
                </a:solidFill>
                <a:latin typeface="Calibri"/>
                <a:cs typeface="Calibri"/>
              </a:rPr>
              <a:t>60</a:t>
            </a:r>
            <a:r>
              <a:rPr sz="850" b="1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b="1" spc="-25" dirty="0">
                <a:solidFill>
                  <a:srgbClr val="B03020"/>
                </a:solidFill>
                <a:latin typeface="Calibri"/>
                <a:cs typeface="Calibri"/>
              </a:rPr>
              <a:t>m/s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50007" y="1828800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A0701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579120">
              <a:lnSpc>
                <a:spcPct val="100000"/>
              </a:lnSpc>
              <a:spcBef>
                <a:spcPts val="535"/>
              </a:spcBef>
            </a:pPr>
            <a:r>
              <a:rPr sz="850" b="1" spc="-10" dirty="0">
                <a:solidFill>
                  <a:srgbClr val="A07010"/>
                </a:solidFill>
                <a:latin typeface="Calibri"/>
                <a:cs typeface="Calibri"/>
              </a:rPr>
              <a:t>Geofence</a:t>
            </a:r>
            <a:r>
              <a:rPr sz="850" b="1" spc="2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b="1" spc="-20" dirty="0">
                <a:solidFill>
                  <a:srgbClr val="A07010"/>
                </a:solidFill>
                <a:latin typeface="Calibri"/>
                <a:cs typeface="Calibri"/>
              </a:rPr>
              <a:t>Zone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2336" y="2176272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A0701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35"/>
              </a:spcBef>
            </a:pPr>
            <a:r>
              <a:rPr sz="850" b="1" dirty="0">
                <a:solidFill>
                  <a:srgbClr val="A07010"/>
                </a:solidFill>
                <a:latin typeface="Calibri"/>
                <a:cs typeface="Calibri"/>
              </a:rPr>
              <a:t>HDOP</a:t>
            </a:r>
            <a:r>
              <a:rPr sz="850" b="1" spc="-30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b="1" dirty="0">
                <a:solidFill>
                  <a:srgbClr val="A07010"/>
                </a:solidFill>
                <a:latin typeface="Calibri"/>
                <a:cs typeface="Calibri"/>
              </a:rPr>
              <a:t>&lt;</a:t>
            </a:r>
            <a:r>
              <a:rPr sz="850" b="1" spc="-25" dirty="0">
                <a:solidFill>
                  <a:srgbClr val="A07010"/>
                </a:solidFill>
                <a:latin typeface="Calibri"/>
                <a:cs typeface="Calibri"/>
              </a:rPr>
              <a:t> 0.5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50007" y="2176272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A07010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603250">
              <a:lnSpc>
                <a:spcPct val="100000"/>
              </a:lnSpc>
              <a:spcBef>
                <a:spcPts val="535"/>
              </a:spcBef>
            </a:pPr>
            <a:r>
              <a:rPr sz="850" b="1" dirty="0">
                <a:solidFill>
                  <a:srgbClr val="A07010"/>
                </a:solidFill>
                <a:latin typeface="Calibri"/>
                <a:cs typeface="Calibri"/>
              </a:rPr>
              <a:t>Bearing</a:t>
            </a:r>
            <a:r>
              <a:rPr sz="850" b="1" spc="-3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A07010"/>
                </a:solidFill>
                <a:latin typeface="Calibri"/>
                <a:cs typeface="Calibri"/>
              </a:rPr>
              <a:t>160°+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2336" y="2523744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4472C4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556895">
              <a:lnSpc>
                <a:spcPct val="100000"/>
              </a:lnSpc>
              <a:spcBef>
                <a:spcPts val="535"/>
              </a:spcBef>
            </a:pPr>
            <a:r>
              <a:rPr sz="850" b="1" spc="-10" dirty="0">
                <a:solidFill>
                  <a:srgbClr val="4472C4"/>
                </a:solidFill>
                <a:latin typeface="Calibri"/>
                <a:cs typeface="Calibri"/>
              </a:rPr>
              <a:t>Severity</a:t>
            </a:r>
            <a:r>
              <a:rPr sz="850" b="1" spc="15" dirty="0">
                <a:solidFill>
                  <a:srgbClr val="4472C4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4472C4"/>
                </a:solidFill>
                <a:latin typeface="Calibri"/>
                <a:cs typeface="Calibri"/>
              </a:rPr>
              <a:t>Scoring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50007" y="2523744"/>
            <a:ext cx="1828800" cy="274320"/>
          </a:xfrm>
          <a:prstGeom prst="rect">
            <a:avLst/>
          </a:prstGeom>
          <a:solidFill>
            <a:srgbClr val="061014"/>
          </a:solidFill>
          <a:ln w="12699">
            <a:solidFill>
              <a:srgbClr val="4472C4"/>
            </a:solidFill>
          </a:ln>
        </p:spPr>
        <p:txBody>
          <a:bodyPr vert="horz" wrap="square" lIns="0" tIns="67945" rIns="0" bIns="0" rtlCol="0">
            <a:spAutoFit/>
          </a:bodyPr>
          <a:lstStyle/>
          <a:p>
            <a:pPr marL="581660">
              <a:lnSpc>
                <a:spcPct val="100000"/>
              </a:lnSpc>
              <a:spcBef>
                <a:spcPts val="535"/>
              </a:spcBef>
            </a:pPr>
            <a:r>
              <a:rPr sz="850" b="1" spc="-10" dirty="0">
                <a:solidFill>
                  <a:srgbClr val="4472C4"/>
                </a:solidFill>
                <a:latin typeface="Calibri"/>
                <a:cs typeface="Calibri"/>
              </a:rPr>
              <a:t>HMAC-SHA256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224785" y="2846577"/>
            <a:ext cx="49530" cy="195580"/>
            <a:chOff x="2224785" y="2846577"/>
            <a:chExt cx="49530" cy="195580"/>
          </a:xfrm>
        </p:grpSpPr>
        <p:sp>
          <p:nvSpPr>
            <p:cNvPr id="17" name="object 17"/>
            <p:cNvSpPr/>
            <p:nvPr/>
          </p:nvSpPr>
          <p:spPr>
            <a:xfrm>
              <a:off x="2231135" y="2852927"/>
              <a:ext cx="36830" cy="182880"/>
            </a:xfrm>
            <a:custGeom>
              <a:avLst/>
              <a:gdLst/>
              <a:ahLst/>
              <a:cxnLst/>
              <a:rect l="l" t="t" r="r" b="b"/>
              <a:pathLst>
                <a:path w="36830" h="182880">
                  <a:moveTo>
                    <a:pt x="36575" y="182879"/>
                  </a:moveTo>
                  <a:lnTo>
                    <a:pt x="0" y="182879"/>
                  </a:lnTo>
                  <a:lnTo>
                    <a:pt x="0" y="0"/>
                  </a:lnTo>
                  <a:lnTo>
                    <a:pt x="36575" y="0"/>
                  </a:lnTo>
                  <a:lnTo>
                    <a:pt x="36575" y="182879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231135" y="2852927"/>
              <a:ext cx="36830" cy="182880"/>
            </a:xfrm>
            <a:custGeom>
              <a:avLst/>
              <a:gdLst/>
              <a:ahLst/>
              <a:cxnLst/>
              <a:rect l="l" t="t" r="r" b="b"/>
              <a:pathLst>
                <a:path w="36830" h="182880">
                  <a:moveTo>
                    <a:pt x="0" y="0"/>
                  </a:moveTo>
                  <a:lnTo>
                    <a:pt x="36575" y="0"/>
                  </a:lnTo>
                  <a:lnTo>
                    <a:pt x="36575" y="182879"/>
                  </a:lnTo>
                  <a:lnTo>
                    <a:pt x="0" y="18287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291588" y="2866644"/>
            <a:ext cx="6273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i="1" spc="-10" dirty="0">
                <a:solidFill>
                  <a:srgbClr val="7090B0"/>
                </a:solidFill>
                <a:latin typeface="Calibri"/>
                <a:cs typeface="Calibri"/>
              </a:rPr>
              <a:t>SQLite</a:t>
            </a:r>
            <a:r>
              <a:rPr sz="800" i="1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00" i="1" spc="-10" dirty="0">
                <a:solidFill>
                  <a:srgbClr val="7090B0"/>
                </a:solidFill>
                <a:latin typeface="Calibri"/>
                <a:cs typeface="Calibri"/>
              </a:rPr>
              <a:t>Storage</a:t>
            </a:r>
            <a:endParaRPr sz="800">
              <a:latin typeface="Calibri"/>
              <a:cs typeface="Calibri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313690" y="3029457"/>
          <a:ext cx="4020820" cy="684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1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228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900" b="1" spc="-2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DATABASE</a:t>
                      </a:r>
                      <a:r>
                        <a:rPr sz="900" b="1" spc="12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(SQLite)</a:t>
                      </a:r>
                      <a:endParaRPr sz="900">
                        <a:latin typeface="Calibri"/>
                        <a:cs typeface="Calibri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events: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id ·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device_id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·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timestamp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·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lat · lon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 </a:t>
                      </a: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decision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 </a:t>
                      </a: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severity</a:t>
                      </a:r>
                      <a:r>
                        <a:rPr sz="8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· </a:t>
                      </a:r>
                      <a:r>
                        <a:rPr sz="8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signature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73025" marB="0">
                    <a:lnL w="12700">
                      <a:solidFill>
                        <a:srgbClr val="4472C4"/>
                      </a:solidFill>
                      <a:prstDash val="solid"/>
                    </a:lnL>
                    <a:lnR w="12700">
                      <a:solidFill>
                        <a:srgbClr val="4472C4"/>
                      </a:solidFill>
                      <a:prstDash val="solid"/>
                    </a:lnR>
                    <a:lnT w="76200">
                      <a:solidFill>
                        <a:srgbClr val="4472C4"/>
                      </a:solidFill>
                      <a:prstDash val="solid"/>
                    </a:lnT>
                    <a:lnB w="12700">
                      <a:solidFill>
                        <a:srgbClr val="4472C4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57150">
                      <a:solidFill>
                        <a:srgbClr val="243D5C"/>
                      </a:solidFill>
                      <a:prstDash val="solid"/>
                    </a:lnR>
                    <a:lnT w="12700">
                      <a:solidFill>
                        <a:srgbClr val="4472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800" i="1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REST</a:t>
                      </a:r>
                      <a:r>
                        <a:rPr sz="800" i="1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API</a:t>
                      </a:r>
                      <a:r>
                        <a:rPr sz="800" i="1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(JSON)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57150">
                      <a:solidFill>
                        <a:srgbClr val="243D5C"/>
                      </a:solidFill>
                      <a:prstDash val="solid"/>
                    </a:lnL>
                    <a:lnT w="12700">
                      <a:solidFill>
                        <a:srgbClr val="4472C4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1" name="object 21"/>
          <p:cNvGrpSpPr/>
          <p:nvPr/>
        </p:nvGrpSpPr>
        <p:grpSpPr>
          <a:xfrm>
            <a:off x="313690" y="3742690"/>
            <a:ext cx="3944620" cy="835660"/>
            <a:chOff x="313690" y="3742690"/>
            <a:chExt cx="3944620" cy="835660"/>
          </a:xfrm>
        </p:grpSpPr>
        <p:sp>
          <p:nvSpPr>
            <p:cNvPr id="22" name="object 22"/>
            <p:cNvSpPr/>
            <p:nvPr/>
          </p:nvSpPr>
          <p:spPr>
            <a:xfrm>
              <a:off x="320040" y="3803904"/>
              <a:ext cx="3931920" cy="768350"/>
            </a:xfrm>
            <a:custGeom>
              <a:avLst/>
              <a:gdLst/>
              <a:ahLst/>
              <a:cxnLst/>
              <a:rect l="l" t="t" r="r" b="b"/>
              <a:pathLst>
                <a:path w="3931920" h="768350">
                  <a:moveTo>
                    <a:pt x="0" y="768095"/>
                  </a:moveTo>
                  <a:lnTo>
                    <a:pt x="3931919" y="768095"/>
                  </a:lnTo>
                  <a:lnTo>
                    <a:pt x="3931919" y="0"/>
                  </a:lnTo>
                  <a:lnTo>
                    <a:pt x="0" y="0"/>
                  </a:lnTo>
                  <a:lnTo>
                    <a:pt x="0" y="768095"/>
                  </a:lnTo>
                  <a:close/>
                </a:path>
              </a:pathLst>
            </a:custGeom>
            <a:solidFill>
              <a:srgbClr val="061A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20040" y="3749040"/>
              <a:ext cx="3931920" cy="822960"/>
            </a:xfrm>
            <a:custGeom>
              <a:avLst/>
              <a:gdLst/>
              <a:ahLst/>
              <a:cxnLst/>
              <a:rect l="l" t="t" r="r" b="b"/>
              <a:pathLst>
                <a:path w="3931920" h="822960">
                  <a:moveTo>
                    <a:pt x="0" y="0"/>
                  </a:moveTo>
                  <a:lnTo>
                    <a:pt x="3931919" y="0"/>
                  </a:lnTo>
                  <a:lnTo>
                    <a:pt x="3931919" y="822959"/>
                  </a:lnTo>
                  <a:lnTo>
                    <a:pt x="0" y="82295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20040" y="3749040"/>
              <a:ext cx="3931920" cy="55244"/>
            </a:xfrm>
            <a:custGeom>
              <a:avLst/>
              <a:gdLst/>
              <a:ahLst/>
              <a:cxnLst/>
              <a:rect l="l" t="t" r="r" b="b"/>
              <a:pathLst>
                <a:path w="3931920" h="55245">
                  <a:moveTo>
                    <a:pt x="3931919" y="54863"/>
                  </a:moveTo>
                  <a:lnTo>
                    <a:pt x="0" y="54863"/>
                  </a:lnTo>
                  <a:lnTo>
                    <a:pt x="0" y="0"/>
                  </a:lnTo>
                  <a:lnTo>
                    <a:pt x="3931919" y="0"/>
                  </a:lnTo>
                  <a:lnTo>
                    <a:pt x="3931919" y="54863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0040" y="3749040"/>
              <a:ext cx="3931920" cy="55244"/>
            </a:xfrm>
            <a:custGeom>
              <a:avLst/>
              <a:gdLst/>
              <a:ahLst/>
              <a:cxnLst/>
              <a:rect l="l" t="t" r="r" b="b"/>
              <a:pathLst>
                <a:path w="3931920" h="55245">
                  <a:moveTo>
                    <a:pt x="0" y="0"/>
                  </a:moveTo>
                  <a:lnTo>
                    <a:pt x="3931919" y="0"/>
                  </a:lnTo>
                  <a:lnTo>
                    <a:pt x="3931919" y="54863"/>
                  </a:lnTo>
                  <a:lnTo>
                    <a:pt x="0" y="5486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26390" y="3846067"/>
            <a:ext cx="3919220" cy="506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SOC</a:t>
            </a:r>
            <a:r>
              <a:rPr sz="900" b="1" spc="-3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DASHBOARD</a:t>
            </a:r>
            <a:r>
              <a:rPr sz="900" b="1" spc="140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(HTML</a:t>
            </a:r>
            <a:r>
              <a:rPr sz="900" b="1" spc="-30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/</a:t>
            </a:r>
            <a:r>
              <a:rPr sz="900" b="1" spc="-3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Leaflet.js)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85"/>
              </a:spcBef>
            </a:pPr>
            <a:endParaRPr sz="9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850" spc="-20" dirty="0">
                <a:solidFill>
                  <a:srgbClr val="7090B0"/>
                </a:solidFill>
                <a:latin typeface="Calibri"/>
                <a:cs typeface="Calibri"/>
              </a:rPr>
              <a:t>Real-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time</a:t>
            </a:r>
            <a:r>
              <a:rPr sz="8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map</a:t>
            </a:r>
            <a:r>
              <a:rPr sz="850" spc="16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850" spc="16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Alert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feed</a:t>
            </a:r>
            <a:r>
              <a:rPr sz="850" spc="15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850" spc="16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Device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profiles</a:t>
            </a:r>
            <a:r>
              <a:rPr sz="850" spc="15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850" spc="16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Forensic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verification</a:t>
            </a:r>
            <a:r>
              <a:rPr sz="850" spc="16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850" spc="15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7090B0"/>
                </a:solidFill>
                <a:latin typeface="Calibri"/>
                <a:cs typeface="Calibri"/>
              </a:rPr>
              <a:t>ACK</a:t>
            </a:r>
            <a:r>
              <a:rPr sz="8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7090B0"/>
                </a:solidFill>
                <a:latin typeface="Calibri"/>
                <a:cs typeface="Calibri"/>
              </a:rPr>
              <a:t>workflow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67860" y="678179"/>
            <a:ext cx="1045844" cy="17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TECHNOLOGY</a:t>
            </a:r>
            <a:r>
              <a:rPr sz="950" b="1" spc="1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STACK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4474209" y="944625"/>
          <a:ext cx="4478020" cy="33077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2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515">
                <a:tc gridSpan="3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905"/>
                        </a:spcBef>
                        <a:tabLst>
                          <a:tab pos="1023619" algn="l"/>
                          <a:tab pos="2578100" algn="l"/>
                        </a:tabLst>
                      </a:pP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Layer</a:t>
                      </a:r>
                      <a:r>
                        <a:rPr sz="850" b="1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Technology</a:t>
                      </a:r>
                      <a:r>
                        <a:rPr sz="850" b="1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Purpose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11493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81E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Backend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FastAPI</a:t>
                      </a:r>
                      <a:r>
                        <a:rPr sz="900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Python</a:t>
                      </a:r>
                      <a:r>
                        <a:rPr sz="900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3.10+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Async</a:t>
                      </a:r>
                      <a:r>
                        <a:rPr sz="8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REST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API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detection engine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Database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SQLite3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Persistent</a:t>
                      </a:r>
                      <a:r>
                        <a:rPr sz="8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event</a:t>
                      </a:r>
                      <a:r>
                        <a:rPr sz="8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storage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Validation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Pydantic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Input</a:t>
                      </a:r>
                      <a:r>
                        <a:rPr sz="850" spc="-4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schema</a:t>
                      </a:r>
                      <a:r>
                        <a:rPr sz="850" spc="-4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enforcement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Frontend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HTML5</a:t>
                      </a:r>
                      <a:r>
                        <a:rPr sz="900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00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Vanilla</a:t>
                      </a:r>
                      <a:r>
                        <a:rPr sz="900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Dashboard</a:t>
                      </a:r>
                      <a:r>
                        <a:rPr sz="8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interface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Mapping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Leaflet.js</a:t>
                      </a:r>
                      <a:r>
                        <a:rPr sz="900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+</a:t>
                      </a:r>
                      <a:r>
                        <a:rPr sz="900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MarkerCluster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Geospatial</a:t>
                      </a:r>
                      <a:r>
                        <a:rPr sz="850" spc="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visualization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Map</a:t>
                      </a:r>
                      <a:r>
                        <a:rPr sz="950" b="1" spc="-3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Tiles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CartoDB</a:t>
                      </a:r>
                      <a:r>
                        <a:rPr sz="900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Dark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Dark</a:t>
                      </a:r>
                      <a:r>
                        <a:rPr sz="850" spc="-3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tactical</a:t>
                      </a:r>
                      <a:r>
                        <a:rPr sz="850" spc="-3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map</a:t>
                      </a:r>
                      <a:r>
                        <a:rPr sz="850" spc="-3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layer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Crypto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HMAC-SHA256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Event integrity signing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Templating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Jinja2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Server-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side</a:t>
                      </a:r>
                      <a:r>
                        <a:rPr sz="850" spc="4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rendering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15151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03</a:t>
            </a:r>
            <a:r>
              <a:rPr sz="1100" b="1" spc="22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DETECTION</a:t>
            </a:r>
            <a:r>
              <a:rPr sz="1100" b="1" spc="-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METHODS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9749" y="515382"/>
            <a:ext cx="4335780" cy="2369820"/>
            <a:chOff x="159749" y="515382"/>
            <a:chExt cx="4335780" cy="23698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515382"/>
              <a:ext cx="4335780" cy="23698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20039" y="621792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4069079" y="2103119"/>
                  </a:moveTo>
                  <a:lnTo>
                    <a:pt x="0" y="2103119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2103119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0039" y="621792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0" y="0"/>
                  </a:moveTo>
                  <a:lnTo>
                    <a:pt x="4069079" y="0"/>
                  </a:lnTo>
                  <a:lnTo>
                    <a:pt x="4069079" y="2103119"/>
                  </a:lnTo>
                  <a:lnTo>
                    <a:pt x="0" y="21031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0039" y="621792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4069079" y="50291"/>
                  </a:moveTo>
                  <a:lnTo>
                    <a:pt x="0" y="50291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50291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0039" y="621792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0" y="0"/>
                  </a:moveTo>
                  <a:lnTo>
                    <a:pt x="4069079" y="0"/>
                  </a:lnTo>
                  <a:lnTo>
                    <a:pt x="4069079" y="50291"/>
                  </a:lnTo>
                  <a:lnTo>
                    <a:pt x="0" y="502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471931" y="727964"/>
            <a:ext cx="1258570" cy="23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50" b="1" spc="-10" dirty="0">
                <a:latin typeface="Calibri"/>
                <a:cs typeface="Calibri"/>
              </a:rPr>
              <a:t>Unrealistic</a:t>
            </a:r>
            <a:r>
              <a:rPr sz="1350" b="1" spc="-25" dirty="0">
                <a:latin typeface="Calibri"/>
                <a:cs typeface="Calibri"/>
              </a:rPr>
              <a:t> </a:t>
            </a:r>
            <a:r>
              <a:rPr sz="1350" b="1" spc="-10" dirty="0">
                <a:latin typeface="Calibri"/>
                <a:cs typeface="Calibri"/>
              </a:rPr>
              <a:t>Speed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37559" y="713231"/>
            <a:ext cx="960119" cy="228600"/>
          </a:xfrm>
          <a:prstGeom prst="rect">
            <a:avLst/>
          </a:prstGeom>
          <a:solidFill>
            <a:srgbClr val="280A06"/>
          </a:solidFill>
          <a:ln w="12699">
            <a:solidFill>
              <a:srgbClr val="B03020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159385">
              <a:lnSpc>
                <a:spcPct val="100000"/>
              </a:lnSpc>
              <a:spcBef>
                <a:spcPts val="420"/>
              </a:spcBef>
            </a:pPr>
            <a:r>
              <a:rPr sz="750" b="1" spc="-10" dirty="0">
                <a:solidFill>
                  <a:srgbClr val="B03020"/>
                </a:solidFill>
                <a:latin typeface="Calibri"/>
                <a:cs typeface="Calibri"/>
              </a:rPr>
              <a:t>CRITICAL</a:t>
            </a:r>
            <a:r>
              <a:rPr sz="750" b="1" dirty="0">
                <a:solidFill>
                  <a:srgbClr val="B03020"/>
                </a:solidFill>
                <a:latin typeface="Calibri"/>
                <a:cs typeface="Calibri"/>
              </a:rPr>
              <a:t> / </a:t>
            </a:r>
            <a:r>
              <a:rPr sz="750" b="1" spc="-20" dirty="0">
                <a:solidFill>
                  <a:srgbClr val="B03020"/>
                </a:solidFill>
                <a:latin typeface="Calibri"/>
                <a:cs typeface="Calibri"/>
              </a:rPr>
              <a:t>HIGH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78281" y="1237233"/>
            <a:ext cx="3752850" cy="31115"/>
            <a:chOff x="478281" y="1237233"/>
            <a:chExt cx="3752850" cy="31115"/>
          </a:xfrm>
        </p:grpSpPr>
        <p:sp>
          <p:nvSpPr>
            <p:cNvPr id="12" name="object 12"/>
            <p:cNvSpPr/>
            <p:nvPr/>
          </p:nvSpPr>
          <p:spPr>
            <a:xfrm>
              <a:off x="484631" y="1243583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5">
                  <a:moveTo>
                    <a:pt x="3739895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3739895" y="0"/>
                  </a:lnTo>
                  <a:lnTo>
                    <a:pt x="3739895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84631" y="1243583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5">
                  <a:moveTo>
                    <a:pt x="0" y="0"/>
                  </a:moveTo>
                  <a:lnTo>
                    <a:pt x="3739895" y="0"/>
                  </a:lnTo>
                  <a:lnTo>
                    <a:pt x="3739895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59231" y="979932"/>
            <a:ext cx="3660140" cy="157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950" spc="-10" dirty="0">
                <a:solidFill>
                  <a:srgbClr val="B03020"/>
                </a:solidFill>
                <a:latin typeface="Calibri"/>
                <a:cs typeface="Calibri"/>
              </a:rPr>
              <a:t>Teleportation</a:t>
            </a:r>
            <a:r>
              <a:rPr sz="950" spc="-30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B03020"/>
                </a:solidFill>
                <a:latin typeface="Calibri"/>
                <a:cs typeface="Calibri"/>
              </a:rPr>
              <a:t>Detection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950">
              <a:latin typeface="Calibri"/>
              <a:cs typeface="Calibri"/>
            </a:endParaRPr>
          </a:p>
          <a:p>
            <a:pPr marL="243204" marR="17780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244475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Haversine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formula: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great-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circle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distance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between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consecutive</a:t>
            </a:r>
            <a:r>
              <a:rPr sz="1000" spc="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GPS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	points</a:t>
            </a:r>
            <a:endParaRPr sz="1000">
              <a:latin typeface="Calibri"/>
              <a:cs typeface="Calibri"/>
            </a:endParaRPr>
          </a:p>
          <a:p>
            <a:pPr marL="243840" indent="-218440">
              <a:lnSpc>
                <a:spcPct val="100000"/>
              </a:lnSpc>
              <a:spcBef>
                <a:spcPts val="795"/>
              </a:spcBef>
              <a:buClr>
                <a:srgbClr val="7090B0"/>
              </a:buClr>
              <a:buChar char="—"/>
              <a:tabLst>
                <a:tab pos="243840" algn="l"/>
              </a:tabLst>
            </a:pP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Derives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speed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from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distance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÷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time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delta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  <a:buFont typeface="Calibri"/>
              <a:buChar char="—"/>
            </a:pPr>
            <a:endParaRPr sz="1000">
              <a:latin typeface="Calibri"/>
              <a:cs typeface="Calibri"/>
            </a:endParaRPr>
          </a:p>
          <a:p>
            <a:pPr marL="243840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243840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Threshold: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&gt;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60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m/s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(~135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mph)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Microsoft Sans Serif"/>
                <a:cs typeface="Microsoft Sans Serif"/>
              </a:rPr>
              <a:t>→</a:t>
            </a:r>
            <a:r>
              <a:rPr sz="1000" spc="-50" dirty="0">
                <a:solidFill>
                  <a:srgbClr val="C8D8E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CHALLENGE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  <a:buFont typeface="Calibri"/>
              <a:buChar char="—"/>
            </a:pPr>
            <a:endParaRPr sz="1000">
              <a:latin typeface="Calibri"/>
              <a:cs typeface="Calibri"/>
            </a:endParaRPr>
          </a:p>
          <a:p>
            <a:pPr marL="243840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243840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Catches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teleportation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(Miami </a:t>
            </a:r>
            <a:r>
              <a:rPr sz="1000" dirty="0">
                <a:solidFill>
                  <a:srgbClr val="C8D8E7"/>
                </a:solidFill>
                <a:latin typeface="Microsoft Sans Serif"/>
                <a:cs typeface="Microsoft Sans Serif"/>
              </a:rPr>
              <a:t>→</a:t>
            </a:r>
            <a:r>
              <a:rPr sz="1000" spc="-50" dirty="0">
                <a:solidFill>
                  <a:srgbClr val="C8D8E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NYC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in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4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seconds)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594589" y="515382"/>
            <a:ext cx="4335780" cy="2369820"/>
            <a:chOff x="4594589" y="515382"/>
            <a:chExt cx="4335780" cy="2369820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94589" y="515382"/>
              <a:ext cx="4335780" cy="236982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754880" y="621792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4069079" y="2103119"/>
                  </a:moveTo>
                  <a:lnTo>
                    <a:pt x="0" y="2103119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2103119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754880" y="621792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0" y="0"/>
                  </a:moveTo>
                  <a:lnTo>
                    <a:pt x="4069079" y="0"/>
                  </a:lnTo>
                  <a:lnTo>
                    <a:pt x="4069079" y="2103119"/>
                  </a:lnTo>
                  <a:lnTo>
                    <a:pt x="0" y="21031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54880" y="621792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4069079" y="50291"/>
                  </a:moveTo>
                  <a:lnTo>
                    <a:pt x="0" y="50291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50291"/>
                  </a:lnTo>
                  <a:close/>
                </a:path>
              </a:pathLst>
            </a:custGeom>
            <a:solidFill>
              <a:srgbClr val="A070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54880" y="621792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0" y="0"/>
                  </a:moveTo>
                  <a:lnTo>
                    <a:pt x="4069079" y="0"/>
                  </a:lnTo>
                  <a:lnTo>
                    <a:pt x="4069079" y="50291"/>
                  </a:lnTo>
                  <a:lnTo>
                    <a:pt x="0" y="502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A070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772400" y="713231"/>
            <a:ext cx="960119" cy="228600"/>
          </a:xfrm>
          <a:prstGeom prst="rect">
            <a:avLst/>
          </a:prstGeom>
          <a:solidFill>
            <a:srgbClr val="1B1200"/>
          </a:solidFill>
          <a:ln w="12699">
            <a:solidFill>
              <a:srgbClr val="A07010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299720">
              <a:lnSpc>
                <a:spcPct val="100000"/>
              </a:lnSpc>
              <a:spcBef>
                <a:spcPts val="420"/>
              </a:spcBef>
            </a:pPr>
            <a:r>
              <a:rPr sz="750" b="1" spc="-10" dirty="0">
                <a:solidFill>
                  <a:srgbClr val="A07010"/>
                </a:solidFill>
                <a:latin typeface="Calibri"/>
                <a:cs typeface="Calibri"/>
              </a:rPr>
              <a:t>MEDIUM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913121" y="1237233"/>
            <a:ext cx="3752850" cy="31115"/>
            <a:chOff x="4913121" y="1237233"/>
            <a:chExt cx="3752850" cy="31115"/>
          </a:xfrm>
        </p:grpSpPr>
        <p:sp>
          <p:nvSpPr>
            <p:cNvPr id="23" name="object 23"/>
            <p:cNvSpPr/>
            <p:nvPr/>
          </p:nvSpPr>
          <p:spPr>
            <a:xfrm>
              <a:off x="4919471" y="1243583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5">
                  <a:moveTo>
                    <a:pt x="3739895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3739895" y="0"/>
                  </a:lnTo>
                  <a:lnTo>
                    <a:pt x="3739895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919471" y="1243583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5">
                  <a:moveTo>
                    <a:pt x="0" y="0"/>
                  </a:moveTo>
                  <a:lnTo>
                    <a:pt x="3739895" y="0"/>
                  </a:lnTo>
                  <a:lnTo>
                    <a:pt x="3739895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761229" y="662271"/>
            <a:ext cx="4056379" cy="189103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58115">
              <a:lnSpc>
                <a:spcPct val="100000"/>
              </a:lnSpc>
              <a:spcBef>
                <a:spcPts val="615"/>
              </a:spcBef>
            </a:pPr>
            <a:r>
              <a:rPr sz="1350" b="1" dirty="0">
                <a:solidFill>
                  <a:srgbClr val="FFFFFF"/>
                </a:solidFill>
                <a:latin typeface="Calibri"/>
                <a:cs typeface="Calibri"/>
              </a:rPr>
              <a:t>Geofence</a:t>
            </a:r>
            <a:r>
              <a:rPr sz="135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50" b="1" spc="-10" dirty="0">
                <a:solidFill>
                  <a:srgbClr val="FFFFFF"/>
                </a:solidFill>
                <a:latin typeface="Calibri"/>
                <a:cs typeface="Calibri"/>
              </a:rPr>
              <a:t>Violation</a:t>
            </a:r>
            <a:endParaRPr sz="1350">
              <a:latin typeface="Calibri"/>
              <a:cs typeface="Calibri"/>
            </a:endParaRPr>
          </a:p>
          <a:p>
            <a:pPr marL="158115">
              <a:lnSpc>
                <a:spcPct val="100000"/>
              </a:lnSpc>
              <a:spcBef>
                <a:spcPts val="365"/>
              </a:spcBef>
            </a:pPr>
            <a:r>
              <a:rPr sz="950" dirty="0">
                <a:solidFill>
                  <a:srgbClr val="A07010"/>
                </a:solidFill>
                <a:latin typeface="Calibri"/>
                <a:cs typeface="Calibri"/>
              </a:rPr>
              <a:t>Boundary</a:t>
            </a:r>
            <a:r>
              <a:rPr sz="950" spc="-3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A07010"/>
                </a:solidFill>
                <a:latin typeface="Calibri"/>
                <a:cs typeface="Calibri"/>
              </a:rPr>
              <a:t>Monitoring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05"/>
              </a:spcBef>
            </a:pPr>
            <a:endParaRPr sz="950">
              <a:latin typeface="Calibri"/>
              <a:cs typeface="Calibri"/>
            </a:endParaRPr>
          </a:p>
          <a:p>
            <a:pPr marL="376555" indent="-218440">
              <a:lnSpc>
                <a:spcPct val="100000"/>
              </a:lnSpc>
              <a:spcBef>
                <a:spcPts val="5"/>
              </a:spcBef>
              <a:buClr>
                <a:srgbClr val="7090B0"/>
              </a:buClr>
              <a:buChar char="—"/>
              <a:tabLst>
                <a:tab pos="376555" algn="l"/>
              </a:tabLst>
            </a:pP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Authorized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zone: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South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Florida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lat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25–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27°,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lon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-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81°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to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-79.5°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  <a:buClr>
                <a:srgbClr val="7090B0"/>
              </a:buClr>
              <a:buFont typeface="Calibri"/>
              <a:buChar char="—"/>
            </a:pPr>
            <a:endParaRPr sz="1000">
              <a:latin typeface="Calibri"/>
              <a:cs typeface="Calibri"/>
            </a:endParaRPr>
          </a:p>
          <a:p>
            <a:pPr marL="376555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376555" algn="l"/>
              </a:tabLst>
            </a:pP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Any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reading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outside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all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defined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geofences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is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challenged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  <a:buClr>
                <a:srgbClr val="7090B0"/>
              </a:buClr>
              <a:buFont typeface="Calibri"/>
              <a:buChar char="—"/>
            </a:pPr>
            <a:endParaRPr sz="1000">
              <a:latin typeface="Calibri"/>
              <a:cs typeface="Calibri"/>
            </a:endParaRPr>
          </a:p>
          <a:p>
            <a:pPr marL="376555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376555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Covers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FIU /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Miami-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Dade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operational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area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70"/>
              </a:spcBef>
              <a:buClr>
                <a:srgbClr val="7090B0"/>
              </a:buClr>
              <a:buFont typeface="Calibri"/>
              <a:buChar char="—"/>
            </a:pPr>
            <a:endParaRPr sz="1000">
              <a:latin typeface="Calibri"/>
              <a:cs typeface="Calibri"/>
            </a:endParaRPr>
          </a:p>
          <a:p>
            <a:pPr marL="376555" indent="-218440">
              <a:lnSpc>
                <a:spcPct val="100000"/>
              </a:lnSpc>
              <a:buClr>
                <a:srgbClr val="7090B0"/>
              </a:buClr>
              <a:buChar char="—"/>
              <a:tabLst>
                <a:tab pos="376555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Extensible: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multiple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zones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supported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59749" y="2746518"/>
            <a:ext cx="4335780" cy="2369820"/>
            <a:chOff x="159749" y="2746518"/>
            <a:chExt cx="4335780" cy="2369820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2746518"/>
              <a:ext cx="4335780" cy="236982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20039" y="2852927"/>
              <a:ext cx="4069079" cy="1975485"/>
            </a:xfrm>
            <a:custGeom>
              <a:avLst/>
              <a:gdLst/>
              <a:ahLst/>
              <a:cxnLst/>
              <a:rect l="l" t="t" r="r" b="b"/>
              <a:pathLst>
                <a:path w="4069079" h="1975485">
                  <a:moveTo>
                    <a:pt x="0" y="1975103"/>
                  </a:moveTo>
                  <a:lnTo>
                    <a:pt x="4069079" y="1975103"/>
                  </a:lnTo>
                  <a:lnTo>
                    <a:pt x="4069079" y="0"/>
                  </a:lnTo>
                  <a:lnTo>
                    <a:pt x="0" y="0"/>
                  </a:lnTo>
                  <a:lnTo>
                    <a:pt x="0" y="1975103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20039" y="2852927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0" y="0"/>
                  </a:moveTo>
                  <a:lnTo>
                    <a:pt x="4069079" y="0"/>
                  </a:lnTo>
                  <a:lnTo>
                    <a:pt x="4069079" y="2103119"/>
                  </a:lnTo>
                  <a:lnTo>
                    <a:pt x="0" y="21031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20039" y="2852927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4069079" y="50291"/>
                  </a:moveTo>
                  <a:lnTo>
                    <a:pt x="0" y="50291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50291"/>
                  </a:lnTo>
                  <a:close/>
                </a:path>
              </a:pathLst>
            </a:custGeom>
            <a:solidFill>
              <a:srgbClr val="A070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0039" y="2852927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0" y="0"/>
                  </a:moveTo>
                  <a:lnTo>
                    <a:pt x="4069079" y="0"/>
                  </a:lnTo>
                  <a:lnTo>
                    <a:pt x="4069079" y="50291"/>
                  </a:lnTo>
                  <a:lnTo>
                    <a:pt x="0" y="502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A070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71931" y="2893407"/>
            <a:ext cx="1151255" cy="48831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sz="1350" b="1" dirty="0">
                <a:solidFill>
                  <a:srgbClr val="FFFFFF"/>
                </a:solidFill>
                <a:latin typeface="Calibri"/>
                <a:cs typeface="Calibri"/>
              </a:rPr>
              <a:t>HDOP</a:t>
            </a:r>
            <a:r>
              <a:rPr sz="135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50" b="1" spc="-10" dirty="0">
                <a:solidFill>
                  <a:srgbClr val="FFFFFF"/>
                </a:solidFill>
                <a:latin typeface="Calibri"/>
                <a:cs typeface="Calibri"/>
              </a:rPr>
              <a:t>Anomaly</a:t>
            </a: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950" dirty="0">
                <a:solidFill>
                  <a:srgbClr val="A07010"/>
                </a:solidFill>
                <a:latin typeface="Calibri"/>
                <a:cs typeface="Calibri"/>
              </a:rPr>
              <a:t>Signal</a:t>
            </a:r>
            <a:r>
              <a:rPr sz="950" spc="-20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A07010"/>
                </a:solidFill>
                <a:latin typeface="Calibri"/>
                <a:cs typeface="Calibri"/>
              </a:rPr>
              <a:t>Quality</a:t>
            </a:r>
            <a:r>
              <a:rPr sz="950" spc="-20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A07010"/>
                </a:solidFill>
                <a:latin typeface="Calibri"/>
                <a:cs typeface="Calibri"/>
              </a:rPr>
              <a:t>Spoofing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37559" y="2944367"/>
            <a:ext cx="960119" cy="228600"/>
          </a:xfrm>
          <a:prstGeom prst="rect">
            <a:avLst/>
          </a:prstGeom>
          <a:solidFill>
            <a:srgbClr val="1B1200"/>
          </a:solidFill>
          <a:ln w="12699">
            <a:solidFill>
              <a:srgbClr val="A07010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750" b="1" spc="-25" dirty="0">
                <a:solidFill>
                  <a:srgbClr val="A07010"/>
                </a:solidFill>
                <a:latin typeface="Calibri"/>
                <a:cs typeface="Calibri"/>
              </a:rPr>
              <a:t>LOW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478281" y="2746518"/>
            <a:ext cx="8452485" cy="2369820"/>
            <a:chOff x="478281" y="2746518"/>
            <a:chExt cx="8452485" cy="2369820"/>
          </a:xfrm>
        </p:grpSpPr>
        <p:sp>
          <p:nvSpPr>
            <p:cNvPr id="35" name="object 35"/>
            <p:cNvSpPr/>
            <p:nvPr/>
          </p:nvSpPr>
          <p:spPr>
            <a:xfrm>
              <a:off x="484631" y="3474719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4">
                  <a:moveTo>
                    <a:pt x="3739895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3739895" y="0"/>
                  </a:lnTo>
                  <a:lnTo>
                    <a:pt x="3739895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84631" y="3474719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4">
                  <a:moveTo>
                    <a:pt x="0" y="0"/>
                  </a:moveTo>
                  <a:lnTo>
                    <a:pt x="3739895" y="0"/>
                  </a:lnTo>
                  <a:lnTo>
                    <a:pt x="3739895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94589" y="2746518"/>
              <a:ext cx="4335780" cy="236982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754879" y="2852927"/>
              <a:ext cx="4069079" cy="1975485"/>
            </a:xfrm>
            <a:custGeom>
              <a:avLst/>
              <a:gdLst/>
              <a:ahLst/>
              <a:cxnLst/>
              <a:rect l="l" t="t" r="r" b="b"/>
              <a:pathLst>
                <a:path w="4069079" h="1975485">
                  <a:moveTo>
                    <a:pt x="0" y="1975103"/>
                  </a:moveTo>
                  <a:lnTo>
                    <a:pt x="4069079" y="1975103"/>
                  </a:lnTo>
                  <a:lnTo>
                    <a:pt x="4069079" y="0"/>
                  </a:lnTo>
                  <a:lnTo>
                    <a:pt x="0" y="0"/>
                  </a:lnTo>
                  <a:lnTo>
                    <a:pt x="0" y="1975103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754879" y="2852927"/>
              <a:ext cx="4069079" cy="2103120"/>
            </a:xfrm>
            <a:custGeom>
              <a:avLst/>
              <a:gdLst/>
              <a:ahLst/>
              <a:cxnLst/>
              <a:rect l="l" t="t" r="r" b="b"/>
              <a:pathLst>
                <a:path w="4069079" h="2103120">
                  <a:moveTo>
                    <a:pt x="0" y="0"/>
                  </a:moveTo>
                  <a:lnTo>
                    <a:pt x="4069079" y="0"/>
                  </a:lnTo>
                  <a:lnTo>
                    <a:pt x="4069079" y="2103119"/>
                  </a:lnTo>
                  <a:lnTo>
                    <a:pt x="0" y="210311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754879" y="2852927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4069079" y="50291"/>
                  </a:moveTo>
                  <a:lnTo>
                    <a:pt x="0" y="50291"/>
                  </a:lnTo>
                  <a:lnTo>
                    <a:pt x="0" y="0"/>
                  </a:lnTo>
                  <a:lnTo>
                    <a:pt x="4069079" y="0"/>
                  </a:lnTo>
                  <a:lnTo>
                    <a:pt x="4069079" y="50291"/>
                  </a:lnTo>
                  <a:close/>
                </a:path>
              </a:pathLst>
            </a:custGeom>
            <a:solidFill>
              <a:srgbClr val="A070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754879" y="2852927"/>
              <a:ext cx="4069079" cy="50800"/>
            </a:xfrm>
            <a:custGeom>
              <a:avLst/>
              <a:gdLst/>
              <a:ahLst/>
              <a:cxnLst/>
              <a:rect l="l" t="t" r="r" b="b"/>
              <a:pathLst>
                <a:path w="4069079" h="50800">
                  <a:moveTo>
                    <a:pt x="0" y="0"/>
                  </a:moveTo>
                  <a:lnTo>
                    <a:pt x="4069079" y="0"/>
                  </a:lnTo>
                  <a:lnTo>
                    <a:pt x="4069079" y="50291"/>
                  </a:lnTo>
                  <a:lnTo>
                    <a:pt x="0" y="502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A070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71931" y="3618484"/>
            <a:ext cx="34842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75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HDOP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(Horizontal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Dilution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of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Precision)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measures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signal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quality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71931" y="3947667"/>
            <a:ext cx="20834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65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Real-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world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values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typically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0.8–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2.0+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71931" y="4276852"/>
            <a:ext cx="29019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9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Threshold: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 HDOP &lt;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0.5</a:t>
            </a:r>
            <a:r>
              <a:rPr sz="1000" spc="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Microsoft Sans Serif"/>
                <a:cs typeface="Microsoft Sans Serif"/>
              </a:rPr>
              <a:t>→</a:t>
            </a:r>
            <a:r>
              <a:rPr sz="1000" spc="-35" dirty="0">
                <a:solidFill>
                  <a:srgbClr val="C8D8E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unnaturally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perfect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signal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906772" y="2893407"/>
            <a:ext cx="1578610" cy="488315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sz="1350" b="1" dirty="0">
                <a:solidFill>
                  <a:srgbClr val="FFFFFF"/>
                </a:solidFill>
                <a:latin typeface="Calibri"/>
                <a:cs typeface="Calibri"/>
              </a:rPr>
              <a:t>Rapid</a:t>
            </a:r>
            <a:r>
              <a:rPr sz="135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50" b="1" dirty="0">
                <a:solidFill>
                  <a:srgbClr val="FFFFFF"/>
                </a:solidFill>
                <a:latin typeface="Calibri"/>
                <a:cs typeface="Calibri"/>
              </a:rPr>
              <a:t>Bearing</a:t>
            </a:r>
            <a:r>
              <a:rPr sz="135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50" b="1" spc="-10" dirty="0">
                <a:solidFill>
                  <a:srgbClr val="FFFFFF"/>
                </a:solidFill>
                <a:latin typeface="Calibri"/>
                <a:cs typeface="Calibri"/>
              </a:rPr>
              <a:t>Change</a:t>
            </a: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950" spc="-10" dirty="0">
                <a:solidFill>
                  <a:srgbClr val="A07010"/>
                </a:solidFill>
                <a:latin typeface="Calibri"/>
                <a:cs typeface="Calibri"/>
              </a:rPr>
              <a:t>Direction</a:t>
            </a:r>
            <a:r>
              <a:rPr sz="950" spc="2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A07010"/>
                </a:solidFill>
                <a:latin typeface="Calibri"/>
                <a:cs typeface="Calibri"/>
              </a:rPr>
              <a:t>Reversal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772400" y="2944367"/>
            <a:ext cx="960119" cy="228600"/>
          </a:xfrm>
          <a:prstGeom prst="rect">
            <a:avLst/>
          </a:prstGeom>
          <a:solidFill>
            <a:srgbClr val="1B1200"/>
          </a:solidFill>
          <a:ln w="12699">
            <a:solidFill>
              <a:srgbClr val="A07010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299720">
              <a:lnSpc>
                <a:spcPct val="100000"/>
              </a:lnSpc>
              <a:spcBef>
                <a:spcPts val="420"/>
              </a:spcBef>
            </a:pPr>
            <a:r>
              <a:rPr sz="750" b="1" spc="-10" dirty="0">
                <a:solidFill>
                  <a:srgbClr val="A07010"/>
                </a:solidFill>
                <a:latin typeface="Calibri"/>
                <a:cs typeface="Calibri"/>
              </a:rPr>
              <a:t>MEDIUM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-6350" y="3468370"/>
            <a:ext cx="9156700" cy="1681480"/>
            <a:chOff x="-6350" y="3468370"/>
            <a:chExt cx="9156700" cy="1681480"/>
          </a:xfrm>
        </p:grpSpPr>
        <p:sp>
          <p:nvSpPr>
            <p:cNvPr id="48" name="object 48"/>
            <p:cNvSpPr/>
            <p:nvPr/>
          </p:nvSpPr>
          <p:spPr>
            <a:xfrm>
              <a:off x="4919471" y="3474720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4">
                  <a:moveTo>
                    <a:pt x="3739895" y="18287"/>
                  </a:moveTo>
                  <a:lnTo>
                    <a:pt x="0" y="18287"/>
                  </a:lnTo>
                  <a:lnTo>
                    <a:pt x="0" y="0"/>
                  </a:lnTo>
                  <a:lnTo>
                    <a:pt x="3739895" y="0"/>
                  </a:lnTo>
                  <a:lnTo>
                    <a:pt x="3739895" y="18287"/>
                  </a:lnTo>
                  <a:close/>
                </a:path>
              </a:pathLst>
            </a:custGeom>
            <a:solidFill>
              <a:srgbClr val="243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919471" y="3474720"/>
              <a:ext cx="3740150" cy="18415"/>
            </a:xfrm>
            <a:custGeom>
              <a:avLst/>
              <a:gdLst/>
              <a:ahLst/>
              <a:cxnLst/>
              <a:rect l="l" t="t" r="r" b="b"/>
              <a:pathLst>
                <a:path w="3740150" h="18414">
                  <a:moveTo>
                    <a:pt x="0" y="0"/>
                  </a:moveTo>
                  <a:lnTo>
                    <a:pt x="3739895" y="0"/>
                  </a:lnTo>
                  <a:lnTo>
                    <a:pt x="3739895" y="18287"/>
                  </a:lnTo>
                  <a:lnTo>
                    <a:pt x="0" y="1828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0" y="4828032"/>
              <a:ext cx="9144000" cy="315595"/>
            </a:xfrm>
            <a:custGeom>
              <a:avLst/>
              <a:gdLst/>
              <a:ahLst/>
              <a:cxnLst/>
              <a:rect l="l" t="t" r="r" b="b"/>
              <a:pathLst>
                <a:path w="9144000" h="315595">
                  <a:moveTo>
                    <a:pt x="9143999" y="315467"/>
                  </a:moveTo>
                  <a:lnTo>
                    <a:pt x="0" y="315467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315467"/>
                  </a:lnTo>
                  <a:close/>
                </a:path>
              </a:pathLst>
            </a:custGeom>
            <a:solidFill>
              <a:srgbClr val="0610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0" y="4828032"/>
              <a:ext cx="9144000" cy="315595"/>
            </a:xfrm>
            <a:custGeom>
              <a:avLst/>
              <a:gdLst/>
              <a:ahLst/>
              <a:cxnLst/>
              <a:rect l="l" t="t" r="r" b="b"/>
              <a:pathLst>
                <a:path w="9144000" h="315595">
                  <a:moveTo>
                    <a:pt x="0" y="0"/>
                  </a:moveTo>
                  <a:lnTo>
                    <a:pt x="9143999" y="0"/>
                  </a:lnTo>
                  <a:lnTo>
                    <a:pt x="9143999" y="315467"/>
                  </a:lnTo>
                  <a:lnTo>
                    <a:pt x="0" y="3154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43D5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4906772" y="3618484"/>
            <a:ext cx="33528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8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Computes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forward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azimuth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between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consecutive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GPS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points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906772" y="3947667"/>
            <a:ext cx="304101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6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Threshold: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bearing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change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&gt;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160°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AND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speed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&gt;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20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m/s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906772" y="4276852"/>
            <a:ext cx="3332479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6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vehicle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cannot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180°-reverse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at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highway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speed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legitimately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36726" y="4606036"/>
            <a:ext cx="418465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8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Spoofers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broadcast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from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one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point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Microsoft Sans Serif"/>
                <a:cs typeface="Microsoft Sans Serif"/>
              </a:rPr>
              <a:t>→</a:t>
            </a:r>
            <a:r>
              <a:rPr sz="1000" spc="-40" dirty="0">
                <a:solidFill>
                  <a:srgbClr val="C8D8E7"/>
                </a:solidFill>
                <a:latin typeface="Microsoft Sans Serif"/>
                <a:cs typeface="Microsoft Sans Serif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artificially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low</a:t>
            </a:r>
            <a:r>
              <a:rPr sz="1000" spc="-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HDOP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145"/>
              </a:spcBef>
              <a:tabLst>
                <a:tab pos="2331085" algn="l"/>
              </a:tabLst>
            </a:pP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CRITICAL</a:t>
            </a:r>
            <a:r>
              <a:rPr sz="850" spc="-20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—</a:t>
            </a:r>
            <a:r>
              <a:rPr sz="850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2+</a:t>
            </a:r>
            <a:r>
              <a:rPr sz="850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B03020"/>
                </a:solidFill>
                <a:latin typeface="Calibri"/>
                <a:cs typeface="Calibri"/>
              </a:rPr>
              <a:t>detections</a:t>
            </a:r>
            <a:r>
              <a:rPr sz="850" spc="-20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or</a:t>
            </a:r>
            <a:r>
              <a:rPr sz="850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speed</a:t>
            </a:r>
            <a:r>
              <a:rPr sz="850" spc="-1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&gt;1000</a:t>
            </a:r>
            <a:r>
              <a:rPr sz="850" spc="-20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850" spc="-25" dirty="0">
                <a:solidFill>
                  <a:srgbClr val="B03020"/>
                </a:solidFill>
                <a:latin typeface="Calibri"/>
                <a:cs typeface="Calibri"/>
              </a:rPr>
              <a:t>m/s</a:t>
            </a:r>
            <a:r>
              <a:rPr sz="850" dirty="0">
                <a:solidFill>
                  <a:srgbClr val="B03020"/>
                </a:solidFill>
                <a:latin typeface="Calibri"/>
                <a:cs typeface="Calibri"/>
              </a:rPr>
              <a:t>	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MEDIUM</a:t>
            </a:r>
            <a:r>
              <a:rPr sz="850" spc="-2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—</a:t>
            </a:r>
            <a:r>
              <a:rPr sz="850" spc="-1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07010"/>
                </a:solidFill>
                <a:latin typeface="Calibri"/>
                <a:cs typeface="Calibri"/>
              </a:rPr>
              <a:t>Geofence 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or</a:t>
            </a:r>
            <a:r>
              <a:rPr sz="850" spc="-1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07010"/>
                </a:solidFill>
                <a:latin typeface="Calibri"/>
                <a:cs typeface="Calibri"/>
              </a:rPr>
              <a:t>bearing anomaly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906772" y="4606036"/>
            <a:ext cx="378523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1000" spc="160" dirty="0">
                <a:solidFill>
                  <a:srgbClr val="7090B0"/>
                </a:solidFill>
                <a:latin typeface="Calibri"/>
                <a:cs typeface="Calibri"/>
              </a:rPr>
              <a:t> 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Speed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 gate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prevents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false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positives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on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stationary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devices</a:t>
            </a:r>
            <a:endParaRPr sz="1000">
              <a:latin typeface="Calibri"/>
              <a:cs typeface="Calibri"/>
            </a:endParaRPr>
          </a:p>
          <a:p>
            <a:pPr marL="307340">
              <a:lnSpc>
                <a:spcPct val="100000"/>
              </a:lnSpc>
              <a:spcBef>
                <a:spcPts val="1145"/>
              </a:spcBef>
              <a:tabLst>
                <a:tab pos="2552700" algn="l"/>
              </a:tabLst>
            </a:pP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LOW</a:t>
            </a:r>
            <a:r>
              <a:rPr sz="850" spc="-20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—</a:t>
            </a:r>
            <a:r>
              <a:rPr sz="850" spc="-1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HDOP</a:t>
            </a:r>
            <a:r>
              <a:rPr sz="850" spc="-20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07010"/>
                </a:solidFill>
                <a:latin typeface="Calibri"/>
                <a:cs typeface="Calibri"/>
              </a:rPr>
              <a:t>anomaly</a:t>
            </a:r>
            <a:r>
              <a:rPr sz="850" spc="-15" dirty="0">
                <a:solidFill>
                  <a:srgbClr val="A07010"/>
                </a:solidFill>
                <a:latin typeface="Calibri"/>
                <a:cs typeface="Calibri"/>
              </a:rPr>
              <a:t> </a:t>
            </a:r>
            <a:r>
              <a:rPr sz="850" spc="-20" dirty="0">
                <a:solidFill>
                  <a:srgbClr val="A07010"/>
                </a:solidFill>
                <a:latin typeface="Calibri"/>
                <a:cs typeface="Calibri"/>
              </a:rPr>
              <a:t>only</a:t>
            </a:r>
            <a:r>
              <a:rPr sz="850" dirty="0">
                <a:solidFill>
                  <a:srgbClr val="A07010"/>
                </a:solidFill>
                <a:latin typeface="Calibri"/>
                <a:cs typeface="Calibri"/>
              </a:rPr>
              <a:t>	</a:t>
            </a:r>
            <a:r>
              <a:rPr sz="850" spc="-10" dirty="0">
                <a:solidFill>
                  <a:srgbClr val="237950"/>
                </a:solidFill>
                <a:latin typeface="Calibri"/>
                <a:cs typeface="Calibri"/>
              </a:rPr>
              <a:t>ALLOW</a:t>
            </a:r>
            <a:r>
              <a:rPr sz="850" spc="-1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237950"/>
                </a:solidFill>
                <a:latin typeface="Calibri"/>
                <a:cs typeface="Calibri"/>
              </a:rPr>
              <a:t>—</a:t>
            </a:r>
            <a:r>
              <a:rPr sz="850" spc="-10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237950"/>
                </a:solidFill>
                <a:latin typeface="Calibri"/>
                <a:cs typeface="Calibri"/>
              </a:rPr>
              <a:t>All</a:t>
            </a:r>
            <a:r>
              <a:rPr sz="850" spc="-10" dirty="0">
                <a:solidFill>
                  <a:srgbClr val="237950"/>
                </a:solidFill>
                <a:latin typeface="Calibri"/>
                <a:cs typeface="Calibri"/>
              </a:rPr>
              <a:t> checks</a:t>
            </a:r>
            <a:r>
              <a:rPr sz="850" spc="-15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237950"/>
                </a:solidFill>
                <a:latin typeface="Calibri"/>
                <a:cs typeface="Calibri"/>
              </a:rPr>
              <a:t>passed</a:t>
            </a:r>
            <a:endParaRPr sz="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197866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04</a:t>
            </a:r>
            <a:r>
              <a:rPr sz="1100" b="1" spc="2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SOC</a:t>
            </a:r>
            <a:r>
              <a:rPr sz="1100" b="1" spc="-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DASHBOARD</a:t>
            </a:r>
            <a:r>
              <a:rPr sz="1100" b="1" spc="-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&amp;</a:t>
            </a:r>
            <a:r>
              <a:rPr sz="1100" b="1" spc="-2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FEATURES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690" y="588009"/>
            <a:ext cx="5819139" cy="266445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3690" y="3358642"/>
            <a:ext cx="2563875" cy="127457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22672" y="4662932"/>
            <a:ext cx="1545590" cy="139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Geofence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overlay</a:t>
            </a:r>
            <a:r>
              <a:rPr sz="7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7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South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Florida</a:t>
            </a:r>
            <a:r>
              <a:rPr sz="7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zone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29457" y="3358642"/>
            <a:ext cx="707643" cy="127457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076086" y="4605782"/>
            <a:ext cx="61404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 marR="5080" indent="-78105">
              <a:lnSpc>
                <a:spcPct val="100000"/>
              </a:lnSpc>
              <a:spcBef>
                <a:spcPts val="100"/>
              </a:spcBef>
            </a:pP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Forensic 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HMAC</a:t>
            </a:r>
            <a:r>
              <a:rPr sz="750" spc="50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verification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257290" y="588009"/>
            <a:ext cx="2618740" cy="4218940"/>
            <a:chOff x="6257290" y="588009"/>
            <a:chExt cx="2618740" cy="4218940"/>
          </a:xfrm>
        </p:grpSpPr>
        <p:sp>
          <p:nvSpPr>
            <p:cNvPr id="9" name="object 9"/>
            <p:cNvSpPr/>
            <p:nvPr/>
          </p:nvSpPr>
          <p:spPr>
            <a:xfrm>
              <a:off x="6263640" y="594359"/>
              <a:ext cx="2606040" cy="4206240"/>
            </a:xfrm>
            <a:custGeom>
              <a:avLst/>
              <a:gdLst/>
              <a:ahLst/>
              <a:cxnLst/>
              <a:rect l="l" t="t" r="r" b="b"/>
              <a:pathLst>
                <a:path w="2606040" h="4206240">
                  <a:moveTo>
                    <a:pt x="2606039" y="4206239"/>
                  </a:moveTo>
                  <a:lnTo>
                    <a:pt x="0" y="4206239"/>
                  </a:lnTo>
                  <a:lnTo>
                    <a:pt x="0" y="0"/>
                  </a:lnTo>
                  <a:lnTo>
                    <a:pt x="2606039" y="0"/>
                  </a:lnTo>
                  <a:lnTo>
                    <a:pt x="2606039" y="4206239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263640" y="594359"/>
              <a:ext cx="2606040" cy="4206240"/>
            </a:xfrm>
            <a:custGeom>
              <a:avLst/>
              <a:gdLst/>
              <a:ahLst/>
              <a:cxnLst/>
              <a:rect l="l" t="t" r="r" b="b"/>
              <a:pathLst>
                <a:path w="2606040" h="4206240">
                  <a:moveTo>
                    <a:pt x="0" y="0"/>
                  </a:moveTo>
                  <a:lnTo>
                    <a:pt x="2606039" y="0"/>
                  </a:lnTo>
                  <a:lnTo>
                    <a:pt x="2606039" y="4206239"/>
                  </a:lnTo>
                  <a:lnTo>
                    <a:pt x="0" y="42062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263640" y="594359"/>
              <a:ext cx="2606040" cy="50800"/>
            </a:xfrm>
            <a:custGeom>
              <a:avLst/>
              <a:gdLst/>
              <a:ahLst/>
              <a:cxnLst/>
              <a:rect l="l" t="t" r="r" b="b"/>
              <a:pathLst>
                <a:path w="2606040" h="50800">
                  <a:moveTo>
                    <a:pt x="2606039" y="50291"/>
                  </a:moveTo>
                  <a:lnTo>
                    <a:pt x="0" y="50291"/>
                  </a:lnTo>
                  <a:lnTo>
                    <a:pt x="0" y="0"/>
                  </a:lnTo>
                  <a:lnTo>
                    <a:pt x="2606039" y="0"/>
                  </a:lnTo>
                  <a:lnTo>
                    <a:pt x="2606039" y="50291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263640" y="594359"/>
              <a:ext cx="2606040" cy="50800"/>
            </a:xfrm>
            <a:custGeom>
              <a:avLst/>
              <a:gdLst/>
              <a:ahLst/>
              <a:cxnLst/>
              <a:rect l="l" t="t" r="r" b="b"/>
              <a:pathLst>
                <a:path w="2606040" h="50800">
                  <a:moveTo>
                    <a:pt x="0" y="0"/>
                  </a:moveTo>
                  <a:lnTo>
                    <a:pt x="2606039" y="0"/>
                  </a:lnTo>
                  <a:lnTo>
                    <a:pt x="2606039" y="50291"/>
                  </a:lnTo>
                  <a:lnTo>
                    <a:pt x="0" y="502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4472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400800" y="1124711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40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400800" y="1124711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40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400800" y="1636776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400800" y="1636776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00800" y="2148840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00800" y="2148840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4472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00800" y="2660904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A0701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400800" y="2660904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A070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00800" y="3172967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400800" y="3172967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400800" y="3685031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400800" y="3685031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00800" y="4197095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91439" y="91439"/>
                  </a:moveTo>
                  <a:lnTo>
                    <a:pt x="0" y="91439"/>
                  </a:lnTo>
                  <a:lnTo>
                    <a:pt x="0" y="0"/>
                  </a:lnTo>
                  <a:lnTo>
                    <a:pt x="91439" y="0"/>
                  </a:lnTo>
                  <a:lnTo>
                    <a:pt x="91439" y="91439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400800" y="4197095"/>
              <a:ext cx="91440" cy="91440"/>
            </a:xfrm>
            <a:custGeom>
              <a:avLst/>
              <a:gdLst/>
              <a:ahLst/>
              <a:cxnLst/>
              <a:rect l="l" t="t" r="r" b="b"/>
              <a:pathLst>
                <a:path w="91439" h="91439">
                  <a:moveTo>
                    <a:pt x="0" y="0"/>
                  </a:moveTo>
                  <a:lnTo>
                    <a:pt x="91439" y="0"/>
                  </a:lnTo>
                  <a:lnTo>
                    <a:pt x="91439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4472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269990" y="709676"/>
            <a:ext cx="2593340" cy="3820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87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4472C4"/>
                </a:solidFill>
                <a:latin typeface="Calibri"/>
                <a:cs typeface="Calibri"/>
              </a:rPr>
              <a:t>KEY</a:t>
            </a:r>
            <a:r>
              <a:rPr sz="900" b="1" spc="-25" dirty="0">
                <a:solidFill>
                  <a:srgbClr val="4472C4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4472C4"/>
                </a:solidFill>
                <a:latin typeface="Calibri"/>
                <a:cs typeface="Calibri"/>
              </a:rPr>
              <a:t>FEATURES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30"/>
              </a:spcBef>
            </a:pP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</a:pPr>
            <a:r>
              <a:rPr sz="1050" b="1" spc="-20" dirty="0">
                <a:solidFill>
                  <a:srgbClr val="FFFFFF"/>
                </a:solidFill>
                <a:latin typeface="Calibri"/>
                <a:cs typeface="Calibri"/>
              </a:rPr>
              <a:t>Real-</a:t>
            </a: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Time </a:t>
            </a:r>
            <a:r>
              <a:rPr sz="1050" b="1" spc="-25" dirty="0">
                <a:solidFill>
                  <a:srgbClr val="FFFFFF"/>
                </a:solidFill>
                <a:latin typeface="Calibri"/>
                <a:cs typeface="Calibri"/>
              </a:rPr>
              <a:t>Map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40"/>
              </a:spcBef>
            </a:pP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Leaflet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+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7090B0"/>
                </a:solidFill>
                <a:latin typeface="Calibri"/>
                <a:cs typeface="Calibri"/>
              </a:rPr>
              <a:t>cluster,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7090B0"/>
                </a:solidFill>
                <a:latin typeface="Calibri"/>
                <a:cs typeface="Calibri"/>
              </a:rPr>
              <a:t>color-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coded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markers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55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Alert</a:t>
            </a:r>
            <a:r>
              <a:rPr sz="105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20" dirty="0">
                <a:solidFill>
                  <a:srgbClr val="FFFFFF"/>
                </a:solidFill>
                <a:latin typeface="Calibri"/>
                <a:cs typeface="Calibri"/>
              </a:rPr>
              <a:t>Feed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35"/>
              </a:spcBef>
            </a:pP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Severity tiers,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Pending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/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Acked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/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5" dirty="0">
                <a:solidFill>
                  <a:srgbClr val="7090B0"/>
                </a:solidFill>
                <a:latin typeface="Calibri"/>
                <a:cs typeface="Calibri"/>
              </a:rPr>
              <a:t>All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55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Device</a:t>
            </a:r>
            <a:r>
              <a:rPr sz="105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Profiles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35"/>
              </a:spcBef>
            </a:pP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Route</a:t>
            </a:r>
            <a:r>
              <a:rPr sz="90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0" dirty="0">
                <a:solidFill>
                  <a:srgbClr val="7090B0"/>
                </a:solidFill>
                <a:latin typeface="Calibri"/>
                <a:cs typeface="Calibri"/>
              </a:rPr>
              <a:t>history,</a:t>
            </a:r>
            <a:r>
              <a:rPr sz="90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polylines,</a:t>
            </a:r>
            <a:r>
              <a:rPr sz="90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event</a:t>
            </a:r>
            <a:r>
              <a:rPr sz="90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5" dirty="0">
                <a:solidFill>
                  <a:srgbClr val="7090B0"/>
                </a:solidFill>
                <a:latin typeface="Calibri"/>
                <a:cs typeface="Calibri"/>
              </a:rPr>
              <a:t>log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60"/>
              </a:spcBef>
            </a:pPr>
            <a:r>
              <a:rPr sz="1050" b="1" spc="-20" dirty="0">
                <a:solidFill>
                  <a:srgbClr val="FFFFFF"/>
                </a:solidFill>
                <a:latin typeface="Calibri"/>
                <a:cs typeface="Calibri"/>
              </a:rPr>
              <a:t>Toast</a:t>
            </a:r>
            <a:r>
              <a:rPr sz="105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Notifications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35"/>
              </a:spcBef>
            </a:pP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Batched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alerts,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1.5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s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grouping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window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55"/>
              </a:spcBef>
            </a:pP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Forensic</a:t>
            </a:r>
            <a:r>
              <a:rPr sz="105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Verify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35"/>
              </a:spcBef>
            </a:pP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HMAC-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SHA256</a:t>
            </a:r>
            <a:r>
              <a:rPr sz="90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25" dirty="0">
                <a:solidFill>
                  <a:srgbClr val="7090B0"/>
                </a:solidFill>
                <a:latin typeface="Calibri"/>
                <a:cs typeface="Calibri"/>
              </a:rPr>
              <a:t>per-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event</a:t>
            </a:r>
            <a:r>
              <a:rPr sz="90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signature</a:t>
            </a:r>
            <a:r>
              <a:rPr sz="90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check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55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ACK</a:t>
            </a:r>
            <a:r>
              <a:rPr sz="105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Workflow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40"/>
              </a:spcBef>
            </a:pP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SOC</a:t>
            </a:r>
            <a:r>
              <a:rPr sz="90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triage</a:t>
            </a:r>
            <a:r>
              <a:rPr sz="90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with</a:t>
            </a:r>
            <a:r>
              <a:rPr sz="90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analyst</a:t>
            </a:r>
            <a:r>
              <a:rPr sz="90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comments</a:t>
            </a:r>
            <a:endParaRPr sz="90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1055"/>
              </a:spcBef>
            </a:pPr>
            <a:r>
              <a:rPr sz="1050" b="1" dirty="0">
                <a:solidFill>
                  <a:srgbClr val="FFFFFF"/>
                </a:solidFill>
                <a:latin typeface="Calibri"/>
                <a:cs typeface="Calibri"/>
              </a:rPr>
              <a:t>Live</a:t>
            </a:r>
            <a:r>
              <a:rPr sz="105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50" b="1" spc="-10" dirty="0">
                <a:solidFill>
                  <a:srgbClr val="FFFFFF"/>
                </a:solidFill>
                <a:latin typeface="Calibri"/>
                <a:cs typeface="Calibri"/>
              </a:rPr>
              <a:t>Stats</a:t>
            </a:r>
            <a:endParaRPr sz="1050">
              <a:latin typeface="Calibri"/>
              <a:cs typeface="Calibri"/>
            </a:endParaRPr>
          </a:p>
          <a:p>
            <a:pPr marL="313690">
              <a:lnSpc>
                <a:spcPct val="100000"/>
              </a:lnSpc>
              <a:spcBef>
                <a:spcPts val="635"/>
              </a:spcBef>
            </a:pP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Events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/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Alerts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/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 Pending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dirty="0">
                <a:solidFill>
                  <a:srgbClr val="7090B0"/>
                </a:solidFill>
                <a:latin typeface="Calibri"/>
                <a:cs typeface="Calibri"/>
              </a:rPr>
              <a:t>/</a:t>
            </a:r>
            <a:r>
              <a:rPr sz="90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00" spc="-10" dirty="0">
                <a:solidFill>
                  <a:srgbClr val="7090B0"/>
                </a:solidFill>
                <a:latin typeface="Calibri"/>
                <a:cs typeface="Calibri"/>
              </a:rPr>
              <a:t>Devices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263640" y="4800600"/>
            <a:ext cx="2606040" cy="256540"/>
          </a:xfrm>
          <a:prstGeom prst="rect">
            <a:avLst/>
          </a:prstGeom>
          <a:solidFill>
            <a:srgbClr val="061014"/>
          </a:solidFill>
          <a:ln w="12699">
            <a:solidFill>
              <a:srgbClr val="1B3350"/>
            </a:solidFill>
          </a:ln>
        </p:spPr>
        <p:txBody>
          <a:bodyPr vert="horz" wrap="square" lIns="0" tIns="66675" rIns="0" bIns="0" rtlCol="0">
            <a:spAutoFit/>
          </a:bodyPr>
          <a:lstStyle/>
          <a:p>
            <a:pPr marL="377825">
              <a:lnSpc>
                <a:spcPct val="100000"/>
              </a:lnSpc>
              <a:spcBef>
                <a:spcPts val="525"/>
              </a:spcBef>
            </a:pP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12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REST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API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endpoints</a:t>
            </a:r>
            <a:r>
              <a:rPr sz="750" spc="1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750" spc="1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3-second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poll</a:t>
            </a:r>
            <a:r>
              <a:rPr sz="750" spc="1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·</a:t>
            </a:r>
            <a:r>
              <a:rPr sz="750" spc="14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SQLite</a:t>
            </a:r>
            <a:endParaRPr sz="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-6350"/>
            <a:ext cx="9156700" cy="5149850"/>
            <a:chOff x="-6350" y="-6350"/>
            <a:chExt cx="9156700" cy="51498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9143999" y="420623"/>
                  </a:moveTo>
                  <a:lnTo>
                    <a:pt x="0" y="420623"/>
                  </a:lnTo>
                  <a:lnTo>
                    <a:pt x="0" y="0"/>
                  </a:lnTo>
                  <a:lnTo>
                    <a:pt x="9143999" y="0"/>
                  </a:lnTo>
                  <a:lnTo>
                    <a:pt x="9143999" y="420623"/>
                  </a:lnTo>
                  <a:close/>
                </a:path>
              </a:pathLst>
            </a:custGeom>
            <a:solidFill>
              <a:srgbClr val="081E3E">
                <a:alpha val="85096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4000" cy="421005"/>
            </a:xfrm>
            <a:custGeom>
              <a:avLst/>
              <a:gdLst/>
              <a:ahLst/>
              <a:cxnLst/>
              <a:rect l="l" t="t" r="r" b="b"/>
              <a:pathLst>
                <a:path w="9144000" h="421005">
                  <a:moveTo>
                    <a:pt x="0" y="0"/>
                  </a:moveTo>
                  <a:lnTo>
                    <a:pt x="9143999" y="0"/>
                  </a:lnTo>
                  <a:lnTo>
                    <a:pt x="9143999" y="420623"/>
                  </a:lnTo>
                  <a:lnTo>
                    <a:pt x="0" y="42062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81E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713983" y="128523"/>
            <a:ext cx="3714750" cy="154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SecureGPS</a:t>
            </a:r>
            <a:r>
              <a:rPr sz="850" spc="16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6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GPS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Threat Detection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&amp;</a:t>
            </a:r>
            <a:r>
              <a:rPr sz="850" spc="-1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Investigation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Console</a:t>
            </a:r>
            <a:r>
              <a:rPr sz="850" spc="16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6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FIU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CEC</a:t>
            </a:r>
            <a:r>
              <a:rPr sz="850" spc="160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dirty="0">
                <a:solidFill>
                  <a:srgbClr val="A8BED8"/>
                </a:solidFill>
                <a:latin typeface="Calibri"/>
                <a:cs typeface="Calibri"/>
              </a:rPr>
              <a:t>·</a:t>
            </a:r>
            <a:r>
              <a:rPr sz="850" spc="165" dirty="0">
                <a:solidFill>
                  <a:srgbClr val="A8BED8"/>
                </a:solidFill>
                <a:latin typeface="Calibri"/>
                <a:cs typeface="Calibri"/>
              </a:rPr>
              <a:t> </a:t>
            </a:r>
            <a:r>
              <a:rPr sz="850" spc="-10" dirty="0">
                <a:solidFill>
                  <a:srgbClr val="A8BED8"/>
                </a:solidFill>
                <a:latin typeface="Calibri"/>
                <a:cs typeface="Calibri"/>
              </a:rPr>
              <a:t>Spring </a:t>
            </a:r>
            <a:r>
              <a:rPr sz="850" spc="-20" dirty="0">
                <a:solidFill>
                  <a:srgbClr val="A8BED8"/>
                </a:solidFill>
                <a:latin typeface="Calibri"/>
                <a:cs typeface="Calibri"/>
              </a:rPr>
              <a:t>2026</a:t>
            </a:r>
            <a:endParaRPr sz="850">
              <a:latin typeface="Calibri"/>
              <a:cs typeface="Calibri"/>
            </a:endParaRPr>
          </a:p>
        </p:txBody>
      </p: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6972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600" dirty="0"/>
              <a:t>LIVE</a:t>
            </a:r>
            <a:r>
              <a:rPr sz="9600" spc="-25" dirty="0"/>
              <a:t> </a:t>
            </a:r>
            <a:r>
              <a:rPr sz="9600" spc="-20" dirty="0"/>
              <a:t>DEMO</a:t>
            </a:r>
            <a:endParaRPr sz="9600"/>
          </a:p>
        </p:txBody>
      </p:sp>
      <p:grpSp>
        <p:nvGrpSpPr>
          <p:cNvPr id="8" name="object 8"/>
          <p:cNvGrpSpPr/>
          <p:nvPr/>
        </p:nvGrpSpPr>
        <p:grpSpPr>
          <a:xfrm>
            <a:off x="2279650" y="3102610"/>
            <a:ext cx="4584700" cy="49530"/>
            <a:chOff x="2279650" y="3102610"/>
            <a:chExt cx="4584700" cy="49530"/>
          </a:xfrm>
        </p:grpSpPr>
        <p:sp>
          <p:nvSpPr>
            <p:cNvPr id="9" name="object 9"/>
            <p:cNvSpPr/>
            <p:nvPr/>
          </p:nvSpPr>
          <p:spPr>
            <a:xfrm>
              <a:off x="2286000" y="3108960"/>
              <a:ext cx="4572000" cy="36830"/>
            </a:xfrm>
            <a:custGeom>
              <a:avLst/>
              <a:gdLst/>
              <a:ahLst/>
              <a:cxnLst/>
              <a:rect l="l" t="t" r="r" b="b"/>
              <a:pathLst>
                <a:path w="4572000" h="36830">
                  <a:moveTo>
                    <a:pt x="4571999" y="36575"/>
                  </a:moveTo>
                  <a:lnTo>
                    <a:pt x="0" y="36575"/>
                  </a:lnTo>
                  <a:lnTo>
                    <a:pt x="0" y="0"/>
                  </a:lnTo>
                  <a:lnTo>
                    <a:pt x="4571999" y="0"/>
                  </a:lnTo>
                  <a:lnTo>
                    <a:pt x="4571999" y="36575"/>
                  </a:lnTo>
                  <a:close/>
                </a:path>
              </a:pathLst>
            </a:custGeom>
            <a:solidFill>
              <a:srgbClr val="C495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286000" y="3108960"/>
              <a:ext cx="4572000" cy="36830"/>
            </a:xfrm>
            <a:custGeom>
              <a:avLst/>
              <a:gdLst/>
              <a:ahLst/>
              <a:cxnLst/>
              <a:rect l="l" t="t" r="r" b="b"/>
              <a:pathLst>
                <a:path w="4572000" h="36830">
                  <a:moveTo>
                    <a:pt x="0" y="0"/>
                  </a:moveTo>
                  <a:lnTo>
                    <a:pt x="4571999" y="0"/>
                  </a:lnTo>
                  <a:lnTo>
                    <a:pt x="4571999" y="36575"/>
                  </a:lnTo>
                  <a:lnTo>
                    <a:pt x="0" y="36575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C495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006856" y="3322828"/>
            <a:ext cx="31299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dirty="0">
                <a:solidFill>
                  <a:srgbClr val="C4952A"/>
                </a:solidFill>
                <a:latin typeface="Calibri"/>
                <a:cs typeface="Calibri"/>
              </a:rPr>
              <a:t>GPS</a:t>
            </a:r>
            <a:r>
              <a:rPr sz="1600" i="1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spc="-10" dirty="0">
                <a:solidFill>
                  <a:srgbClr val="C4952A"/>
                </a:solidFill>
                <a:latin typeface="Calibri"/>
                <a:cs typeface="Calibri"/>
              </a:rPr>
              <a:t>Spoofing</a:t>
            </a:r>
            <a:r>
              <a:rPr sz="1600" i="1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spc="-10" dirty="0">
                <a:solidFill>
                  <a:srgbClr val="C4952A"/>
                </a:solidFill>
                <a:latin typeface="Calibri"/>
                <a:cs typeface="Calibri"/>
              </a:rPr>
              <a:t>Attacks</a:t>
            </a:r>
            <a:r>
              <a:rPr sz="1600" i="1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dirty="0">
                <a:solidFill>
                  <a:srgbClr val="C4952A"/>
                </a:solidFill>
                <a:latin typeface="Calibri"/>
                <a:cs typeface="Calibri"/>
              </a:rPr>
              <a:t>—</a:t>
            </a:r>
            <a:r>
              <a:rPr sz="1600" i="1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dirty="0">
                <a:solidFill>
                  <a:srgbClr val="C4952A"/>
                </a:solidFill>
                <a:latin typeface="Calibri"/>
                <a:cs typeface="Calibri"/>
              </a:rPr>
              <a:t>Live</a:t>
            </a:r>
            <a:r>
              <a:rPr sz="1600" i="1" spc="-3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dirty="0">
                <a:solidFill>
                  <a:srgbClr val="C4952A"/>
                </a:solidFill>
                <a:latin typeface="Calibri"/>
                <a:cs typeface="Calibri"/>
              </a:rPr>
              <a:t>in</a:t>
            </a:r>
            <a:r>
              <a:rPr sz="1600" i="1" spc="-2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600" i="1" spc="-10" dirty="0">
                <a:solidFill>
                  <a:srgbClr val="C4952A"/>
                </a:solidFill>
                <a:latin typeface="Calibri"/>
                <a:cs typeface="Calibri"/>
              </a:rPr>
              <a:t>Action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5759" y="4434840"/>
            <a:ext cx="1993900" cy="475615"/>
          </a:xfrm>
          <a:prstGeom prst="rect">
            <a:avLst/>
          </a:prstGeom>
          <a:solidFill>
            <a:srgbClr val="000000">
              <a:alpha val="54901"/>
            </a:srgbClr>
          </a:solidFill>
          <a:ln w="12699">
            <a:solidFill>
              <a:srgbClr val="243D5C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endParaRPr sz="950">
              <a:latin typeface="Times New Roman"/>
              <a:cs typeface="Times New Roman"/>
            </a:endParaRPr>
          </a:p>
          <a:p>
            <a:pPr marL="233679">
              <a:lnSpc>
                <a:spcPct val="100000"/>
              </a:lnSpc>
            </a:pP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Red</a:t>
            </a:r>
            <a:r>
              <a:rPr sz="9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markers</a:t>
            </a:r>
            <a:r>
              <a:rPr sz="95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C8D8E7"/>
                </a:solidFill>
                <a:latin typeface="Microsoft Sans Serif"/>
                <a:cs typeface="Microsoft Sans Serif"/>
              </a:rPr>
              <a:t>→</a:t>
            </a:r>
            <a:r>
              <a:rPr sz="950" spc="-60" dirty="0">
                <a:solidFill>
                  <a:srgbClr val="C8D8E7"/>
                </a:solidFill>
                <a:latin typeface="Microsoft Sans Serif"/>
                <a:cs typeface="Microsoft Sans Serif"/>
              </a:rPr>
              <a:t>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attack</a:t>
            </a:r>
            <a:r>
              <a:rPr sz="9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detected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68879" y="4434840"/>
            <a:ext cx="1993900" cy="475615"/>
          </a:xfrm>
          <a:prstGeom prst="rect">
            <a:avLst/>
          </a:prstGeom>
          <a:solidFill>
            <a:srgbClr val="000000">
              <a:alpha val="54901"/>
            </a:srgbClr>
          </a:solidFill>
          <a:ln w="12699">
            <a:solidFill>
              <a:srgbClr val="243D5C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endParaRPr sz="950">
              <a:latin typeface="Times New Roman"/>
              <a:cs typeface="Times New Roman"/>
            </a:endParaRPr>
          </a:p>
          <a:p>
            <a:pPr marL="289560">
              <a:lnSpc>
                <a:spcPct val="100000"/>
              </a:lnSpc>
            </a:pPr>
            <a:r>
              <a:rPr sz="950" spc="-20" dirty="0">
                <a:solidFill>
                  <a:srgbClr val="C8D8E7"/>
                </a:solidFill>
                <a:latin typeface="Calibri"/>
                <a:cs typeface="Calibri"/>
              </a:rPr>
              <a:t>Toast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alerts</a:t>
            </a:r>
            <a:r>
              <a:rPr sz="95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firing</a:t>
            </a:r>
            <a:r>
              <a:rPr sz="95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in</a:t>
            </a:r>
            <a:r>
              <a:rPr sz="95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real-</a:t>
            </a:r>
            <a:r>
              <a:rPr sz="950" spc="-20" dirty="0">
                <a:solidFill>
                  <a:srgbClr val="C8D8E7"/>
                </a:solidFill>
                <a:latin typeface="Calibri"/>
                <a:cs typeface="Calibri"/>
              </a:rPr>
              <a:t>time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72000" y="4434840"/>
            <a:ext cx="1993900" cy="475615"/>
          </a:xfrm>
          <a:prstGeom prst="rect">
            <a:avLst/>
          </a:prstGeom>
          <a:solidFill>
            <a:srgbClr val="000000">
              <a:alpha val="54901"/>
            </a:srgbClr>
          </a:solidFill>
          <a:ln w="12699">
            <a:solidFill>
              <a:srgbClr val="243D5C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endParaRPr sz="9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Alert</a:t>
            </a:r>
            <a:r>
              <a:rPr sz="95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feed</a:t>
            </a:r>
            <a:r>
              <a:rPr sz="9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severity</a:t>
            </a:r>
            <a:r>
              <a:rPr sz="95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950" spc="-20" dirty="0">
                <a:solidFill>
                  <a:srgbClr val="C8D8E7"/>
                </a:solidFill>
                <a:latin typeface="Calibri"/>
                <a:cs typeface="Calibri"/>
              </a:rPr>
              <a:t>tiers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75119" y="4434840"/>
            <a:ext cx="1993900" cy="475615"/>
          </a:xfrm>
          <a:prstGeom prst="rect">
            <a:avLst/>
          </a:prstGeom>
          <a:solidFill>
            <a:srgbClr val="000000">
              <a:alpha val="54901"/>
            </a:srgbClr>
          </a:solidFill>
          <a:ln w="12699">
            <a:solidFill>
              <a:srgbClr val="243D5C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endParaRPr sz="950">
              <a:latin typeface="Times New Roman"/>
              <a:cs typeface="Times New Roman"/>
            </a:endParaRPr>
          </a:p>
          <a:p>
            <a:pPr marL="344805">
              <a:lnSpc>
                <a:spcPct val="100000"/>
              </a:lnSpc>
            </a:pP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Forensic </a:t>
            </a:r>
            <a:r>
              <a:rPr sz="950" dirty="0">
                <a:solidFill>
                  <a:srgbClr val="C8D8E7"/>
                </a:solidFill>
                <a:latin typeface="Calibri"/>
                <a:cs typeface="Calibri"/>
              </a:rPr>
              <a:t>HMAC</a:t>
            </a:r>
            <a:r>
              <a:rPr sz="950" spc="-10" dirty="0">
                <a:solidFill>
                  <a:srgbClr val="C8D8E7"/>
                </a:solidFill>
                <a:latin typeface="Calibri"/>
                <a:cs typeface="Calibri"/>
              </a:rPr>
              <a:t> verification</a:t>
            </a:r>
            <a:endParaRPr sz="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07340" y="149352"/>
            <a:ext cx="213360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05</a:t>
            </a:r>
            <a:r>
              <a:rPr sz="1100" b="1" spc="25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TESTING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 &amp;</a:t>
            </a:r>
            <a:r>
              <a:rPr sz="1100" b="1" spc="-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30" dirty="0">
                <a:solidFill>
                  <a:srgbClr val="C4952A"/>
                </a:solidFill>
                <a:latin typeface="Calibri"/>
                <a:cs typeface="Calibri"/>
              </a:rPr>
              <a:t>EVALUATION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RESULTS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9749" y="515382"/>
            <a:ext cx="1492250" cy="1346200"/>
            <a:chOff x="159749" y="515382"/>
            <a:chExt cx="1492250" cy="13462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515382"/>
              <a:ext cx="1491996" cy="134569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20039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1225295" y="1078991"/>
                  </a:moveTo>
                  <a:lnTo>
                    <a:pt x="0" y="1078991"/>
                  </a:lnTo>
                  <a:lnTo>
                    <a:pt x="0" y="0"/>
                  </a:lnTo>
                  <a:lnTo>
                    <a:pt x="1225295" y="0"/>
                  </a:lnTo>
                  <a:lnTo>
                    <a:pt x="1225295" y="107899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0039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0" y="0"/>
                  </a:moveTo>
                  <a:lnTo>
                    <a:pt x="1225295" y="0"/>
                  </a:lnTo>
                  <a:lnTo>
                    <a:pt x="1225295" y="1078991"/>
                  </a:lnTo>
                  <a:lnTo>
                    <a:pt x="0" y="10789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08995" y="697484"/>
            <a:ext cx="1046480" cy="77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9209" algn="ctr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237950"/>
                </a:solidFill>
                <a:latin typeface="Arial Black"/>
                <a:cs typeface="Arial Black"/>
              </a:rPr>
              <a:t>100%</a:t>
            </a:r>
            <a:endParaRPr sz="2400">
              <a:latin typeface="Arial Black"/>
              <a:cs typeface="Arial Black"/>
            </a:endParaRPr>
          </a:p>
          <a:p>
            <a:pPr marL="635" algn="ctr">
              <a:lnSpc>
                <a:spcPct val="100000"/>
              </a:lnSpc>
              <a:spcBef>
                <a:spcPts val="630"/>
              </a:spcBef>
            </a:pP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True Positive </a:t>
            </a:r>
            <a:r>
              <a:rPr sz="850" b="1" spc="-20" dirty="0">
                <a:solidFill>
                  <a:srgbClr val="FFFFFF"/>
                </a:solidFill>
                <a:latin typeface="Calibri"/>
                <a:cs typeface="Calibri"/>
              </a:rPr>
              <a:t>Rate</a:t>
            </a:r>
            <a:endParaRPr sz="8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All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4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attack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types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detected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467341" y="515382"/>
            <a:ext cx="1492250" cy="1346200"/>
            <a:chOff x="1467341" y="515382"/>
            <a:chExt cx="1492250" cy="134620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7341" y="515382"/>
              <a:ext cx="1491996" cy="13456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627631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1225295" y="1078991"/>
                  </a:moveTo>
                  <a:lnTo>
                    <a:pt x="0" y="1078991"/>
                  </a:lnTo>
                  <a:lnTo>
                    <a:pt x="0" y="0"/>
                  </a:lnTo>
                  <a:lnTo>
                    <a:pt x="1225295" y="0"/>
                  </a:lnTo>
                  <a:lnTo>
                    <a:pt x="1225295" y="107899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27631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0" y="0"/>
                  </a:moveTo>
                  <a:lnTo>
                    <a:pt x="1225295" y="0"/>
                  </a:lnTo>
                  <a:lnTo>
                    <a:pt x="1225295" y="1078991"/>
                  </a:lnTo>
                  <a:lnTo>
                    <a:pt x="0" y="10789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740842" y="697484"/>
            <a:ext cx="998219" cy="77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solidFill>
                  <a:srgbClr val="237950"/>
                </a:solidFill>
                <a:latin typeface="Arial Black"/>
                <a:cs typeface="Arial Black"/>
              </a:rPr>
              <a:t>0%</a:t>
            </a:r>
            <a:endParaRPr sz="2400">
              <a:latin typeface="Arial Black"/>
              <a:cs typeface="Arial Black"/>
            </a:endParaRPr>
          </a:p>
          <a:p>
            <a:pPr marL="635" algn="ctr">
              <a:lnSpc>
                <a:spcPct val="100000"/>
              </a:lnSpc>
              <a:spcBef>
                <a:spcPts val="630"/>
              </a:spcBef>
            </a:pP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False</a:t>
            </a:r>
            <a:r>
              <a:rPr sz="85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Positive</a:t>
            </a:r>
            <a:r>
              <a:rPr sz="85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b="1" spc="-20" dirty="0">
                <a:solidFill>
                  <a:srgbClr val="FFFFFF"/>
                </a:solidFill>
                <a:latin typeface="Calibri"/>
                <a:cs typeface="Calibri"/>
              </a:rPr>
              <a:t>Rate</a:t>
            </a:r>
            <a:endParaRPr sz="8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Zero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clean</a:t>
            </a:r>
            <a:r>
              <a:rPr sz="7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routes</a:t>
            </a:r>
            <a:r>
              <a:rPr sz="7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flagged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774933" y="515382"/>
            <a:ext cx="1492250" cy="1346200"/>
            <a:chOff x="2774933" y="515382"/>
            <a:chExt cx="1492250" cy="1346200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4933" y="515382"/>
              <a:ext cx="1491996" cy="134569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935223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1225295" y="1078991"/>
                  </a:moveTo>
                  <a:lnTo>
                    <a:pt x="0" y="1078991"/>
                  </a:lnTo>
                  <a:lnTo>
                    <a:pt x="0" y="0"/>
                  </a:lnTo>
                  <a:lnTo>
                    <a:pt x="1225295" y="0"/>
                  </a:lnTo>
                  <a:lnTo>
                    <a:pt x="1225295" y="107899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35223" y="621792"/>
              <a:ext cx="1225550" cy="1079500"/>
            </a:xfrm>
            <a:custGeom>
              <a:avLst/>
              <a:gdLst/>
              <a:ahLst/>
              <a:cxnLst/>
              <a:rect l="l" t="t" r="r" b="b"/>
              <a:pathLst>
                <a:path w="1225550" h="1079500">
                  <a:moveTo>
                    <a:pt x="0" y="0"/>
                  </a:moveTo>
                  <a:lnTo>
                    <a:pt x="1225295" y="0"/>
                  </a:lnTo>
                  <a:lnTo>
                    <a:pt x="1225295" y="1078991"/>
                  </a:lnTo>
                  <a:lnTo>
                    <a:pt x="0" y="10789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4472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031039" y="697484"/>
            <a:ext cx="1033144" cy="77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0955" algn="ctr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solidFill>
                  <a:srgbClr val="4472C4"/>
                </a:solidFill>
                <a:latin typeface="Arial Black"/>
                <a:cs typeface="Arial Black"/>
              </a:rPr>
              <a:t>~85</a:t>
            </a:r>
            <a:endParaRPr sz="24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630"/>
              </a:spcBef>
            </a:pPr>
            <a:r>
              <a:rPr sz="850" b="1" dirty="0">
                <a:solidFill>
                  <a:srgbClr val="FFFFFF"/>
                </a:solidFill>
                <a:latin typeface="Calibri"/>
                <a:cs typeface="Calibri"/>
              </a:rPr>
              <a:t>GPS</a:t>
            </a:r>
            <a:r>
              <a:rPr sz="85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Readings</a:t>
            </a:r>
            <a:r>
              <a:rPr sz="85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Tested</a:t>
            </a:r>
            <a:endParaRPr sz="8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Across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8</a:t>
            </a:r>
            <a:r>
              <a:rPr sz="7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simulated</a:t>
            </a:r>
            <a:r>
              <a:rPr sz="7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drivers</a:t>
            </a:r>
            <a:endParaRPr sz="75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2525" y="515382"/>
            <a:ext cx="1491996" cy="1345692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4242815" y="621791"/>
            <a:ext cx="1225550" cy="1079500"/>
          </a:xfrm>
          <a:prstGeom prst="rect">
            <a:avLst/>
          </a:prstGeom>
          <a:solidFill>
            <a:srgbClr val="102030"/>
          </a:solidFill>
          <a:ln w="12699">
            <a:solidFill>
              <a:srgbClr val="C4952A"/>
            </a:solidFill>
          </a:ln>
        </p:spPr>
        <p:txBody>
          <a:bodyPr vert="horz" wrap="square" lIns="0" tIns="88265" rIns="0" bIns="0" rtlCol="0">
            <a:spAutoFit/>
          </a:bodyPr>
          <a:lstStyle/>
          <a:p>
            <a:pPr marR="41275" algn="ctr">
              <a:lnSpc>
                <a:spcPct val="100000"/>
              </a:lnSpc>
              <a:spcBef>
                <a:spcPts val="695"/>
              </a:spcBef>
            </a:pPr>
            <a:r>
              <a:rPr sz="2400" spc="-10" dirty="0">
                <a:solidFill>
                  <a:srgbClr val="C4952A"/>
                </a:solidFill>
                <a:latin typeface="Arial Black"/>
                <a:cs typeface="Arial Black"/>
              </a:rPr>
              <a:t>&lt;50ms</a:t>
            </a:r>
            <a:endParaRPr sz="24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630"/>
              </a:spcBef>
            </a:pP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Detection</a:t>
            </a:r>
            <a:r>
              <a:rPr sz="85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b="1" spc="-10" dirty="0">
                <a:solidFill>
                  <a:srgbClr val="FFFFFF"/>
                </a:solidFill>
                <a:latin typeface="Calibri"/>
                <a:cs typeface="Calibri"/>
              </a:rPr>
              <a:t>Latency</a:t>
            </a:r>
            <a:endParaRPr sz="8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84"/>
              </a:spcBef>
            </a:pPr>
            <a:r>
              <a:rPr sz="750" dirty="0">
                <a:solidFill>
                  <a:srgbClr val="7090B0"/>
                </a:solidFill>
                <a:latin typeface="Calibri"/>
                <a:cs typeface="Calibri"/>
              </a:rPr>
              <a:t>Per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 event,</a:t>
            </a:r>
            <a:r>
              <a:rPr sz="7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in-memory</a:t>
            </a:r>
            <a:r>
              <a:rPr sz="7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spc="-10" dirty="0">
                <a:solidFill>
                  <a:srgbClr val="7090B0"/>
                </a:solidFill>
                <a:latin typeface="Calibri"/>
                <a:cs typeface="Calibri"/>
              </a:rPr>
              <a:t>lookup</a:t>
            </a:r>
            <a:endParaRPr sz="75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553202" y="615441"/>
            <a:ext cx="3258820" cy="2024380"/>
            <a:chOff x="5553202" y="615441"/>
            <a:chExt cx="3258820" cy="2024380"/>
          </a:xfrm>
        </p:grpSpPr>
        <p:sp>
          <p:nvSpPr>
            <p:cNvPr id="21" name="object 21"/>
            <p:cNvSpPr/>
            <p:nvPr/>
          </p:nvSpPr>
          <p:spPr>
            <a:xfrm>
              <a:off x="5559552" y="621791"/>
              <a:ext cx="3246120" cy="2011680"/>
            </a:xfrm>
            <a:custGeom>
              <a:avLst/>
              <a:gdLst/>
              <a:ahLst/>
              <a:cxnLst/>
              <a:rect l="l" t="t" r="r" b="b"/>
              <a:pathLst>
                <a:path w="3246120" h="2011680">
                  <a:moveTo>
                    <a:pt x="3246119" y="2011679"/>
                  </a:moveTo>
                  <a:lnTo>
                    <a:pt x="0" y="2011679"/>
                  </a:lnTo>
                  <a:lnTo>
                    <a:pt x="0" y="0"/>
                  </a:lnTo>
                  <a:lnTo>
                    <a:pt x="3246119" y="0"/>
                  </a:lnTo>
                  <a:lnTo>
                    <a:pt x="3246119" y="2011679"/>
                  </a:lnTo>
                  <a:close/>
                </a:path>
              </a:pathLst>
            </a:custGeom>
            <a:solidFill>
              <a:srgbClr val="0610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559552" y="621791"/>
              <a:ext cx="3246120" cy="2011680"/>
            </a:xfrm>
            <a:custGeom>
              <a:avLst/>
              <a:gdLst/>
              <a:ahLst/>
              <a:cxnLst/>
              <a:rect l="l" t="t" r="r" b="b"/>
              <a:pathLst>
                <a:path w="3246120" h="2011680">
                  <a:moveTo>
                    <a:pt x="0" y="0"/>
                  </a:moveTo>
                  <a:lnTo>
                    <a:pt x="3246119" y="0"/>
                  </a:lnTo>
                  <a:lnTo>
                    <a:pt x="3246119" y="2011679"/>
                  </a:lnTo>
                  <a:lnTo>
                    <a:pt x="0" y="2011679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59552" y="818388"/>
              <a:ext cx="3246119" cy="161848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07340" y="1876044"/>
            <a:ext cx="1165225" cy="17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DETECTION</a:t>
            </a:r>
            <a:r>
              <a:rPr sz="950" b="1" spc="20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ACCURACY</a:t>
            </a:r>
            <a:endParaRPr sz="950">
              <a:latin typeface="Calibri"/>
              <a:cs typeface="Calibri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313690" y="2133345"/>
          <a:ext cx="5163820" cy="24123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6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0515">
                <a:tc gridSpan="4">
                  <a:txBody>
                    <a:bodyPr/>
                    <a:lstStyle/>
                    <a:p>
                      <a:pPr marL="63500">
                        <a:lnSpc>
                          <a:spcPct val="100000"/>
                        </a:lnSpc>
                        <a:spcBef>
                          <a:spcPts val="905"/>
                        </a:spcBef>
                        <a:tabLst>
                          <a:tab pos="1297940" algn="l"/>
                          <a:tab pos="3263900" algn="l"/>
                          <a:tab pos="4178300" algn="l"/>
                        </a:tabLst>
                      </a:pP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Attack</a:t>
                      </a:r>
                      <a:r>
                        <a:rPr sz="850" b="1" spc="-3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850" b="1" spc="-2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Type</a:t>
                      </a:r>
                      <a:r>
                        <a:rPr sz="850" b="1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Scenario</a:t>
                      </a:r>
                      <a:r>
                        <a:rPr sz="850" b="1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Severity</a:t>
                      </a:r>
                      <a:r>
                        <a:rPr sz="850" b="1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	</a:t>
                      </a:r>
                      <a:r>
                        <a:rPr sz="850" b="1" spc="-10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Result</a:t>
                      </a:r>
                      <a:endParaRPr sz="850">
                        <a:latin typeface="Calibri"/>
                        <a:cs typeface="Calibri"/>
                      </a:endParaRPr>
                    </a:p>
                  </a:txBody>
                  <a:tcPr marL="0" marR="0" marT="11493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81E3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Teleportation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Miami</a:t>
                      </a:r>
                      <a:r>
                        <a:rPr sz="90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Microsoft Sans Serif"/>
                          <a:cs typeface="Microsoft Sans Serif"/>
                        </a:rPr>
                        <a:t>→</a:t>
                      </a:r>
                      <a:r>
                        <a:rPr sz="900" spc="-60" dirty="0">
                          <a:solidFill>
                            <a:srgbClr val="7090B0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NYC</a:t>
                      </a:r>
                      <a:r>
                        <a:rPr sz="90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</a:t>
                      </a:r>
                      <a:r>
                        <a:rPr sz="90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4</a:t>
                      </a:r>
                      <a:r>
                        <a:rPr sz="90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seconds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B03020"/>
                          </a:solidFill>
                          <a:latin typeface="Calibri"/>
                          <a:cs typeface="Calibri"/>
                        </a:rPr>
                        <a:t>CRITICAL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PASS</a:t>
                      </a:r>
                      <a:r>
                        <a:rPr sz="900" b="1" spc="-1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✓</a:t>
                      </a:r>
                      <a:endParaRPr sz="900">
                        <a:latin typeface="MS PGothic"/>
                        <a:cs typeface="MS PGothic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Geofence</a:t>
                      </a:r>
                      <a:r>
                        <a:rPr sz="950" b="1" spc="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Violation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Drift</a:t>
                      </a:r>
                      <a:r>
                        <a:rPr sz="90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past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latitude 27.0°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A07010"/>
                          </a:solidFill>
                          <a:latin typeface="Calibri"/>
                          <a:cs typeface="Calibri"/>
                        </a:rPr>
                        <a:t>MEDIUM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PASS</a:t>
                      </a:r>
                      <a:r>
                        <a:rPr sz="900" b="1" spc="-1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✓</a:t>
                      </a:r>
                      <a:endParaRPr sz="900">
                        <a:latin typeface="MS PGothic"/>
                        <a:cs typeface="MS PGothic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HDOP</a:t>
                      </a:r>
                      <a:r>
                        <a:rPr sz="95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Spoofing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HDOP</a:t>
                      </a:r>
                      <a:r>
                        <a:rPr sz="9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=</a:t>
                      </a:r>
                      <a:r>
                        <a:rPr sz="9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0.1</a:t>
                      </a:r>
                      <a:r>
                        <a:rPr sz="9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(impossibly</a:t>
                      </a:r>
                      <a:r>
                        <a:rPr sz="90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perfect)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5" dirty="0">
                          <a:solidFill>
                            <a:srgbClr val="A07010"/>
                          </a:solidFill>
                          <a:latin typeface="Calibri"/>
                          <a:cs typeface="Calibri"/>
                        </a:rPr>
                        <a:t>LOW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PASS</a:t>
                      </a:r>
                      <a:r>
                        <a:rPr sz="900" b="1" spc="-1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✓</a:t>
                      </a:r>
                      <a:endParaRPr sz="900">
                        <a:latin typeface="MS PGothic"/>
                        <a:cs typeface="MS PGothic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Bearing</a:t>
                      </a:r>
                      <a:r>
                        <a:rPr sz="95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Reversal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180°</a:t>
                      </a:r>
                      <a:r>
                        <a:rPr sz="90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U-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turn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at</a:t>
                      </a:r>
                      <a:r>
                        <a:rPr sz="90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30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m/s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on</a:t>
                      </a:r>
                      <a:r>
                        <a:rPr sz="90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I-</a:t>
                      </a:r>
                      <a:r>
                        <a:rPr sz="90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95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A07010"/>
                          </a:solidFill>
                          <a:latin typeface="Calibri"/>
                          <a:cs typeface="Calibri"/>
                        </a:rPr>
                        <a:t>MEDIUM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PASS</a:t>
                      </a:r>
                      <a:r>
                        <a:rPr sz="900" b="1" spc="-1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✓</a:t>
                      </a:r>
                      <a:endParaRPr sz="900">
                        <a:latin typeface="MS PGothic"/>
                        <a:cs typeface="MS PGothic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0A182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63500">
                        <a:lnSpc>
                          <a:spcPct val="100000"/>
                        </a:lnSpc>
                      </a:pP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Normal</a:t>
                      </a:r>
                      <a:r>
                        <a:rPr sz="95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Driving</a:t>
                      </a:r>
                      <a:r>
                        <a:rPr sz="95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×5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Realistic</a:t>
                      </a:r>
                      <a:r>
                        <a:rPr sz="90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Miami</a:t>
                      </a:r>
                      <a:r>
                        <a:rPr sz="90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routes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1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ALLOW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28575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900" b="1" spc="-20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PASS</a:t>
                      </a:r>
                      <a:r>
                        <a:rPr sz="900" b="1" spc="-5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✓</a:t>
                      </a:r>
                      <a:r>
                        <a:rPr sz="900" spc="160" dirty="0">
                          <a:solidFill>
                            <a:srgbClr val="237950"/>
                          </a:solidFill>
                          <a:latin typeface="MS PGothic"/>
                          <a:cs typeface="MS PGothic"/>
                        </a:rPr>
                        <a:t> </a:t>
                      </a:r>
                      <a:r>
                        <a:rPr sz="900" b="1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0</a:t>
                      </a:r>
                      <a:r>
                        <a:rPr sz="900" b="1" spc="-5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25" dirty="0">
                          <a:solidFill>
                            <a:srgbClr val="237950"/>
                          </a:solidFill>
                          <a:latin typeface="Calibri"/>
                          <a:cs typeface="Calibri"/>
                        </a:rPr>
                        <a:t>FP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34290" marB="0">
                    <a:lnL w="28575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  <a:solidFill>
                      <a:srgbClr val="102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6" name="object 26"/>
          <p:cNvGrpSpPr/>
          <p:nvPr/>
        </p:nvGrpSpPr>
        <p:grpSpPr>
          <a:xfrm>
            <a:off x="5399261" y="2773950"/>
            <a:ext cx="3531235" cy="2260600"/>
            <a:chOff x="5399261" y="2773950"/>
            <a:chExt cx="3531235" cy="2260600"/>
          </a:xfrm>
        </p:grpSpPr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99261" y="2773950"/>
              <a:ext cx="3531107" cy="226009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559552" y="2880360"/>
              <a:ext cx="3264535" cy="1993900"/>
            </a:xfrm>
            <a:custGeom>
              <a:avLst/>
              <a:gdLst/>
              <a:ahLst/>
              <a:cxnLst/>
              <a:rect l="l" t="t" r="r" b="b"/>
              <a:pathLst>
                <a:path w="3264534" h="1993900">
                  <a:moveTo>
                    <a:pt x="3264407" y="1993391"/>
                  </a:moveTo>
                  <a:lnTo>
                    <a:pt x="0" y="1993391"/>
                  </a:lnTo>
                  <a:lnTo>
                    <a:pt x="0" y="0"/>
                  </a:lnTo>
                  <a:lnTo>
                    <a:pt x="3264407" y="0"/>
                  </a:lnTo>
                  <a:lnTo>
                    <a:pt x="3264407" y="199339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559552" y="2880360"/>
              <a:ext cx="3264535" cy="1993900"/>
            </a:xfrm>
            <a:custGeom>
              <a:avLst/>
              <a:gdLst/>
              <a:ahLst/>
              <a:cxnLst/>
              <a:rect l="l" t="t" r="r" b="b"/>
              <a:pathLst>
                <a:path w="3264534" h="1993900">
                  <a:moveTo>
                    <a:pt x="0" y="0"/>
                  </a:moveTo>
                  <a:lnTo>
                    <a:pt x="3264407" y="0"/>
                  </a:lnTo>
                  <a:lnTo>
                    <a:pt x="3264407" y="1993391"/>
                  </a:lnTo>
                  <a:lnTo>
                    <a:pt x="0" y="19933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559552" y="2880360"/>
              <a:ext cx="50800" cy="1993900"/>
            </a:xfrm>
            <a:custGeom>
              <a:avLst/>
              <a:gdLst/>
              <a:ahLst/>
              <a:cxnLst/>
              <a:rect l="l" t="t" r="r" b="b"/>
              <a:pathLst>
                <a:path w="50800" h="1993900">
                  <a:moveTo>
                    <a:pt x="50292" y="1993391"/>
                  </a:moveTo>
                  <a:lnTo>
                    <a:pt x="0" y="1993391"/>
                  </a:lnTo>
                  <a:lnTo>
                    <a:pt x="0" y="0"/>
                  </a:lnTo>
                  <a:lnTo>
                    <a:pt x="50292" y="0"/>
                  </a:lnTo>
                  <a:lnTo>
                    <a:pt x="50292" y="1993391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559552" y="2880360"/>
              <a:ext cx="50800" cy="1993900"/>
            </a:xfrm>
            <a:custGeom>
              <a:avLst/>
              <a:gdLst/>
              <a:ahLst/>
              <a:cxnLst/>
              <a:rect l="l" t="t" r="r" b="b"/>
              <a:pathLst>
                <a:path w="50800" h="1993900">
                  <a:moveTo>
                    <a:pt x="0" y="0"/>
                  </a:moveTo>
                  <a:lnTo>
                    <a:pt x="50292" y="0"/>
                  </a:lnTo>
                  <a:lnTo>
                    <a:pt x="50292" y="1993391"/>
                  </a:lnTo>
                  <a:lnTo>
                    <a:pt x="0" y="199339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616194" y="2678684"/>
            <a:ext cx="3201670" cy="1917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6080">
              <a:lnSpc>
                <a:spcPct val="100000"/>
              </a:lnSpc>
              <a:spcBef>
                <a:spcPts val="100"/>
              </a:spcBef>
            </a:pPr>
            <a:r>
              <a:rPr sz="750" i="1" spc="-10" dirty="0">
                <a:solidFill>
                  <a:srgbClr val="7090B0"/>
                </a:solidFill>
                <a:latin typeface="Calibri"/>
                <a:cs typeface="Calibri"/>
              </a:rPr>
              <a:t>driver_01</a:t>
            </a:r>
            <a:r>
              <a:rPr sz="750" i="1" dirty="0">
                <a:solidFill>
                  <a:srgbClr val="7090B0"/>
                </a:solidFill>
                <a:latin typeface="Calibri"/>
                <a:cs typeface="Calibri"/>
              </a:rPr>
              <a:t> —</a:t>
            </a:r>
            <a:r>
              <a:rPr sz="750" i="1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i="1" spc="-20" dirty="0">
                <a:solidFill>
                  <a:srgbClr val="7090B0"/>
                </a:solidFill>
                <a:latin typeface="Calibri"/>
                <a:cs typeface="Calibri"/>
              </a:rPr>
              <a:t>Teleportation:</a:t>
            </a:r>
            <a:r>
              <a:rPr sz="750" i="1" dirty="0">
                <a:solidFill>
                  <a:srgbClr val="7090B0"/>
                </a:solidFill>
                <a:latin typeface="Calibri"/>
                <a:cs typeface="Calibri"/>
              </a:rPr>
              <a:t> Miami</a:t>
            </a:r>
            <a:r>
              <a:rPr sz="750" i="1" spc="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i="1" dirty="0">
                <a:solidFill>
                  <a:srgbClr val="7090B0"/>
                </a:solidFill>
                <a:latin typeface="Arial"/>
                <a:cs typeface="Arial"/>
              </a:rPr>
              <a:t>→</a:t>
            </a:r>
            <a:r>
              <a:rPr sz="750" i="1" spc="-35" dirty="0">
                <a:solidFill>
                  <a:srgbClr val="7090B0"/>
                </a:solidFill>
                <a:latin typeface="Arial"/>
                <a:cs typeface="Arial"/>
              </a:rPr>
              <a:t> </a:t>
            </a:r>
            <a:r>
              <a:rPr sz="750" i="1" dirty="0">
                <a:solidFill>
                  <a:srgbClr val="7090B0"/>
                </a:solidFill>
                <a:latin typeface="Calibri"/>
                <a:cs typeface="Calibri"/>
              </a:rPr>
              <a:t>NYC</a:t>
            </a:r>
            <a:r>
              <a:rPr sz="750" i="1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i="1" spc="-10" dirty="0">
                <a:solidFill>
                  <a:srgbClr val="7090B0"/>
                </a:solidFill>
                <a:latin typeface="Calibri"/>
                <a:cs typeface="Calibri"/>
              </a:rPr>
              <a:t>(speed</a:t>
            </a:r>
            <a:r>
              <a:rPr sz="750" i="1" dirty="0">
                <a:solidFill>
                  <a:srgbClr val="7090B0"/>
                </a:solidFill>
                <a:latin typeface="Calibri"/>
                <a:cs typeface="Calibri"/>
              </a:rPr>
              <a:t> ~2,515</a:t>
            </a:r>
            <a:r>
              <a:rPr sz="750" i="1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750" i="1" spc="-20" dirty="0">
                <a:solidFill>
                  <a:srgbClr val="7090B0"/>
                </a:solidFill>
                <a:latin typeface="Calibri"/>
                <a:cs typeface="Calibri"/>
              </a:rPr>
              <a:t>m/s)</a:t>
            </a:r>
            <a:endParaRPr sz="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819"/>
              </a:spcBef>
            </a:pPr>
            <a:endParaRPr sz="750">
              <a:latin typeface="Calibri"/>
              <a:cs typeface="Calibri"/>
            </a:endParaRPr>
          </a:p>
          <a:p>
            <a:pPr marL="80010">
              <a:lnSpc>
                <a:spcPct val="100000"/>
              </a:lnSpc>
              <a:spcBef>
                <a:spcPts val="5"/>
              </a:spcBef>
            </a:pP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INTEGRITY</a:t>
            </a:r>
            <a:r>
              <a:rPr sz="900" b="1" spc="10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VERIFICATION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50"/>
              </a:spcBef>
            </a:pPr>
            <a:endParaRPr sz="900">
              <a:latin typeface="Calibri"/>
              <a:cs typeface="Calibri"/>
            </a:endParaRPr>
          </a:p>
          <a:p>
            <a:pPr marL="327025" indent="-274320">
              <a:lnSpc>
                <a:spcPct val="100000"/>
              </a:lnSpc>
              <a:spcBef>
                <a:spcPts val="5"/>
              </a:spcBef>
              <a:buClr>
                <a:srgbClr val="237950"/>
              </a:buClr>
              <a:buSzPct val="105000"/>
              <a:buFont typeface="MS PGothic"/>
              <a:buChar char="✓"/>
              <a:tabLst>
                <a:tab pos="327025" algn="l"/>
              </a:tabLst>
            </a:pP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HMAC-SHA256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verified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for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all</a:t>
            </a: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stored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events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5"/>
              </a:spcBef>
              <a:buClr>
                <a:srgbClr val="237950"/>
              </a:buClr>
              <a:buFont typeface="MS PGothic"/>
              <a:buChar char="✓"/>
            </a:pPr>
            <a:endParaRPr sz="1000">
              <a:latin typeface="Calibri"/>
              <a:cs typeface="Calibri"/>
            </a:endParaRPr>
          </a:p>
          <a:p>
            <a:pPr marL="327025" indent="-274320">
              <a:lnSpc>
                <a:spcPct val="100000"/>
              </a:lnSpc>
              <a:buClr>
                <a:srgbClr val="237950"/>
              </a:buClr>
              <a:buSzPct val="105000"/>
              <a:buFont typeface="MS PGothic"/>
              <a:buChar char="✓"/>
              <a:tabLst>
                <a:tab pos="327025" algn="l"/>
              </a:tabLst>
            </a:pP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Tamper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detection: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field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edits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cause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sig</a:t>
            </a:r>
            <a:r>
              <a:rPr sz="1000" spc="-1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mismatch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5"/>
              </a:spcBef>
              <a:buClr>
                <a:srgbClr val="237950"/>
              </a:buClr>
              <a:buFont typeface="MS PGothic"/>
              <a:buChar char="✓"/>
            </a:pPr>
            <a:endParaRPr sz="1000">
              <a:latin typeface="Calibri"/>
              <a:cs typeface="Calibri"/>
            </a:endParaRPr>
          </a:p>
          <a:p>
            <a:pPr marL="327025" indent="-274320">
              <a:lnSpc>
                <a:spcPct val="100000"/>
              </a:lnSpc>
              <a:buClr>
                <a:srgbClr val="237950"/>
              </a:buClr>
              <a:buSzPct val="105000"/>
              <a:buFont typeface="MS PGothic"/>
              <a:buChar char="✓"/>
              <a:tabLst>
                <a:tab pos="327025" algn="l"/>
              </a:tabLst>
            </a:pPr>
            <a:r>
              <a:rPr sz="1000" spc="-20" dirty="0">
                <a:solidFill>
                  <a:srgbClr val="C8D8E7"/>
                </a:solidFill>
                <a:latin typeface="Calibri"/>
                <a:cs typeface="Calibri"/>
              </a:rPr>
              <a:t>Constant-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time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compare</a:t>
            </a:r>
            <a:r>
              <a:rPr sz="1000" spc="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prevents</a:t>
            </a:r>
            <a:r>
              <a:rPr sz="1000" spc="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timing</a:t>
            </a:r>
            <a:r>
              <a:rPr sz="1000" spc="1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attacks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15"/>
              </a:spcBef>
              <a:buClr>
                <a:srgbClr val="237950"/>
              </a:buClr>
              <a:buFont typeface="MS PGothic"/>
              <a:buChar char="✓"/>
            </a:pPr>
            <a:endParaRPr sz="1000">
              <a:latin typeface="Calibri"/>
              <a:cs typeface="Calibri"/>
            </a:endParaRPr>
          </a:p>
          <a:p>
            <a:pPr marL="327025" indent="-274320">
              <a:lnSpc>
                <a:spcPct val="100000"/>
              </a:lnSpc>
              <a:buClr>
                <a:srgbClr val="237950"/>
              </a:buClr>
              <a:buSzPct val="105000"/>
              <a:buFont typeface="MS PGothic"/>
              <a:buChar char="✓"/>
              <a:tabLst>
                <a:tab pos="327025" algn="l"/>
              </a:tabLst>
            </a:pP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100%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severity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tier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accuracy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across</a:t>
            </a:r>
            <a:r>
              <a:rPr sz="1000" spc="-30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dirty="0">
                <a:solidFill>
                  <a:srgbClr val="C8D8E7"/>
                </a:solidFill>
                <a:latin typeface="Calibri"/>
                <a:cs typeface="Calibri"/>
              </a:rPr>
              <a:t>all</a:t>
            </a:r>
            <a:r>
              <a:rPr sz="1000" spc="-25" dirty="0">
                <a:solidFill>
                  <a:srgbClr val="C8D8E7"/>
                </a:solidFill>
                <a:latin typeface="Calibri"/>
                <a:cs typeface="Calibri"/>
              </a:rPr>
              <a:t> </a:t>
            </a:r>
            <a:r>
              <a:rPr sz="1000" spc="-10" dirty="0">
                <a:solidFill>
                  <a:srgbClr val="C8D8E7"/>
                </a:solidFill>
                <a:latin typeface="Calibri"/>
                <a:cs typeface="Calibri"/>
              </a:rPr>
              <a:t>scenarios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22155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06</a:t>
            </a:r>
            <a:r>
              <a:rPr sz="1100" b="1" spc="229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CHALLENGES 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&amp;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 LESSONS</a:t>
            </a:r>
            <a:r>
              <a:rPr sz="1100" b="1" spc="-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C4952A"/>
                </a:solidFill>
                <a:latin typeface="Calibri"/>
                <a:cs typeface="Calibri"/>
              </a:rPr>
              <a:t>LEARNED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13690" y="615441"/>
            <a:ext cx="4173220" cy="4328795"/>
            <a:chOff x="313690" y="615441"/>
            <a:chExt cx="4173220" cy="4328795"/>
          </a:xfrm>
        </p:grpSpPr>
        <p:sp>
          <p:nvSpPr>
            <p:cNvPr id="4" name="object 4"/>
            <p:cNvSpPr/>
            <p:nvPr/>
          </p:nvSpPr>
          <p:spPr>
            <a:xfrm>
              <a:off x="320040" y="621791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4160519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4160519" y="0"/>
                  </a:lnTo>
                  <a:lnTo>
                    <a:pt x="4160519" y="4315967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20040" y="621791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0" y="0"/>
                  </a:moveTo>
                  <a:lnTo>
                    <a:pt x="4160519" y="0"/>
                  </a:lnTo>
                  <a:lnTo>
                    <a:pt x="4160519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0040" y="621791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50291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50291" y="0"/>
                  </a:lnTo>
                  <a:lnTo>
                    <a:pt x="50291" y="4315967"/>
                  </a:lnTo>
                  <a:close/>
                </a:path>
              </a:pathLst>
            </a:custGeom>
            <a:solidFill>
              <a:srgbClr val="B03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0040" y="621791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0" y="0"/>
                  </a:moveTo>
                  <a:lnTo>
                    <a:pt x="50291" y="0"/>
                  </a:lnTo>
                  <a:lnTo>
                    <a:pt x="50291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B03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76681" y="746252"/>
            <a:ext cx="4097654" cy="34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B03020"/>
                </a:solidFill>
                <a:latin typeface="Calibri"/>
                <a:cs typeface="Calibri"/>
              </a:rPr>
              <a:t>TECHNICAL</a:t>
            </a:r>
            <a:r>
              <a:rPr sz="900" b="1" spc="25" dirty="0">
                <a:solidFill>
                  <a:srgbClr val="B0302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B03020"/>
                </a:solidFill>
                <a:latin typeface="Calibri"/>
                <a:cs typeface="Calibri"/>
              </a:rPr>
              <a:t>CHALLENGES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85"/>
              </a:spcBef>
            </a:pPr>
            <a:endParaRPr sz="900">
              <a:latin typeface="Calibri"/>
              <a:cs typeface="Calibri"/>
            </a:endParaRPr>
          </a:p>
          <a:p>
            <a:pPr marL="125730">
              <a:lnSpc>
                <a:spcPts val="1140"/>
              </a:lnSpc>
              <a:spcBef>
                <a:spcPts val="5"/>
              </a:spcBef>
            </a:pP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Real-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Time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Map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 Integration</a:t>
            </a:r>
            <a:endParaRPr sz="1100">
              <a:latin typeface="Calibri"/>
              <a:cs typeface="Calibri"/>
            </a:endParaRPr>
          </a:p>
          <a:p>
            <a:pPr marL="125730">
              <a:lnSpc>
                <a:spcPts val="960"/>
              </a:lnSpc>
            </a:pP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Getting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Leaflet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to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update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smoothly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with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incoming events: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marker</a:t>
            </a:r>
            <a:endParaRPr sz="950">
              <a:latin typeface="Calibri"/>
              <a:cs typeface="Calibri"/>
            </a:endParaRPr>
          </a:p>
          <a:p>
            <a:pPr marL="125730" marR="436245">
              <a:lnSpc>
                <a:spcPct val="120000"/>
              </a:lnSpc>
            </a:pP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deduplication,</a:t>
            </a:r>
            <a:r>
              <a:rPr sz="9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separate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clean/alert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clusters,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and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preventing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polling 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from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causing</a:t>
            </a:r>
            <a:r>
              <a:rPr sz="950" spc="-3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visual</a:t>
            </a:r>
            <a:r>
              <a:rPr sz="950" spc="-3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glitches.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200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Stateful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Detection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Across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Requests</a:t>
            </a:r>
            <a:endParaRPr sz="1100">
              <a:latin typeface="Calibri"/>
              <a:cs typeface="Calibri"/>
            </a:endParaRPr>
          </a:p>
          <a:p>
            <a:pPr marL="125730" marR="271145">
              <a:lnSpc>
                <a:spcPct val="120000"/>
              </a:lnSpc>
              <a:spcBef>
                <a:spcPts val="100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Speed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and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bearing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require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per-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device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state.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Async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request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handling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needed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careful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design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of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last_point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dictionary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to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avoid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race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conditions.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85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Haversine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Bearing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Math</a:t>
            </a:r>
            <a:endParaRPr sz="1100">
              <a:latin typeface="Calibri"/>
              <a:cs typeface="Calibri"/>
            </a:endParaRPr>
          </a:p>
          <a:p>
            <a:pPr marL="125730" marR="299720">
              <a:lnSpc>
                <a:spcPct val="120000"/>
              </a:lnSpc>
              <a:spcBef>
                <a:spcPts val="95"/>
              </a:spcBef>
            </a:pP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Implemented</a:t>
            </a:r>
            <a:r>
              <a:rPr sz="9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from</a:t>
            </a:r>
            <a:r>
              <a:rPr sz="95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scratch</a:t>
            </a:r>
            <a:r>
              <a:rPr sz="9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95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radian/degree</a:t>
            </a:r>
            <a:r>
              <a:rPr sz="9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conversion,</a:t>
            </a:r>
            <a:r>
              <a:rPr sz="95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antimeridian</a:t>
            </a:r>
            <a:r>
              <a:rPr sz="950" spc="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edge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cases,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validating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results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against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real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known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distances.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90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Severity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Scoring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Design</a:t>
            </a:r>
            <a:endParaRPr sz="110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325"/>
              </a:spcBef>
            </a:pP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Combining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4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independent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signals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into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meaningful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tier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hierarchy.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225"/>
              </a:spcBef>
            </a:pP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Multi-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trigger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escalation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(2+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detections</a:t>
            </a:r>
            <a:r>
              <a:rPr sz="9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Microsoft Sans Serif"/>
                <a:cs typeface="Microsoft Sans Serif"/>
              </a:rPr>
              <a:t>→</a:t>
            </a:r>
            <a:r>
              <a:rPr sz="950" spc="-45" dirty="0">
                <a:solidFill>
                  <a:srgbClr val="7090B0"/>
                </a:solidFill>
                <a:latin typeface="Microsoft Sans Serif"/>
                <a:cs typeface="Microsoft Sans Serif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CRITICAL) required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careful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logic.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90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Threshold</a:t>
            </a:r>
            <a:r>
              <a:rPr sz="11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Tuning</a:t>
            </a:r>
            <a:endParaRPr sz="1100">
              <a:latin typeface="Calibri"/>
              <a:cs typeface="Calibri"/>
            </a:endParaRPr>
          </a:p>
          <a:p>
            <a:pPr marL="125730" marR="187325">
              <a:lnSpc>
                <a:spcPct val="120000"/>
              </a:lnSpc>
              <a:spcBef>
                <a:spcPts val="95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Balancing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60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m/s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speed,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160°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bearing,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and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HDOP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0.5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to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catch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attacks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without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false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positives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on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legitimate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edge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cases.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657090" y="615441"/>
            <a:ext cx="4173220" cy="4328795"/>
            <a:chOff x="4657090" y="615441"/>
            <a:chExt cx="4173220" cy="4328795"/>
          </a:xfrm>
        </p:grpSpPr>
        <p:sp>
          <p:nvSpPr>
            <p:cNvPr id="10" name="object 10"/>
            <p:cNvSpPr/>
            <p:nvPr/>
          </p:nvSpPr>
          <p:spPr>
            <a:xfrm>
              <a:off x="4663440" y="621791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4160519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4160519" y="0"/>
                  </a:lnTo>
                  <a:lnTo>
                    <a:pt x="4160519" y="4315967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63440" y="621791"/>
              <a:ext cx="4160520" cy="4316095"/>
            </a:xfrm>
            <a:custGeom>
              <a:avLst/>
              <a:gdLst/>
              <a:ahLst/>
              <a:cxnLst/>
              <a:rect l="l" t="t" r="r" b="b"/>
              <a:pathLst>
                <a:path w="4160520" h="4316095">
                  <a:moveTo>
                    <a:pt x="0" y="0"/>
                  </a:moveTo>
                  <a:lnTo>
                    <a:pt x="4160519" y="0"/>
                  </a:lnTo>
                  <a:lnTo>
                    <a:pt x="4160519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B33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63440" y="621791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50291" y="4315967"/>
                  </a:moveTo>
                  <a:lnTo>
                    <a:pt x="0" y="4315967"/>
                  </a:lnTo>
                  <a:lnTo>
                    <a:pt x="0" y="0"/>
                  </a:lnTo>
                  <a:lnTo>
                    <a:pt x="50291" y="0"/>
                  </a:lnTo>
                  <a:lnTo>
                    <a:pt x="50291" y="4315967"/>
                  </a:lnTo>
                  <a:close/>
                </a:path>
              </a:pathLst>
            </a:custGeom>
            <a:solidFill>
              <a:srgbClr val="2379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63440" y="621791"/>
              <a:ext cx="50800" cy="4316095"/>
            </a:xfrm>
            <a:custGeom>
              <a:avLst/>
              <a:gdLst/>
              <a:ahLst/>
              <a:cxnLst/>
              <a:rect l="l" t="t" r="r" b="b"/>
              <a:pathLst>
                <a:path w="50800" h="4316095">
                  <a:moveTo>
                    <a:pt x="0" y="0"/>
                  </a:moveTo>
                  <a:lnTo>
                    <a:pt x="50291" y="0"/>
                  </a:lnTo>
                  <a:lnTo>
                    <a:pt x="50291" y="4315967"/>
                  </a:lnTo>
                  <a:lnTo>
                    <a:pt x="0" y="4315967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379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720082" y="746252"/>
            <a:ext cx="4097654" cy="348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37950"/>
                </a:solidFill>
                <a:latin typeface="Calibri"/>
                <a:cs typeface="Calibri"/>
              </a:rPr>
              <a:t>LESSONS</a:t>
            </a:r>
            <a:r>
              <a:rPr sz="900" b="1" spc="-40" dirty="0">
                <a:solidFill>
                  <a:srgbClr val="237950"/>
                </a:solidFill>
                <a:latin typeface="Calibri"/>
                <a:cs typeface="Calibri"/>
              </a:rPr>
              <a:t> </a:t>
            </a:r>
            <a:r>
              <a:rPr sz="900" b="1" spc="-10" dirty="0">
                <a:solidFill>
                  <a:srgbClr val="237950"/>
                </a:solidFill>
                <a:latin typeface="Calibri"/>
                <a:cs typeface="Calibri"/>
              </a:rPr>
              <a:t>LEARNED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85"/>
              </a:spcBef>
            </a:pPr>
            <a:endParaRPr sz="90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5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Multi-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Method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Detection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Essential</a:t>
            </a:r>
            <a:endParaRPr sz="1100">
              <a:latin typeface="Calibri"/>
              <a:cs typeface="Calibri"/>
            </a:endParaRPr>
          </a:p>
          <a:p>
            <a:pPr marL="125730" marR="283845">
              <a:lnSpc>
                <a:spcPct val="120000"/>
              </a:lnSpc>
              <a:spcBef>
                <a:spcPts val="95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No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single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heuristic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catches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all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spoofing.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Speed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misses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slow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drift;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geofencing misses</a:t>
            </a:r>
            <a:r>
              <a:rPr sz="950" spc="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in-zone</a:t>
            </a:r>
            <a:r>
              <a:rPr sz="950" spc="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attacks.</a:t>
            </a:r>
            <a:r>
              <a:rPr sz="950" spc="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Layering</a:t>
            </a:r>
            <a:r>
              <a:rPr sz="950" spc="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provides</a:t>
            </a:r>
            <a:r>
              <a:rPr sz="950" spc="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defense-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in-depth.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85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Interleave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Clean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Data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Attacks</a:t>
            </a:r>
            <a:endParaRPr sz="1100">
              <a:latin typeface="Calibri"/>
              <a:cs typeface="Calibri"/>
            </a:endParaRPr>
          </a:p>
          <a:p>
            <a:pPr marL="125730" marR="265430">
              <a:lnSpc>
                <a:spcPct val="120000"/>
              </a:lnSpc>
              <a:spcBef>
                <a:spcPts val="100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Early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demos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only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showed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attacks.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Adding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5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clean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driver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phases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dramatically improved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demo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clarity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and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audience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understanding.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85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Cryptographic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Logging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=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Accountability</a:t>
            </a:r>
            <a:endParaRPr sz="1100">
              <a:latin typeface="Calibri"/>
              <a:cs typeface="Calibri"/>
            </a:endParaRPr>
          </a:p>
          <a:p>
            <a:pPr marL="125730" marR="247015">
              <a:lnSpc>
                <a:spcPct val="120000"/>
              </a:lnSpc>
              <a:spcBef>
                <a:spcPts val="95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HMAC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signing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transforms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log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into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forensic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evidence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chain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—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valuable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for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incident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response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and</a:t>
            </a:r>
            <a:r>
              <a:rPr sz="950" spc="-2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legal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proceedings.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90"/>
              </a:spcBef>
            </a:pP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SOC</a:t>
            </a:r>
            <a:r>
              <a:rPr sz="11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Workflow</a:t>
            </a:r>
            <a:r>
              <a:rPr sz="11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Matters</a:t>
            </a:r>
            <a:endParaRPr sz="1100">
              <a:latin typeface="Calibri"/>
              <a:cs typeface="Calibri"/>
            </a:endParaRPr>
          </a:p>
          <a:p>
            <a:pPr marL="125730" marR="375285">
              <a:lnSpc>
                <a:spcPct val="120000"/>
              </a:lnSpc>
              <a:spcBef>
                <a:spcPts val="95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acknowledgment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system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mirrors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real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SOC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triage,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making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tool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feel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production-realistic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rather</a:t>
            </a:r>
            <a:r>
              <a:rPr sz="9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than</a:t>
            </a:r>
            <a:r>
              <a:rPr sz="950" spc="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academic.</a:t>
            </a:r>
            <a:endParaRPr sz="950">
              <a:latin typeface="Calibri"/>
              <a:cs typeface="Calibri"/>
            </a:endParaRPr>
          </a:p>
          <a:p>
            <a:pPr marL="125730">
              <a:lnSpc>
                <a:spcPct val="100000"/>
              </a:lnSpc>
              <a:spcBef>
                <a:spcPts val="890"/>
              </a:spcBef>
            </a:pP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Geographic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Realism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Sells</a:t>
            </a:r>
            <a:r>
              <a:rPr sz="11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1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b="1" spc="-20" dirty="0">
                <a:solidFill>
                  <a:srgbClr val="FFFFFF"/>
                </a:solidFill>
                <a:latin typeface="Calibri"/>
                <a:cs typeface="Calibri"/>
              </a:rPr>
              <a:t>Demo</a:t>
            </a:r>
            <a:endParaRPr sz="1100">
              <a:latin typeface="Calibri"/>
              <a:cs typeface="Calibri"/>
            </a:endParaRPr>
          </a:p>
          <a:p>
            <a:pPr marL="125730" marR="328930">
              <a:lnSpc>
                <a:spcPct val="120000"/>
              </a:lnSpc>
              <a:spcBef>
                <a:spcPts val="95"/>
              </a:spcBef>
            </a:pP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Real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Miami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coordinates (Biscayne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Blvd,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I-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95,</a:t>
            </a:r>
            <a:r>
              <a:rPr sz="950" spc="-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Key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Biscayne) make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the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spc="-20" dirty="0">
                <a:solidFill>
                  <a:srgbClr val="7090B0"/>
                </a:solidFill>
                <a:latin typeface="Calibri"/>
                <a:cs typeface="Calibri"/>
              </a:rPr>
              <a:t>demo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 tangible</a:t>
            </a:r>
            <a:r>
              <a:rPr sz="950" spc="-15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and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relatable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to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</a:t>
            </a:r>
            <a:r>
              <a:rPr sz="950" dirty="0">
                <a:solidFill>
                  <a:srgbClr val="7090B0"/>
                </a:solidFill>
                <a:latin typeface="Calibri"/>
                <a:cs typeface="Calibri"/>
              </a:rPr>
              <a:t>the</a:t>
            </a:r>
            <a:r>
              <a:rPr sz="950" spc="-10" dirty="0">
                <a:solidFill>
                  <a:srgbClr val="7090B0"/>
                </a:solidFill>
                <a:latin typeface="Calibri"/>
                <a:cs typeface="Calibri"/>
              </a:rPr>
              <a:t> audience.</a:t>
            </a:r>
            <a:endParaRPr sz="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49352"/>
            <a:ext cx="10979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07</a:t>
            </a:r>
            <a:r>
              <a:rPr sz="1100" b="1" spc="2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C4952A"/>
                </a:solidFill>
                <a:latin typeface="Calibri"/>
                <a:cs typeface="Calibri"/>
              </a:rPr>
              <a:t>FUTURE</a:t>
            </a:r>
            <a:r>
              <a:rPr sz="1100" b="1" spc="-20" dirty="0">
                <a:solidFill>
                  <a:srgbClr val="C4952A"/>
                </a:solidFill>
                <a:latin typeface="Calibri"/>
                <a:cs typeface="Calibri"/>
              </a:rPr>
              <a:t> WORK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340" y="669035"/>
            <a:ext cx="1497330" cy="17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0" dirty="0">
                <a:solidFill>
                  <a:srgbClr val="4472C4"/>
                </a:solidFill>
                <a:latin typeface="Calibri"/>
                <a:cs typeface="Calibri"/>
              </a:rPr>
              <a:t>NEAR-</a:t>
            </a:r>
            <a:r>
              <a:rPr sz="950" b="1" dirty="0">
                <a:solidFill>
                  <a:srgbClr val="4472C4"/>
                </a:solidFill>
                <a:latin typeface="Calibri"/>
                <a:cs typeface="Calibri"/>
              </a:rPr>
              <a:t>TERM</a:t>
            </a:r>
            <a:r>
              <a:rPr sz="950" b="1" spc="25" dirty="0">
                <a:solidFill>
                  <a:srgbClr val="4472C4"/>
                </a:solidFill>
                <a:latin typeface="Calibri"/>
                <a:cs typeface="Calibri"/>
              </a:rPr>
              <a:t> </a:t>
            </a:r>
            <a:r>
              <a:rPr sz="950" b="1" spc="-10" dirty="0">
                <a:solidFill>
                  <a:srgbClr val="4472C4"/>
                </a:solidFill>
                <a:latin typeface="Calibri"/>
                <a:cs typeface="Calibri"/>
              </a:rPr>
              <a:t>IMPROVEMENTS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740" y="669035"/>
            <a:ext cx="1021715" cy="17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LONG-</a:t>
            </a:r>
            <a:r>
              <a:rPr sz="950" b="1" dirty="0">
                <a:solidFill>
                  <a:srgbClr val="C4952A"/>
                </a:solidFill>
                <a:latin typeface="Calibri"/>
                <a:cs typeface="Calibri"/>
              </a:rPr>
              <a:t>TERM</a:t>
            </a:r>
            <a:r>
              <a:rPr sz="950" b="1" spc="15" dirty="0">
                <a:solidFill>
                  <a:srgbClr val="C4952A"/>
                </a:solidFill>
                <a:latin typeface="Calibri"/>
                <a:cs typeface="Calibri"/>
              </a:rPr>
              <a:t> </a:t>
            </a:r>
            <a:r>
              <a:rPr sz="950" b="1" spc="-10" dirty="0">
                <a:solidFill>
                  <a:srgbClr val="C4952A"/>
                </a:solidFill>
                <a:latin typeface="Calibri"/>
                <a:cs typeface="Calibri"/>
              </a:rPr>
              <a:t>VISION</a:t>
            </a:r>
            <a:endParaRPr sz="95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9749" y="899430"/>
            <a:ext cx="4427220" cy="1163320"/>
            <a:chOff x="159749" y="899430"/>
            <a:chExt cx="4427220" cy="11633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899430"/>
              <a:ext cx="4427220" cy="11628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95528" y="1005839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19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0039" y="1005839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5" h="896619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32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313690" y="999489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01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Machine</a:t>
                      </a:r>
                      <a:r>
                        <a:rPr sz="11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Learning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Integration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577850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Isolation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Forest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LOF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detect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subtle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slow-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drift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spoofing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that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rule-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based</a:t>
                      </a:r>
                      <a:r>
                        <a:rPr sz="950" spc="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thresholds</a:t>
                      </a:r>
                      <a:r>
                        <a:rPr sz="950" spc="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miss.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0" name="object 10"/>
          <p:cNvGrpSpPr/>
          <p:nvPr/>
        </p:nvGrpSpPr>
        <p:grpSpPr>
          <a:xfrm>
            <a:off x="159749" y="1886982"/>
            <a:ext cx="4427220" cy="1163320"/>
            <a:chOff x="159749" y="1886982"/>
            <a:chExt cx="4427220" cy="116332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1886982"/>
              <a:ext cx="4427220" cy="116281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95528" y="1993392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19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0039" y="1993392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5" h="896619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32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13690" y="1987042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02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Kalman</a:t>
                      </a:r>
                      <a:r>
                        <a:rPr sz="1100" b="1" spc="-5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Filter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Smoothing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167640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Distinguish genuine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GPS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noise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from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spoofing-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induced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jumps,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reducing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false</a:t>
                      </a:r>
                      <a:r>
                        <a:rPr sz="950" spc="-4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positives.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5" name="object 15"/>
          <p:cNvGrpSpPr/>
          <p:nvPr/>
        </p:nvGrpSpPr>
        <p:grpSpPr>
          <a:xfrm>
            <a:off x="159749" y="2874535"/>
            <a:ext cx="4427220" cy="1163320"/>
            <a:chOff x="159749" y="2874535"/>
            <a:chExt cx="4427220" cy="1163320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2874535"/>
              <a:ext cx="4427220" cy="116281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95528" y="2980943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20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20039" y="2980943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5" h="896620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32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313690" y="2974594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03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Multi-Satellite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Validation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453390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Cross-reference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GPS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with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GLONASS, Galileo,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or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BeiDou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to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detect single-constellation</a:t>
                      </a:r>
                      <a:r>
                        <a:rPr sz="950" spc="8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attacks.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0" name="object 20"/>
          <p:cNvGrpSpPr/>
          <p:nvPr/>
        </p:nvGrpSpPr>
        <p:grpSpPr>
          <a:xfrm>
            <a:off x="159749" y="3862086"/>
            <a:ext cx="4427220" cy="1163320"/>
            <a:chOff x="159749" y="3862086"/>
            <a:chExt cx="4427220" cy="1163320"/>
          </a:xfrm>
        </p:grpSpPr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9749" y="3862086"/>
              <a:ext cx="4427220" cy="116281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95528" y="3968495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20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20039" y="3968495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5" h="896620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322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313690" y="3962146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4472C4"/>
                          </a:solidFill>
                          <a:latin typeface="Calibri"/>
                          <a:cs typeface="Calibri"/>
                        </a:rPr>
                        <a:t>04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User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Authentication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&amp;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RBAC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307975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Login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system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with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analyst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admin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/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viewer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roles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multi-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user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SOC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deployment.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5" name="object 25"/>
          <p:cNvGrpSpPr/>
          <p:nvPr/>
        </p:nvGrpSpPr>
        <p:grpSpPr>
          <a:xfrm>
            <a:off x="4503149" y="899430"/>
            <a:ext cx="4427220" cy="1163320"/>
            <a:chOff x="4503149" y="899430"/>
            <a:chExt cx="4427220" cy="1163320"/>
          </a:xfrm>
        </p:grpSpPr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3149" y="899430"/>
              <a:ext cx="4427220" cy="116281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138928" y="1005839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19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663440" y="1005839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4" h="896619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A12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4657090" y="999489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05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WebSocket</a:t>
                      </a:r>
                      <a:r>
                        <a:rPr sz="11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Push</a:t>
                      </a:r>
                      <a:r>
                        <a:rPr sz="11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Notifications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365760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Replace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polling</a:t>
                      </a:r>
                      <a:r>
                        <a:rPr sz="950" spc="-2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with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real-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time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push;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integrate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with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Splunk,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Elastic, PagerDuty,</a:t>
                      </a:r>
                      <a:r>
                        <a:rPr sz="950" spc="-4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Slack.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0" name="object 30"/>
          <p:cNvGrpSpPr/>
          <p:nvPr/>
        </p:nvGrpSpPr>
        <p:grpSpPr>
          <a:xfrm>
            <a:off x="4503149" y="1886982"/>
            <a:ext cx="4427220" cy="1163320"/>
            <a:chOff x="4503149" y="1886982"/>
            <a:chExt cx="4427220" cy="1163320"/>
          </a:xfrm>
        </p:grpSpPr>
        <p:pic>
          <p:nvPicPr>
            <p:cNvPr id="31" name="object 3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3149" y="1886982"/>
              <a:ext cx="4427220" cy="116281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138928" y="1993392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19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663440" y="1993392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4" h="896619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A12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4657090" y="1987042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06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Fleet-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Wide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Correlation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505459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Detect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coordinated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spoofing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attacks targeting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multiple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vehicles simultaneously.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5" name="object 35"/>
          <p:cNvGrpSpPr/>
          <p:nvPr/>
        </p:nvGrpSpPr>
        <p:grpSpPr>
          <a:xfrm>
            <a:off x="4503149" y="2874535"/>
            <a:ext cx="4427220" cy="1163320"/>
            <a:chOff x="4503149" y="2874535"/>
            <a:chExt cx="4427220" cy="1163320"/>
          </a:xfrm>
        </p:grpSpPr>
        <p:pic>
          <p:nvPicPr>
            <p:cNvPr id="36" name="object 3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03149" y="2874535"/>
              <a:ext cx="4427220" cy="1162812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138928" y="2980943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20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63440" y="2980943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4" h="896620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A12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4657090" y="2974594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07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Cloud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Deployment</a:t>
                      </a:r>
                      <a:r>
                        <a:rPr sz="11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(Docker/AWS)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285115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Containerize,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auto-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scale,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enable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API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key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auth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multi-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tenant</a:t>
                      </a:r>
                      <a:r>
                        <a:rPr sz="950" spc="-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cloud operation.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3149" y="3862086"/>
            <a:ext cx="4427220" cy="1162812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4663440" y="3968496"/>
            <a:ext cx="4160520" cy="896619"/>
            <a:chOff x="4663440" y="3968496"/>
            <a:chExt cx="4160520" cy="896619"/>
          </a:xfrm>
        </p:grpSpPr>
        <p:sp>
          <p:nvSpPr>
            <p:cNvPr id="42" name="object 42"/>
            <p:cNvSpPr/>
            <p:nvPr/>
          </p:nvSpPr>
          <p:spPr>
            <a:xfrm>
              <a:off x="5138928" y="3968496"/>
              <a:ext cx="3685540" cy="896619"/>
            </a:xfrm>
            <a:custGeom>
              <a:avLst/>
              <a:gdLst/>
              <a:ahLst/>
              <a:cxnLst/>
              <a:rect l="l" t="t" r="r" b="b"/>
              <a:pathLst>
                <a:path w="3685540" h="896620">
                  <a:moveTo>
                    <a:pt x="0" y="896111"/>
                  </a:moveTo>
                  <a:lnTo>
                    <a:pt x="3685031" y="896111"/>
                  </a:lnTo>
                  <a:lnTo>
                    <a:pt x="3685031" y="0"/>
                  </a:lnTo>
                  <a:lnTo>
                    <a:pt x="0" y="0"/>
                  </a:lnTo>
                  <a:lnTo>
                    <a:pt x="0" y="896111"/>
                  </a:lnTo>
                  <a:close/>
                </a:path>
              </a:pathLst>
            </a:custGeom>
            <a:solidFill>
              <a:srgbClr val="102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663440" y="3968496"/>
              <a:ext cx="475615" cy="896619"/>
            </a:xfrm>
            <a:custGeom>
              <a:avLst/>
              <a:gdLst/>
              <a:ahLst/>
              <a:cxnLst/>
              <a:rect l="l" t="t" r="r" b="b"/>
              <a:pathLst>
                <a:path w="475614" h="896620">
                  <a:moveTo>
                    <a:pt x="475487" y="896111"/>
                  </a:moveTo>
                  <a:lnTo>
                    <a:pt x="0" y="896111"/>
                  </a:lnTo>
                  <a:lnTo>
                    <a:pt x="0" y="0"/>
                  </a:lnTo>
                  <a:lnTo>
                    <a:pt x="475487" y="0"/>
                  </a:lnTo>
                  <a:lnTo>
                    <a:pt x="475487" y="896111"/>
                  </a:lnTo>
                  <a:close/>
                </a:path>
              </a:pathLst>
            </a:custGeom>
            <a:solidFill>
              <a:srgbClr val="1A12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4" name="object 44"/>
          <p:cNvGraphicFramePr>
            <a:graphicFrameLocks noGrp="1"/>
          </p:cNvGraphicFramePr>
          <p:nvPr/>
        </p:nvGraphicFramePr>
        <p:xfrm>
          <a:off x="4657090" y="3962146"/>
          <a:ext cx="4249420" cy="89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56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5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40970">
                        <a:lnSpc>
                          <a:spcPct val="100000"/>
                        </a:lnSpc>
                      </a:pPr>
                      <a:r>
                        <a:rPr sz="1500" b="1" spc="-25" dirty="0">
                          <a:solidFill>
                            <a:srgbClr val="C4952A"/>
                          </a:solidFill>
                          <a:latin typeface="Calibri"/>
                          <a:cs typeface="Calibri"/>
                        </a:rPr>
                        <a:t>08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1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RAIM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Integration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91440" marR="114935">
                        <a:lnSpc>
                          <a:spcPct val="120000"/>
                        </a:lnSpc>
                        <a:spcBef>
                          <a:spcPts val="815"/>
                        </a:spcBef>
                      </a:pP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Hardware-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level</a:t>
                      </a:r>
                      <a:r>
                        <a:rPr sz="950" spc="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integrity</a:t>
                      </a:r>
                      <a:r>
                        <a:rPr sz="950" spc="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via</a:t>
                      </a:r>
                      <a:r>
                        <a:rPr sz="950" spc="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Receiver</a:t>
                      </a:r>
                      <a:r>
                        <a:rPr sz="950" spc="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Autonomous</a:t>
                      </a:r>
                      <a:r>
                        <a:rPr sz="950" spc="1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Integrity</a:t>
                      </a:r>
                      <a:r>
                        <a:rPr sz="950" spc="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Monitoring 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for</a:t>
                      </a:r>
                      <a:r>
                        <a:rPr sz="950" spc="-5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1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enterprise</a:t>
                      </a:r>
                      <a:r>
                        <a:rPr sz="95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950" spc="-20" dirty="0">
                          <a:solidFill>
                            <a:srgbClr val="7090B0"/>
                          </a:solidFill>
                          <a:latin typeface="Calibri"/>
                          <a:cs typeface="Calibri"/>
                        </a:rPr>
                        <a:t>use.</a:t>
                      </a:r>
                      <a:endParaRPr sz="950">
                        <a:latin typeface="Calibri"/>
                        <a:cs typeface="Calibri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1B3350"/>
                      </a:solidFill>
                      <a:prstDash val="solid"/>
                    </a:lnL>
                    <a:lnR w="12700">
                      <a:solidFill>
                        <a:srgbClr val="1B3350"/>
                      </a:solidFill>
                      <a:prstDash val="solid"/>
                    </a:lnR>
                    <a:lnT w="12700">
                      <a:solidFill>
                        <a:srgbClr val="1B3350"/>
                      </a:solidFill>
                      <a:prstDash val="solid"/>
                    </a:lnT>
                    <a:lnB w="12700">
                      <a:solidFill>
                        <a:srgbClr val="1B335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(16:9)</PresentationFormat>
  <Slides>10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SecureGPS</vt:lpstr>
      <vt:lpstr>PowerPoint Presentation</vt:lpstr>
      <vt:lpstr>PowerPoint Presentation</vt:lpstr>
      <vt:lpstr>Unrealistic Speed</vt:lpstr>
      <vt:lpstr>PowerPoint Presentation</vt:lpstr>
      <vt:lpstr>LIVE DEMO</vt:lpstr>
      <vt:lpstr>05 TESTING &amp; EVALUATION RESULTS</vt:lpstr>
      <vt:lpstr>PowerPoint Presentation</vt:lpstr>
      <vt:lpstr>PowerPoint Presentation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SecureGPS_Capstone_Presentation</dc:title>
  <cp:revision>4</cp:revision>
  <dcterms:created xsi:type="dcterms:W3CDTF">2026-04-27T19:39:35Z</dcterms:created>
  <dcterms:modified xsi:type="dcterms:W3CDTF">2026-04-27T19:41:10Z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2026-04-27T00:00:00Z</vt:filetime>
  </property>
  <property fmtid="{D5CDD505-2E9C-101B-9397-08002B2CF9AE}" pid="4" name="Creator">
    <vt:lpwstr>Google</vt:lpwstr>
  </property>
  <property fmtid="{D5CDD505-2E9C-101B-9397-08002B2CF9AE}" pid="5" name="LastSaved">
    <vt:filetime>2026-04-27T00:00:00Z</vt:filetime>
  </property>
</Properties>
</file>