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6"/>
  </p:notesMasterIdLst>
  <p:sldIdLst>
    <p:sldId id="257" r:id="rId5"/>
  </p:sldIdLst>
  <p:sldSz cx="43891200" cy="32918400"/>
  <p:notesSz cx="9144000" cy="6858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hT2yHHyronZmVMimxwt9ZZZsZC4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1C36"/>
    <a:srgbClr val="262626"/>
    <a:srgbClr val="313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F9B496-8D30-C6AB-392D-BA551443BD90}" v="2" dt="2026-04-13T04:45:37.970"/>
    <p1510:client id="{371517DE-BCB0-30DD-19E2-AFAE15C689D2}" v="668" dt="2026-04-13T06:04:16.426"/>
    <p1510:client id="{41966C9C-981B-63AA-C8DE-388E029F73C1}" v="355" dt="2026-04-13T04:58:19.358"/>
    <p1510:client id="{6DD470A5-2C50-4ADB-8197-F1E45FDA76EE}" v="1164" dt="2026-04-13T19:54:43.014"/>
    <p1510:client id="{C9AE894F-5F67-9A96-FE3E-B2CB9DBA91F9}" v="248" dt="2026-04-13T18:52:05.687"/>
    <p1510:client id="{DC9B3B1C-B545-DA29-1F8F-9EEF4BE0CF05}" v="34" dt="2026-04-13T18:55:42.376"/>
    <p1510:client id="{F35A6124-BEB6-3647-C13C-FCC7336FD909}" v="311" dt="2026-04-13T19:43:40.179"/>
    <p1510:client id="{F8950129-C946-65AD-E97A-F277E008E73B}" v="160" dt="2026-04-13T02:38:58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customschemas.google.com/relationships/presentationmetadata" Target="metadata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79484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028950" y="857250"/>
            <a:ext cx="30861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3d5545ef1fe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Google Shape;47;g3d5545ef1fe_0_100:notes"/>
          <p:cNvSpPr txBox="1">
            <a:spLocks noGrp="1"/>
          </p:cNvSpPr>
          <p:nvPr>
            <p:ph type="body" idx="1"/>
          </p:nvPr>
        </p:nvSpPr>
        <p:spPr>
          <a:xfrm>
            <a:off x="914400" y="3300413"/>
            <a:ext cx="7315200" cy="27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g3d5545ef1fe_0_100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25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Blank4">
  <p:cSld name="2_Blank4">
    <p:bg>
      <p:bgPr>
        <a:solidFill>
          <a:srgbClr val="F2F2F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0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21" y="30227620"/>
            <a:ext cx="2651530" cy="227685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0"/>
          <p:cNvSpPr txBox="1"/>
          <p:nvPr/>
        </p:nvSpPr>
        <p:spPr>
          <a:xfrm>
            <a:off x="28889373" y="31366048"/>
            <a:ext cx="140076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" name="Google Shape;19;p10"/>
          <p:cNvSpPr/>
          <p:nvPr/>
        </p:nvSpPr>
        <p:spPr>
          <a:xfrm>
            <a:off x="0" y="29233911"/>
            <a:ext cx="43891200" cy="3951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48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2">
  <p:cSld name="Blank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1"/>
          <p:cNvSpPr/>
          <p:nvPr/>
        </p:nvSpPr>
        <p:spPr>
          <a:xfrm>
            <a:off x="0" y="29233911"/>
            <a:ext cx="43891200" cy="3951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48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11"/>
          <p:cNvSpPr txBox="1"/>
          <p:nvPr/>
        </p:nvSpPr>
        <p:spPr>
          <a:xfrm>
            <a:off x="28889373" y="31366048"/>
            <a:ext cx="140076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23" name="Google Shape;23;p1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4221" y="30229645"/>
            <a:ext cx="2646812" cy="22728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3d5545ef1fe_0_100"/>
          <p:cNvSpPr txBox="1"/>
          <p:nvPr/>
        </p:nvSpPr>
        <p:spPr>
          <a:xfrm>
            <a:off x="5211684" y="148609"/>
            <a:ext cx="35806800" cy="3816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6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Knight Foundation School of Computer &amp; Information Sciences</a:t>
            </a:r>
            <a:endParaRPr sz="1200"/>
          </a:p>
          <a:p>
            <a:r>
              <a:rPr lang="en-US" sz="5200" i="1">
                <a:solidFill>
                  <a:schemeClr val="lt1"/>
                </a:solidFill>
              </a:rPr>
              <a:t>Spring</a:t>
            </a:r>
            <a:r>
              <a:rPr lang="en-US" sz="5200" b="0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5200" i="1">
                <a:solidFill>
                  <a:schemeClr val="lt1"/>
                </a:solidFill>
              </a:rPr>
              <a:t>2026</a:t>
            </a:r>
            <a:r>
              <a:rPr lang="en-US" sz="5200" b="0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Senior Design Project</a:t>
            </a:r>
            <a:r>
              <a:rPr lang="en-US" sz="5200" i="1">
                <a:solidFill>
                  <a:schemeClr val="lt1"/>
                </a:solidFill>
              </a:rPr>
              <a:t> </a:t>
            </a:r>
            <a:r>
              <a:rPr lang="en-US" sz="4000" i="1">
                <a:solidFill>
                  <a:schemeClr val="lt1"/>
                </a:solidFill>
              </a:rPr>
              <a:t>    </a:t>
            </a:r>
            <a:endParaRPr lang="en-US" sz="4000">
              <a:solidFill>
                <a:schemeClr val="lt1"/>
              </a:solidFill>
            </a:endParaRPr>
          </a:p>
          <a:p>
            <a:r>
              <a:rPr lang="en-US" sz="4000" i="1">
                <a:solidFill>
                  <a:schemeClr val="lt1"/>
                </a:solidFill>
              </a:rPr>
              <a:t>Lucas Arabi, Eduardo Rodriguez, Luis Canessa, Ian Borges Rivas, Julian Manrique</a:t>
            </a:r>
            <a:endParaRPr lang="en-US" sz="4000">
              <a:solidFill>
                <a:schemeClr val="lt1"/>
              </a:solidFill>
            </a:endParaRPr>
          </a:p>
          <a:p>
            <a:endParaRPr lang="en-US" sz="5200" i="1">
              <a:solidFill>
                <a:schemeClr val="lt1"/>
              </a:solidFill>
            </a:endParaRPr>
          </a:p>
        </p:txBody>
      </p:sp>
      <p:sp>
        <p:nvSpPr>
          <p:cNvPr id="2" name="Google Shape;50;g3d5545ef1fe_0_100">
            <a:extLst>
              <a:ext uri="{FF2B5EF4-FFF2-40B4-BE49-F238E27FC236}">
                <a16:creationId xmlns:a16="http://schemas.microsoft.com/office/drawing/2014/main" id="{9873038F-3229-A7B2-01FD-9C02357558EC}"/>
              </a:ext>
            </a:extLst>
          </p:cNvPr>
          <p:cNvSpPr txBox="1"/>
          <p:nvPr/>
        </p:nvSpPr>
        <p:spPr>
          <a:xfrm flipH="1">
            <a:off x="2572865" y="15200815"/>
            <a:ext cx="4906215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>
                <a:solidFill>
                  <a:schemeClr val="lt1"/>
                </a:solidFill>
              </a:rPr>
              <a:t>PROBLEM</a:t>
            </a:r>
            <a:endParaRPr sz="5200" b="1">
              <a:solidFill>
                <a:schemeClr val="l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F28FEF-CDE7-00EC-ED52-498B12935BA4}"/>
              </a:ext>
            </a:extLst>
          </p:cNvPr>
          <p:cNvSpPr txBox="1"/>
          <p:nvPr/>
        </p:nvSpPr>
        <p:spPr>
          <a:xfrm>
            <a:off x="971030" y="16324989"/>
            <a:ext cx="8427475" cy="133267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300" b="0" i="0" u="none" strike="noStrike">
                <a:solidFill>
                  <a:schemeClr val="bg1"/>
                </a:solidFill>
                <a:effectLst/>
                <a:latin typeface="+mn-lt"/>
              </a:rPr>
              <a:t>General-purpose operating systems inherently suffer from "System Noise"— unpredictable jitter caused by background tasks, hardware interrupts, and complex schedulers. For hardware-accelerated mathematical workloads, this overhead acts as a bottleneck, stealing critical CPU cycles and destroying execution determinism. A specialized, 64-bit bare-metal operating system that a deterministic, single-address-space environment. By stripping away OS overhead, it guarantees 100% of CPU cycles are dedicated exclusively mathematical workloads.</a:t>
            </a:r>
            <a:br>
              <a:rPr lang="en-US" sz="4300">
                <a:latin typeface="+mn-lt"/>
              </a:rPr>
            </a:br>
            <a:endParaRPr lang="en-US" sz="43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Google Shape;50;g3d5545ef1fe_0_100">
            <a:extLst>
              <a:ext uri="{FF2B5EF4-FFF2-40B4-BE49-F238E27FC236}">
                <a16:creationId xmlns:a16="http://schemas.microsoft.com/office/drawing/2014/main" id="{4672C36B-821B-2484-C430-C5145F5EEAC4}"/>
              </a:ext>
            </a:extLst>
          </p:cNvPr>
          <p:cNvSpPr txBox="1"/>
          <p:nvPr/>
        </p:nvSpPr>
        <p:spPr>
          <a:xfrm flipH="1">
            <a:off x="36617867" y="3566129"/>
            <a:ext cx="4906215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>
                <a:solidFill>
                  <a:schemeClr val="lt1"/>
                </a:solidFill>
              </a:rPr>
              <a:t>BENCHMARK</a:t>
            </a:r>
          </a:p>
        </p:txBody>
      </p:sp>
      <p:sp>
        <p:nvSpPr>
          <p:cNvPr id="11" name="Google Shape;50;g3d5545ef1fe_0_100">
            <a:extLst>
              <a:ext uri="{FF2B5EF4-FFF2-40B4-BE49-F238E27FC236}">
                <a16:creationId xmlns:a16="http://schemas.microsoft.com/office/drawing/2014/main" id="{B2F60EBF-22BB-6A00-1B98-020CCBD6C373}"/>
              </a:ext>
            </a:extLst>
          </p:cNvPr>
          <p:cNvSpPr txBox="1"/>
          <p:nvPr/>
        </p:nvSpPr>
        <p:spPr>
          <a:xfrm flipH="1">
            <a:off x="17913186" y="3793780"/>
            <a:ext cx="8651605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>
                <a:solidFill>
                  <a:schemeClr val="lt1"/>
                </a:solidFill>
              </a:rPr>
              <a:t>SYSTEM DIAGRAMS</a:t>
            </a:r>
            <a:endParaRPr sz="5200" b="1">
              <a:solidFill>
                <a:schemeClr val="lt1"/>
              </a:solidFill>
            </a:endParaRPr>
          </a:p>
        </p:txBody>
      </p:sp>
      <p:sp>
        <p:nvSpPr>
          <p:cNvPr id="13" name="Google Shape;50;g3d5545ef1fe_0_100">
            <a:extLst>
              <a:ext uri="{FF2B5EF4-FFF2-40B4-BE49-F238E27FC236}">
                <a16:creationId xmlns:a16="http://schemas.microsoft.com/office/drawing/2014/main" id="{5CEE516E-7233-5E75-94B8-04DDD06B513C}"/>
              </a:ext>
            </a:extLst>
          </p:cNvPr>
          <p:cNvSpPr txBox="1"/>
          <p:nvPr/>
        </p:nvSpPr>
        <p:spPr>
          <a:xfrm flipH="1">
            <a:off x="26250921" y="5263090"/>
            <a:ext cx="865160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lt1"/>
                </a:solidFill>
              </a:rPr>
              <a:t>Boot Sequence</a:t>
            </a:r>
          </a:p>
        </p:txBody>
      </p:sp>
      <p:sp>
        <p:nvSpPr>
          <p:cNvPr id="15" name="Google Shape;50;g3d5545ef1fe_0_100">
            <a:extLst>
              <a:ext uri="{FF2B5EF4-FFF2-40B4-BE49-F238E27FC236}">
                <a16:creationId xmlns:a16="http://schemas.microsoft.com/office/drawing/2014/main" id="{3647ABD5-0B19-FB24-93BE-CC66FD20A113}"/>
              </a:ext>
            </a:extLst>
          </p:cNvPr>
          <p:cNvSpPr txBox="1"/>
          <p:nvPr/>
        </p:nvSpPr>
        <p:spPr>
          <a:xfrm flipH="1">
            <a:off x="26250921" y="11535777"/>
            <a:ext cx="7525963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lt1"/>
                </a:solidFill>
              </a:rPr>
              <a:t>Core Components</a:t>
            </a:r>
          </a:p>
        </p:txBody>
      </p:sp>
      <p:sp>
        <p:nvSpPr>
          <p:cNvPr id="17" name="Google Shape;50;g3d5545ef1fe_0_100">
            <a:extLst>
              <a:ext uri="{FF2B5EF4-FFF2-40B4-BE49-F238E27FC236}">
                <a16:creationId xmlns:a16="http://schemas.microsoft.com/office/drawing/2014/main" id="{2BBAF887-5523-C7EC-E613-FF018FAAC2EE}"/>
              </a:ext>
            </a:extLst>
          </p:cNvPr>
          <p:cNvSpPr txBox="1"/>
          <p:nvPr/>
        </p:nvSpPr>
        <p:spPr>
          <a:xfrm flipH="1">
            <a:off x="26278342" y="21351718"/>
            <a:ext cx="914999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lt1"/>
                </a:solidFill>
              </a:rPr>
              <a:t>Network Interface Sequence</a:t>
            </a:r>
          </a:p>
        </p:txBody>
      </p:sp>
      <p:sp>
        <p:nvSpPr>
          <p:cNvPr id="27" name="Google Shape;50;g3d5545ef1fe_0_100">
            <a:extLst>
              <a:ext uri="{FF2B5EF4-FFF2-40B4-BE49-F238E27FC236}">
                <a16:creationId xmlns:a16="http://schemas.microsoft.com/office/drawing/2014/main" id="{5CBD6018-B13D-86E9-B5A3-4C000F83DC76}"/>
              </a:ext>
            </a:extLst>
          </p:cNvPr>
          <p:cNvSpPr txBox="1"/>
          <p:nvPr/>
        </p:nvSpPr>
        <p:spPr>
          <a:xfrm flipH="1">
            <a:off x="2595070" y="31078510"/>
            <a:ext cx="4906215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>
                <a:solidFill>
                  <a:schemeClr val="lt1"/>
                </a:solidFill>
              </a:rPr>
              <a:t>REFERENCES</a:t>
            </a:r>
          </a:p>
        </p:txBody>
      </p:sp>
      <p:pic>
        <p:nvPicPr>
          <p:cNvPr id="33" name="Google Shape;14;p9" descr="A picture containing drawing&#10;&#10;Description automatically generated">
            <a:extLst>
              <a:ext uri="{FF2B5EF4-FFF2-40B4-BE49-F238E27FC236}">
                <a16:creationId xmlns:a16="http://schemas.microsoft.com/office/drawing/2014/main" id="{ABC9A2F6-46A1-0E40-6970-0EE587D1950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4745" y="486693"/>
            <a:ext cx="3641445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7DFCBA8-5F86-E328-6959-CC48A631D0DF}"/>
              </a:ext>
            </a:extLst>
          </p:cNvPr>
          <p:cNvSpPr txBox="1"/>
          <p:nvPr/>
        </p:nvSpPr>
        <p:spPr>
          <a:xfrm>
            <a:off x="26278342" y="6065446"/>
            <a:ext cx="8433776" cy="517064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 b="1">
                <a:solidFill>
                  <a:schemeClr val="bg1"/>
                </a:solidFill>
                <a:latin typeface="+mn-lt"/>
              </a:rPr>
              <a:t>Initialization</a:t>
            </a:r>
            <a:endParaRPr lang="en-US" sz="3000" b="1">
              <a:solidFill>
                <a:schemeClr val="bg1"/>
              </a:solidFill>
            </a:endParaRPr>
          </a:p>
          <a:p>
            <a:r>
              <a:rPr lang="en-US" sz="3000">
                <a:solidFill>
                  <a:schemeClr val="bg1"/>
                </a:solidFill>
                <a:latin typeface="+mn-lt"/>
              </a:rPr>
              <a:t>The bootloader validates hardware preconditions and hands off to a custom assembly stub, which sets up the stack and initializes all subsystems in a fixed dependency order before entering the kernel.</a:t>
            </a:r>
            <a:endParaRPr lang="en-US" sz="3000">
              <a:solidFill>
                <a:schemeClr val="bg1"/>
              </a:solidFill>
            </a:endParaRPr>
          </a:p>
          <a:p>
            <a:endParaRPr lang="en-US" sz="3000" b="1">
              <a:solidFill>
                <a:schemeClr val="bg1"/>
              </a:solidFill>
              <a:latin typeface="+mn-lt"/>
            </a:endParaRPr>
          </a:p>
          <a:p>
            <a:r>
              <a:rPr lang="en-US" sz="3000" b="1">
                <a:solidFill>
                  <a:schemeClr val="bg1"/>
                </a:solidFill>
                <a:latin typeface="+mn-lt"/>
              </a:rPr>
              <a:t>Runtime loop</a:t>
            </a:r>
            <a:endParaRPr lang="en-US" sz="3000" b="1">
              <a:solidFill>
                <a:schemeClr val="bg1"/>
              </a:solidFill>
            </a:endParaRPr>
          </a:p>
          <a:p>
            <a:r>
              <a:rPr lang="en-US" sz="3000">
                <a:solidFill>
                  <a:schemeClr val="bg1"/>
                </a:solidFill>
              </a:rPr>
              <a:t>Once initialized, the kernel enters a continuous three-state loop POLLING, EXECUTING, EXTRACTING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D93BF8-6740-F58F-6BC2-5EB4AE664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4210" y="5263090"/>
            <a:ext cx="16105997" cy="59552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0EBF44-6283-873F-1693-FDABA852A1B9}"/>
              </a:ext>
            </a:extLst>
          </p:cNvPr>
          <p:cNvSpPr txBox="1"/>
          <p:nvPr/>
        </p:nvSpPr>
        <p:spPr>
          <a:xfrm>
            <a:off x="26278342" y="12498386"/>
            <a:ext cx="8222711" cy="79406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sz="3000" b="1">
                <a:solidFill>
                  <a:schemeClr val="bg1"/>
                </a:solidFill>
              </a:rPr>
              <a:t>Fast Boot (Limine):</a:t>
            </a:r>
            <a:r>
              <a:rPr lang="en-US" sz="3000">
                <a:solidFill>
                  <a:schemeClr val="bg1"/>
                </a:solidFill>
              </a:rPr>
              <a:t> Skips legacy startup steps to boot instantly into the 64-bit environment. </a:t>
            </a:r>
            <a:endParaRPr lang="en-US"/>
          </a:p>
          <a:p>
            <a:pPr>
              <a:buClr>
                <a:schemeClr val="bg1"/>
              </a:buClr>
            </a:pPr>
            <a:r>
              <a:rPr lang="en-US" sz="3000" b="1">
                <a:solidFill>
                  <a:schemeClr val="bg1"/>
                </a:solidFill>
              </a:rPr>
              <a:t>Math Hardware:</a:t>
            </a:r>
            <a:r>
              <a:rPr lang="en-US" sz="3000">
                <a:solidFill>
                  <a:schemeClr val="bg1"/>
                </a:solidFill>
              </a:rPr>
              <a:t> Unlocks specialized CPU features to process complex equations much faster. </a:t>
            </a:r>
          </a:p>
          <a:p>
            <a:pPr>
              <a:buClr>
                <a:schemeClr val="bg1"/>
              </a:buClr>
            </a:pPr>
            <a:r>
              <a:rPr lang="en-US" sz="3000" b="1">
                <a:solidFill>
                  <a:schemeClr val="bg1"/>
                </a:solidFill>
              </a:rPr>
              <a:t>System Rules (GDT):</a:t>
            </a:r>
            <a:r>
              <a:rPr lang="en-US" sz="3000">
                <a:solidFill>
                  <a:schemeClr val="bg1"/>
                </a:solidFill>
              </a:rPr>
              <a:t> Sets up the basic memory structure and grants full administrative access.</a:t>
            </a:r>
            <a:r>
              <a:rPr lang="en-US" sz="3000" b="1">
                <a:solidFill>
                  <a:schemeClr val="bg1"/>
                </a:solidFill>
              </a:rPr>
              <a:t> </a:t>
            </a:r>
          </a:p>
          <a:p>
            <a:pPr>
              <a:buClr>
                <a:schemeClr val="bg1"/>
              </a:buClr>
            </a:pPr>
            <a:r>
              <a:rPr lang="en-US" sz="3000" b="1">
                <a:solidFill>
                  <a:schemeClr val="bg1"/>
                </a:solidFill>
              </a:rPr>
              <a:t>Crash Protection (IDT/ISR):</a:t>
            </a:r>
            <a:r>
              <a:rPr lang="en-US" sz="3000">
                <a:solidFill>
                  <a:schemeClr val="bg1"/>
                </a:solidFill>
              </a:rPr>
              <a:t> Safely catches hardware errors and signals without freezing the computer.</a:t>
            </a:r>
            <a:endParaRPr lang="en-US" sz="3000" b="1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US" sz="3000" b="1">
                <a:solidFill>
                  <a:schemeClr val="bg1"/>
                </a:solidFill>
              </a:rPr>
              <a:t>Physical Tracker (PMM):</a:t>
            </a:r>
            <a:r>
              <a:rPr lang="en-US" sz="3000">
                <a:solidFill>
                  <a:schemeClr val="bg1"/>
                </a:solidFill>
              </a:rPr>
              <a:t> Maps out the raw RAM to keep track of exactly what space is free.</a:t>
            </a:r>
            <a:r>
              <a:rPr lang="en-US" sz="3000" b="1">
                <a:solidFill>
                  <a:schemeClr val="bg1"/>
                </a:solidFill>
              </a:rPr>
              <a:t> </a:t>
            </a:r>
          </a:p>
          <a:p>
            <a:pPr>
              <a:buClr>
                <a:schemeClr val="bg1"/>
              </a:buClr>
            </a:pPr>
            <a:r>
              <a:rPr lang="en-US" sz="3000" b="1">
                <a:solidFill>
                  <a:schemeClr val="bg1"/>
                </a:solidFill>
              </a:rPr>
              <a:t>Data Organizer (VMM):</a:t>
            </a:r>
            <a:r>
              <a:rPr lang="en-US" sz="3000">
                <a:solidFill>
                  <a:schemeClr val="bg1"/>
                </a:solidFill>
              </a:rPr>
              <a:t> Groups memory into massive 2MB "huge pages" to process heavy workloads without slowing down.</a:t>
            </a:r>
            <a:endParaRPr lang="en-US" sz="300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 descr="A blue hexagon with a letter m and a white background&#10;&#10;AI-generated content may be incorrect.">
            <a:extLst>
              <a:ext uri="{FF2B5EF4-FFF2-40B4-BE49-F238E27FC236}">
                <a16:creationId xmlns:a16="http://schemas.microsoft.com/office/drawing/2014/main" id="{2C4D0CD1-0DC4-A030-966F-B02116456D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583" y="4676275"/>
            <a:ext cx="8406516" cy="9389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E4F8A1-8105-B5B0-4488-D23A01F3B403}"/>
              </a:ext>
            </a:extLst>
          </p:cNvPr>
          <p:cNvSpPr txBox="1"/>
          <p:nvPr/>
        </p:nvSpPr>
        <p:spPr>
          <a:xfrm>
            <a:off x="9853466" y="31078510"/>
            <a:ext cx="10265433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[1] </a:t>
            </a:r>
            <a:r>
              <a:rPr lang="en-US" sz="2000" err="1">
                <a:solidFill>
                  <a:schemeClr val="bg1"/>
                </a:solidFill>
              </a:rPr>
              <a:t>OSDev</a:t>
            </a:r>
            <a:r>
              <a:rPr lang="en-US" sz="2000">
                <a:solidFill>
                  <a:schemeClr val="bg1"/>
                </a:solidFill>
              </a:rPr>
              <a:t> Wiki, "OSDev.org," [Online].  [Accessed: Jan. 2026].</a:t>
            </a:r>
          </a:p>
          <a:p>
            <a:r>
              <a:rPr lang="en-US" sz="2000">
                <a:solidFill>
                  <a:schemeClr val="bg1"/>
                </a:solidFill>
              </a:rPr>
              <a:t>[2] Limine Contributors, "Limine Bootloader," GitHub, [Online]. [Accessed: Feb. 2026].</a:t>
            </a:r>
          </a:p>
          <a:p>
            <a:r>
              <a:rPr lang="en-US" sz="2000">
                <a:solidFill>
                  <a:schemeClr val="bg1"/>
                </a:solidFill>
              </a:rPr>
              <a:t>[3] L. Torvalds et al., "Linux Kernel Source," GitHub, [Online].  [Accessed: Mar. 2026].</a:t>
            </a:r>
          </a:p>
          <a:p>
            <a:endParaRPr lang="en-US" sz="2000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26112B-6137-A8A3-D8E6-CE482EF8799A}"/>
              </a:ext>
            </a:extLst>
          </p:cNvPr>
          <p:cNvSpPr txBox="1"/>
          <p:nvPr/>
        </p:nvSpPr>
        <p:spPr>
          <a:xfrm>
            <a:off x="19823497" y="31078510"/>
            <a:ext cx="9157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[3] L. Torvalds et al., "Linux Kernel Source," GitHub, [Online]. </a:t>
            </a:r>
          </a:p>
          <a:p>
            <a:r>
              <a:rPr lang="en-US" sz="2000">
                <a:solidFill>
                  <a:schemeClr val="bg1"/>
                </a:solidFill>
              </a:rPr>
              <a:t>[4] Intel Corporation, "Intel Ethernet Controller I219 Datasheet," 2023. [Online]. </a:t>
            </a:r>
          </a:p>
          <a:p>
            <a:r>
              <a:rPr lang="en-US" sz="2000">
                <a:solidFill>
                  <a:schemeClr val="bg1"/>
                </a:solidFill>
              </a:rPr>
              <a:t>[5] Realtek Semiconductor Corp., "RTL8168/RTL8111 Gigabit Ethernet Controller Datasheet," 2023.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9D6054-82B4-19A5-FA2B-44874DC959DA}"/>
              </a:ext>
            </a:extLst>
          </p:cNvPr>
          <p:cNvSpPr txBox="1"/>
          <p:nvPr/>
        </p:nvSpPr>
        <p:spPr>
          <a:xfrm>
            <a:off x="29002222" y="31078510"/>
            <a:ext cx="8066637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[6] Intel Corporation, "Intel 64 and IA-32 Architectures Software Developer's Manual," Vols. 1–3, 2024.</a:t>
            </a:r>
          </a:p>
          <a:p>
            <a:r>
              <a:rPr lang="en-US" sz="2000">
                <a:solidFill>
                  <a:schemeClr val="bg1"/>
                </a:solidFill>
              </a:rPr>
              <a:t>[7] Intel Corporation, "Intel Intrinsics Guide," 2024.</a:t>
            </a:r>
            <a:endParaRPr lang="en-US"/>
          </a:p>
          <a:p>
            <a:pPr algn="l"/>
            <a:endParaRPr lang="en-US" sz="2000">
              <a:solidFill>
                <a:schemeClr val="bg1"/>
              </a:solidFill>
            </a:endParaRPr>
          </a:p>
        </p:txBody>
      </p:sp>
      <p:pic>
        <p:nvPicPr>
          <p:cNvPr id="14" name="Picture 13" descr="A screenshot of a graph&#10;&#10;AI-generated content may be incorrect.">
            <a:extLst>
              <a:ext uri="{FF2B5EF4-FFF2-40B4-BE49-F238E27FC236}">
                <a16:creationId xmlns:a16="http://schemas.microsoft.com/office/drawing/2014/main" id="{E37A2D08-D640-0EF8-C11C-46DC19AA4A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12283" y="4718631"/>
            <a:ext cx="7671853" cy="117543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B1F1563-5779-EF6B-E470-42AE668AC56D}"/>
              </a:ext>
            </a:extLst>
          </p:cNvPr>
          <p:cNvSpPr txBox="1"/>
          <p:nvPr/>
        </p:nvSpPr>
        <p:spPr>
          <a:xfrm>
            <a:off x="26250921" y="22255391"/>
            <a:ext cx="8412098" cy="74789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PCI bus enumeration</a:t>
            </a:r>
            <a:r>
              <a:rPr lang="en-US" sz="3000">
                <a:solidFill>
                  <a:schemeClr val="bg1"/>
                </a:solidFill>
              </a:rPr>
              <a:t> scans 256 buses/32 slots </a:t>
            </a:r>
            <a:endParaRPr lang="en-US">
              <a:solidFill>
                <a:schemeClr val="bg1"/>
              </a:solidFill>
            </a:endParaRPr>
          </a:p>
          <a:p>
            <a:r>
              <a:rPr lang="en-US" sz="3000">
                <a:solidFill>
                  <a:schemeClr val="bg1"/>
                </a:solidFill>
              </a:rPr>
              <a:t>to locate Ethernet controller; wakes devices from D3 sleep, enables bus mastering</a:t>
            </a:r>
            <a:endParaRPr lang="en-US">
              <a:solidFill>
                <a:schemeClr val="bg1"/>
              </a:solidFill>
            </a:endParaRPr>
          </a:p>
          <a:p>
            <a:r>
              <a:rPr lang="en-US" sz="3000" b="1">
                <a:solidFill>
                  <a:schemeClr val="bg1"/>
                </a:solidFill>
              </a:rPr>
              <a:t>Multiple NIC support</a:t>
            </a:r>
            <a:r>
              <a:rPr lang="en-US" sz="3000">
                <a:solidFill>
                  <a:schemeClr val="bg1"/>
                </a:solidFill>
              </a:rPr>
              <a:t>: Intel I219-LM (memory-mapped I/O), interrupt-driven. The source code can be updated to support additional NICs</a:t>
            </a:r>
          </a:p>
          <a:p>
            <a:r>
              <a:rPr lang="en-US" sz="3000" b="1">
                <a:solidFill>
                  <a:schemeClr val="bg1"/>
                </a:solidFill>
              </a:rPr>
              <a:t>Custom </a:t>
            </a:r>
            <a:r>
              <a:rPr lang="en-US" sz="3000" b="1" err="1">
                <a:solidFill>
                  <a:schemeClr val="bg1"/>
                </a:solidFill>
              </a:rPr>
              <a:t>EtherType</a:t>
            </a:r>
            <a:r>
              <a:rPr lang="en-US" sz="3000" b="1">
                <a:solidFill>
                  <a:schemeClr val="bg1"/>
                </a:solidFill>
              </a:rPr>
              <a:t> (0x88B5)</a:t>
            </a:r>
            <a:r>
              <a:rPr lang="en-US" sz="3000">
                <a:solidFill>
                  <a:schemeClr val="bg1"/>
                </a:solidFill>
              </a:rPr>
              <a:t> filters incoming frames; streams payload directly into VMM-allocated huge pages</a:t>
            </a:r>
          </a:p>
          <a:p>
            <a:r>
              <a:rPr lang="en-US" sz="3000" b="1">
                <a:solidFill>
                  <a:schemeClr val="bg1"/>
                </a:solidFill>
              </a:rPr>
              <a:t>Two-phase handshake</a:t>
            </a:r>
            <a:r>
              <a:rPr lang="en-US" sz="3000">
                <a:solidFill>
                  <a:schemeClr val="bg1"/>
                </a:solidFill>
              </a:rPr>
              <a:t>: 4-byte magic ("GO!!") + 8-byte size validates workload before memory allocation</a:t>
            </a:r>
          </a:p>
          <a:p>
            <a:r>
              <a:rPr lang="en-US" sz="3000" b="1">
                <a:solidFill>
                  <a:schemeClr val="bg1"/>
                </a:solidFill>
              </a:rPr>
              <a:t>Raw binary </a:t>
            </a:r>
            <a:r>
              <a:rPr lang="en-US" sz="3000">
                <a:solidFill>
                  <a:schemeClr val="bg1"/>
                </a:solidFill>
              </a:rPr>
              <a:t>received via </a:t>
            </a:r>
            <a:r>
              <a:rPr lang="en-US" sz="3000" err="1">
                <a:solidFill>
                  <a:schemeClr val="bg1"/>
                </a:solidFill>
              </a:rPr>
              <a:t>Scapy</a:t>
            </a:r>
            <a:r>
              <a:rPr lang="en-US" sz="3000">
                <a:solidFill>
                  <a:schemeClr val="bg1"/>
                </a:solidFill>
              </a:rPr>
              <a:t> in 1486-byte chunks, written directly to contiguous 2MB pages with no intermediate copying</a:t>
            </a:r>
          </a:p>
          <a:p>
            <a:pPr algn="l"/>
            <a:endParaRPr lang="en-US" sz="3000">
              <a:solidFill>
                <a:schemeClr val="bg1"/>
              </a:solidFill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32DC4428-7099-127C-0E3E-F418A4D9AD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82377" y="11473946"/>
            <a:ext cx="16087830" cy="944272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1637DD7-55C0-CEC7-228D-4FCEC86B0279}"/>
              </a:ext>
            </a:extLst>
          </p:cNvPr>
          <p:cNvSpPr txBox="1"/>
          <p:nvPr/>
        </p:nvSpPr>
        <p:spPr>
          <a:xfrm>
            <a:off x="35194915" y="16641322"/>
            <a:ext cx="7740151" cy="1394227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rgbClr val="091C36"/>
              </a:gs>
            </a:gsLst>
            <a:lin ang="16200000" scaled="0"/>
          </a:gradFill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Benchmark Analysis</a:t>
            </a:r>
            <a:endParaRPr lang="en-US" sz="3000" b="1">
              <a:solidFill>
                <a:schemeClr val="bg1"/>
              </a:solidFill>
              <a:cs typeface="Arial"/>
            </a:endParaRPr>
          </a:p>
          <a:p>
            <a:r>
              <a:rPr lang="en-US" sz="3000">
                <a:solidFill>
                  <a:schemeClr val="bg1"/>
                </a:solidFill>
              </a:rPr>
              <a:t>The </a:t>
            </a:r>
            <a:r>
              <a:rPr lang="en-US" sz="3000" err="1">
                <a:solidFill>
                  <a:schemeClr val="bg1"/>
                </a:solidFill>
              </a:rPr>
              <a:t>Unikernel</a:t>
            </a:r>
            <a:r>
              <a:rPr lang="en-US" sz="3000">
                <a:solidFill>
                  <a:schemeClr val="bg1"/>
                </a:solidFill>
              </a:rPr>
              <a:t> matches Linux on simple workloads (dot product) and significantly outperforms it on complex workloads (GEMM).</a:t>
            </a:r>
            <a:endParaRPr lang="en-US" sz="3000">
              <a:solidFill>
                <a:schemeClr val="bg1"/>
              </a:solidFill>
              <a:cs typeface="Arial"/>
            </a:endParaRPr>
          </a:p>
          <a:p>
            <a:endParaRPr lang="en-US" sz="3000" b="1">
              <a:solidFill>
                <a:schemeClr val="bg1"/>
              </a:solidFill>
              <a:cs typeface="Arial"/>
            </a:endParaRPr>
          </a:p>
          <a:p>
            <a:r>
              <a:rPr lang="en-US" sz="3000" b="1">
                <a:solidFill>
                  <a:schemeClr val="bg1"/>
                </a:solidFill>
              </a:rPr>
              <a:t>Dot Product (~equal):</a:t>
            </a:r>
            <a:r>
              <a:rPr lang="en-US" sz="3000">
                <a:solidFill>
                  <a:schemeClr val="bg1"/>
                </a:solidFill>
              </a:rPr>
              <a:t> A short, memory-bound operation. Each iteration completes in ~9ms — fast enough to slip between Linux scheduler ticks (~4ms). Little opportunity for OS interference.</a:t>
            </a:r>
            <a:endParaRPr lang="en-US" sz="3000">
              <a:solidFill>
                <a:schemeClr val="bg1"/>
              </a:solidFill>
              <a:cs typeface="Arial"/>
            </a:endParaRPr>
          </a:p>
          <a:p>
            <a:endParaRPr lang="en-US" sz="3000" b="1">
              <a:solidFill>
                <a:schemeClr val="bg1"/>
              </a:solidFill>
              <a:cs typeface="Arial"/>
            </a:endParaRPr>
          </a:p>
          <a:p>
            <a:r>
              <a:rPr lang="en-US" sz="3000" b="1">
                <a:solidFill>
                  <a:schemeClr val="bg1"/>
                </a:solidFill>
              </a:rPr>
              <a:t>GEMM (26% faster):</a:t>
            </a:r>
            <a:r>
              <a:rPr lang="en-US" sz="3000">
                <a:solidFill>
                  <a:schemeClr val="bg1"/>
                </a:solidFill>
              </a:rPr>
              <a:t> A long, compute-bound operation. Each iteration takes ~1–1.5 seconds — enough time for Linux to context switch, handle interrupts, and service background processes. The </a:t>
            </a:r>
            <a:r>
              <a:rPr lang="en-US" sz="3000" err="1">
                <a:solidFill>
                  <a:schemeClr val="bg1"/>
                </a:solidFill>
              </a:rPr>
              <a:t>Unikernel</a:t>
            </a:r>
            <a:r>
              <a:rPr lang="en-US" sz="3000">
                <a:solidFill>
                  <a:schemeClr val="bg1"/>
                </a:solidFill>
              </a:rPr>
              <a:t> runs uninterrupted, executing the full workload without yielding the CPU.</a:t>
            </a:r>
            <a:endParaRPr lang="en-US" sz="3000">
              <a:solidFill>
                <a:schemeClr val="bg1"/>
              </a:solidFill>
              <a:cs typeface="Arial"/>
            </a:endParaRPr>
          </a:p>
          <a:p>
            <a:endParaRPr lang="en-US" sz="3000" b="1">
              <a:solidFill>
                <a:schemeClr val="bg1"/>
              </a:solidFill>
              <a:cs typeface="Arial"/>
            </a:endParaRPr>
          </a:p>
          <a:p>
            <a:r>
              <a:rPr lang="en-US" sz="3000" b="1">
                <a:solidFill>
                  <a:schemeClr val="bg1"/>
                </a:solidFill>
              </a:rPr>
              <a:t>Under load, the gap widens:</a:t>
            </a:r>
            <a:r>
              <a:rPr lang="en-US" sz="3000">
                <a:solidFill>
                  <a:schemeClr val="bg1"/>
                </a:solidFill>
              </a:rPr>
              <a:t> Linux GEMM slows to 1771ms (+64% vs </a:t>
            </a:r>
            <a:r>
              <a:rPr lang="en-US" sz="3000" err="1">
                <a:solidFill>
                  <a:schemeClr val="bg1"/>
                </a:solidFill>
              </a:rPr>
              <a:t>Unikernel</a:t>
            </a:r>
            <a:r>
              <a:rPr lang="en-US" sz="3000">
                <a:solidFill>
                  <a:schemeClr val="bg1"/>
                </a:solidFill>
              </a:rPr>
              <a:t>) with high variance (±77ms). The </a:t>
            </a:r>
            <a:r>
              <a:rPr lang="en-US" sz="3000" err="1">
                <a:solidFill>
                  <a:schemeClr val="bg1"/>
                </a:solidFill>
              </a:rPr>
              <a:t>Unikernel</a:t>
            </a:r>
            <a:r>
              <a:rPr lang="en-US" sz="3000">
                <a:solidFill>
                  <a:schemeClr val="bg1"/>
                </a:solidFill>
              </a:rPr>
              <a:t> remains deterministic — same time every run.</a:t>
            </a:r>
            <a:endParaRPr lang="en-US" sz="3000">
              <a:solidFill>
                <a:schemeClr val="bg1"/>
              </a:solidFill>
              <a:cs typeface="Arial"/>
            </a:endParaRPr>
          </a:p>
          <a:p>
            <a:endParaRPr lang="en-US" sz="3000">
              <a:solidFill>
                <a:schemeClr val="bg1"/>
              </a:solidFill>
              <a:cs typeface="Arial"/>
            </a:endParaRPr>
          </a:p>
          <a:p>
            <a:r>
              <a:rPr lang="en-US" sz="3200" b="1">
                <a:solidFill>
                  <a:schemeClr val="bg1"/>
                </a:solidFill>
              </a:rPr>
              <a:t>Conclusion: Bare-metal execution eliminates OS overhead. The benefit scales with workload duration and compute intensity.</a:t>
            </a:r>
            <a:endParaRPr lang="en-US" sz="3200" b="1">
              <a:solidFill>
                <a:schemeClr val="bg1"/>
              </a:solidFill>
              <a:cs typeface="Arial"/>
            </a:endParaRPr>
          </a:p>
        </p:txBody>
      </p:sp>
      <p:pic>
        <p:nvPicPr>
          <p:cNvPr id="20" name="Picture 1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BDD5B1C-04DC-5E0C-9876-E99C754547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82376" y="21351826"/>
            <a:ext cx="10750101" cy="9005390"/>
          </a:xfrm>
          <a:prstGeom prst="rect">
            <a:avLst/>
          </a:prstGeom>
        </p:spPr>
      </p:pic>
      <p:pic>
        <p:nvPicPr>
          <p:cNvPr id="25" name="Picture 24" descr="A diagram of a computer program&#10;&#10;AI-generated content may be incorrect.">
            <a:extLst>
              <a:ext uri="{FF2B5EF4-FFF2-40B4-BE49-F238E27FC236}">
                <a16:creationId xmlns:a16="http://schemas.microsoft.com/office/drawing/2014/main" id="{31DF5BD7-F33A-04C5-D2AB-37A2E3160C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92392" y="26024972"/>
            <a:ext cx="5029595" cy="4332244"/>
          </a:xfrm>
          <a:prstGeom prst="rect">
            <a:avLst/>
          </a:prstGeom>
        </p:spPr>
      </p:pic>
      <p:pic>
        <p:nvPicPr>
          <p:cNvPr id="26" name="Picture 25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80206694-4598-829B-9125-1417170EC1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883010" y="21335545"/>
            <a:ext cx="5039119" cy="43616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36efe24-4198-4741-9833-017e8781587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A41D8D5101014CAA57CC85C0A2AEF7" ma:contentTypeVersion="6" ma:contentTypeDescription="Create a new document." ma:contentTypeScope="" ma:versionID="79cd46f907aadcfb534391d82a76b955">
  <xsd:schema xmlns:xsd="http://www.w3.org/2001/XMLSchema" xmlns:xs="http://www.w3.org/2001/XMLSchema" xmlns:p="http://schemas.microsoft.com/office/2006/metadata/properties" xmlns:ns3="a36efe24-4198-4741-9833-017e87815870" targetNamespace="http://schemas.microsoft.com/office/2006/metadata/properties" ma:root="true" ma:fieldsID="4e18429f4aa513b16bcafcef744e47c5" ns3:_="">
    <xsd:import namespace="a36efe24-4198-4741-9833-017e8781587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6efe24-4198-4741-9833-017e878158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B835F08-4974-40BA-B11A-030CCA7435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C84E0C-4250-4A40-8AD4-49E67D1200CB}">
  <ds:schemaRefs>
    <ds:schemaRef ds:uri="a36efe24-4198-4741-9833-017e8781587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135FBA2-2F59-4B2F-B2B0-0450B7E828B0}">
  <ds:schemaRefs>
    <ds:schemaRef ds:uri="a36efe24-4198-4741-9833-017e878158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Application>Microsoft Office PowerPoint</Application>
  <PresentationFormat>Custom</PresentationFormat>
  <Slides>1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Oscar Negret</dc:creator>
  <cp:revision>2</cp:revision>
  <dcterms:created xsi:type="dcterms:W3CDTF">2019-06-25T19:12:02Z</dcterms:created>
  <dcterms:modified xsi:type="dcterms:W3CDTF">2026-04-27T17:01:42Z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0x01010089A41D8D5101014CAA57CC85C0A2AEF7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