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7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BF0CB63-180B-4882-81ED-9E72DDB29FAB}">
  <a:tblStyle styleId="{7BF0CB63-180B-4882-81ED-9E72DDB29FAB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60"/>
  </p:normalViewPr>
  <p:slideViewPr>
    <p:cSldViewPr snapToGrid="0">
      <p:cViewPr varScale="1">
        <p:scale>
          <a:sx n="114" d="100"/>
          <a:sy n="114" d="100"/>
        </p:scale>
        <p:origin x="2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2" descr="A picture containing white, stree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048603" y="1469764"/>
            <a:ext cx="10094794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sz="6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1524000" y="401767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Section Header">
  <p:cSld name="1_Section 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1"/>
          <p:cNvSpPr txBox="1">
            <a:spLocks noGrp="1"/>
          </p:cNvSpPr>
          <p:nvPr>
            <p:ph type="title"/>
          </p:nvPr>
        </p:nvSpPr>
        <p:spPr>
          <a:xfrm>
            <a:off x="2369126" y="1709738"/>
            <a:ext cx="8978324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1"/>
          </p:nvPr>
        </p:nvSpPr>
        <p:spPr>
          <a:xfrm>
            <a:off x="2369126" y="4589463"/>
            <a:ext cx="8978324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2369126" y="6383256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4675908" y="63832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wo Content">
  <p:cSld name="1_Two Conten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2"/>
          <p:cNvSpPr txBox="1">
            <a:spLocks noGrp="1"/>
          </p:cNvSpPr>
          <p:nvPr>
            <p:ph type="title"/>
          </p:nvPr>
        </p:nvSpPr>
        <p:spPr>
          <a:xfrm>
            <a:off x="2369126" y="797442"/>
            <a:ext cx="8984673" cy="893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>
            <a:off x="2369125" y="1825625"/>
            <a:ext cx="4346943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dt" idx="10"/>
          </p:nvPr>
        </p:nvSpPr>
        <p:spPr>
          <a:xfrm>
            <a:off x="2369126" y="6383256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ftr" idx="11"/>
          </p:nvPr>
        </p:nvSpPr>
        <p:spPr>
          <a:xfrm>
            <a:off x="4675908" y="63832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body" idx="2"/>
          </p:nvPr>
        </p:nvSpPr>
        <p:spPr>
          <a:xfrm>
            <a:off x="7006856" y="1825625"/>
            <a:ext cx="4346943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Comparison">
  <p:cSld name="1_Comparis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 txBox="1">
            <a:spLocks noGrp="1"/>
          </p:cNvSpPr>
          <p:nvPr>
            <p:ph type="body" idx="1"/>
          </p:nvPr>
        </p:nvSpPr>
        <p:spPr>
          <a:xfrm>
            <a:off x="7006856" y="1825625"/>
            <a:ext cx="4348532" cy="67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2369126" y="6383256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ftr" idx="11"/>
          </p:nvPr>
        </p:nvSpPr>
        <p:spPr>
          <a:xfrm>
            <a:off x="4675908" y="63832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body" idx="2"/>
          </p:nvPr>
        </p:nvSpPr>
        <p:spPr>
          <a:xfrm>
            <a:off x="7006856" y="2640013"/>
            <a:ext cx="4346943" cy="3536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body" idx="3"/>
          </p:nvPr>
        </p:nvSpPr>
        <p:spPr>
          <a:xfrm>
            <a:off x="2369126" y="1825625"/>
            <a:ext cx="4348532" cy="67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body" idx="4"/>
          </p:nvPr>
        </p:nvSpPr>
        <p:spPr>
          <a:xfrm>
            <a:off x="2369126" y="2640013"/>
            <a:ext cx="4346943" cy="3536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/>
          </p:nvPr>
        </p:nvSpPr>
        <p:spPr>
          <a:xfrm>
            <a:off x="2369126" y="797442"/>
            <a:ext cx="8984673" cy="893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Section Header">
  <p:cSld name="2_Section Header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 txBox="1">
            <a:spLocks noGrp="1"/>
          </p:cNvSpPr>
          <p:nvPr>
            <p:ph type="title"/>
          </p:nvPr>
        </p:nvSpPr>
        <p:spPr>
          <a:xfrm>
            <a:off x="666044" y="1709738"/>
            <a:ext cx="10681405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body" idx="1"/>
          </p:nvPr>
        </p:nvSpPr>
        <p:spPr>
          <a:xfrm>
            <a:off x="666044" y="4589463"/>
            <a:ext cx="10681406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dt" idx="10"/>
          </p:nvPr>
        </p:nvSpPr>
        <p:spPr>
          <a:xfrm>
            <a:off x="666044" y="6383254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ftr" idx="11"/>
          </p:nvPr>
        </p:nvSpPr>
        <p:spPr>
          <a:xfrm>
            <a:off x="3833027" y="63832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4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wo Content">
  <p:cSld name="2_Two Conten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5"/>
          <p:cNvSpPr txBox="1">
            <a:spLocks noGrp="1"/>
          </p:cNvSpPr>
          <p:nvPr>
            <p:ph type="body" idx="1"/>
          </p:nvPr>
        </p:nvSpPr>
        <p:spPr>
          <a:xfrm>
            <a:off x="666044" y="1825625"/>
            <a:ext cx="5274736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15"/>
          <p:cNvSpPr txBox="1">
            <a:spLocks noGrp="1"/>
          </p:cNvSpPr>
          <p:nvPr>
            <p:ph type="title"/>
          </p:nvPr>
        </p:nvSpPr>
        <p:spPr>
          <a:xfrm>
            <a:off x="666044" y="681036"/>
            <a:ext cx="10687755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5"/>
          <p:cNvSpPr txBox="1">
            <a:spLocks noGrp="1"/>
          </p:cNvSpPr>
          <p:nvPr>
            <p:ph type="dt" idx="10"/>
          </p:nvPr>
        </p:nvSpPr>
        <p:spPr>
          <a:xfrm>
            <a:off x="666044" y="6377782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5"/>
          <p:cNvSpPr txBox="1">
            <a:spLocks noGrp="1"/>
          </p:cNvSpPr>
          <p:nvPr>
            <p:ph type="ftr" idx="11"/>
          </p:nvPr>
        </p:nvSpPr>
        <p:spPr>
          <a:xfrm>
            <a:off x="3833027" y="63777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5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body" idx="2"/>
          </p:nvPr>
        </p:nvSpPr>
        <p:spPr>
          <a:xfrm>
            <a:off x="6079063" y="1825625"/>
            <a:ext cx="5274736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Comparison">
  <p:cSld name="2_Comparison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6"/>
          <p:cNvSpPr txBox="1">
            <a:spLocks noGrp="1"/>
          </p:cNvSpPr>
          <p:nvPr>
            <p:ph type="dt" idx="10"/>
          </p:nvPr>
        </p:nvSpPr>
        <p:spPr>
          <a:xfrm>
            <a:off x="666043" y="6377253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6"/>
          <p:cNvSpPr txBox="1">
            <a:spLocks noGrp="1"/>
          </p:cNvSpPr>
          <p:nvPr>
            <p:ph type="ftr" idx="11"/>
          </p:nvPr>
        </p:nvSpPr>
        <p:spPr>
          <a:xfrm>
            <a:off x="3833026" y="63772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3" name="Google Shape;113;p16"/>
          <p:cNvSpPr txBox="1">
            <a:spLocks noGrp="1"/>
          </p:cNvSpPr>
          <p:nvPr>
            <p:ph type="title"/>
          </p:nvPr>
        </p:nvSpPr>
        <p:spPr>
          <a:xfrm>
            <a:off x="666044" y="681036"/>
            <a:ext cx="10687755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6"/>
          <p:cNvSpPr txBox="1">
            <a:spLocks noGrp="1"/>
          </p:cNvSpPr>
          <p:nvPr>
            <p:ph type="body" idx="1"/>
          </p:nvPr>
        </p:nvSpPr>
        <p:spPr>
          <a:xfrm>
            <a:off x="666043" y="1824567"/>
            <a:ext cx="5274735" cy="67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5" name="Google Shape;115;p16"/>
          <p:cNvSpPr txBox="1">
            <a:spLocks noGrp="1"/>
          </p:cNvSpPr>
          <p:nvPr>
            <p:ph type="body" idx="2"/>
          </p:nvPr>
        </p:nvSpPr>
        <p:spPr>
          <a:xfrm>
            <a:off x="666044" y="2640013"/>
            <a:ext cx="5274736" cy="3536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16"/>
          <p:cNvSpPr txBox="1">
            <a:spLocks noGrp="1"/>
          </p:cNvSpPr>
          <p:nvPr>
            <p:ph type="body" idx="3"/>
          </p:nvPr>
        </p:nvSpPr>
        <p:spPr>
          <a:xfrm>
            <a:off x="6079064" y="1824567"/>
            <a:ext cx="5274735" cy="67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body" idx="4"/>
          </p:nvPr>
        </p:nvSpPr>
        <p:spPr>
          <a:xfrm>
            <a:off x="6079065" y="2640013"/>
            <a:ext cx="5274736" cy="3536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>
  <p:cSld name="2_Title and Content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7" descr="A flat screen televisi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7"/>
          <p:cNvSpPr txBox="1">
            <a:spLocks noGrp="1"/>
          </p:cNvSpPr>
          <p:nvPr>
            <p:ph type="title"/>
          </p:nvPr>
        </p:nvSpPr>
        <p:spPr>
          <a:xfrm>
            <a:off x="776176" y="681036"/>
            <a:ext cx="10639646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body" idx="1"/>
          </p:nvPr>
        </p:nvSpPr>
        <p:spPr>
          <a:xfrm>
            <a:off x="776177" y="1825625"/>
            <a:ext cx="10639645" cy="3502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17"/>
          <p:cNvSpPr txBox="1">
            <a:spLocks noGrp="1"/>
          </p:cNvSpPr>
          <p:nvPr>
            <p:ph type="dt" idx="10"/>
          </p:nvPr>
        </p:nvSpPr>
        <p:spPr>
          <a:xfrm>
            <a:off x="776176" y="5462940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ftr" idx="11"/>
          </p:nvPr>
        </p:nvSpPr>
        <p:spPr>
          <a:xfrm>
            <a:off x="4038599" y="546293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7"/>
          <p:cNvSpPr txBox="1">
            <a:spLocks noGrp="1"/>
          </p:cNvSpPr>
          <p:nvPr>
            <p:ph type="sldNum" idx="12"/>
          </p:nvPr>
        </p:nvSpPr>
        <p:spPr>
          <a:xfrm>
            <a:off x="9144000" y="546293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Title and Content">
  <p:cSld name="4_Title and Conten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8" descr="A flat screen televisi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 txBox="1">
            <a:spLocks noGrp="1"/>
          </p:cNvSpPr>
          <p:nvPr>
            <p:ph type="dt" idx="10"/>
          </p:nvPr>
        </p:nvSpPr>
        <p:spPr>
          <a:xfrm>
            <a:off x="776176" y="5462940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8"/>
          <p:cNvSpPr txBox="1">
            <a:spLocks noGrp="1"/>
          </p:cNvSpPr>
          <p:nvPr>
            <p:ph type="ftr" idx="11"/>
          </p:nvPr>
        </p:nvSpPr>
        <p:spPr>
          <a:xfrm>
            <a:off x="4038599" y="546293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8"/>
          <p:cNvSpPr txBox="1">
            <a:spLocks noGrp="1"/>
          </p:cNvSpPr>
          <p:nvPr>
            <p:ph type="sldNum" idx="12"/>
          </p:nvPr>
        </p:nvSpPr>
        <p:spPr>
          <a:xfrm>
            <a:off x="9144000" y="546293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0" name="Google Shape;130;p18"/>
          <p:cNvSpPr txBox="1"/>
          <p:nvPr/>
        </p:nvSpPr>
        <p:spPr>
          <a:xfrm>
            <a:off x="776176" y="1448151"/>
            <a:ext cx="8978324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endParaRPr sz="6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8"/>
          <p:cNvSpPr txBox="1">
            <a:spLocks noGrp="1"/>
          </p:cNvSpPr>
          <p:nvPr>
            <p:ph type="body" idx="1"/>
          </p:nvPr>
        </p:nvSpPr>
        <p:spPr>
          <a:xfrm>
            <a:off x="776176" y="4327876"/>
            <a:ext cx="8978324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title"/>
          </p:nvPr>
        </p:nvSpPr>
        <p:spPr>
          <a:xfrm>
            <a:off x="776176" y="1421163"/>
            <a:ext cx="8978324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5_Title and Content">
  <p:cSld name="5_Title and Conten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9" descr="A flat screen televisi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9"/>
          <p:cNvSpPr txBox="1">
            <a:spLocks noGrp="1"/>
          </p:cNvSpPr>
          <p:nvPr>
            <p:ph type="title"/>
          </p:nvPr>
        </p:nvSpPr>
        <p:spPr>
          <a:xfrm>
            <a:off x="776176" y="681036"/>
            <a:ext cx="10639646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9"/>
          <p:cNvSpPr txBox="1">
            <a:spLocks noGrp="1"/>
          </p:cNvSpPr>
          <p:nvPr>
            <p:ph type="dt" idx="10"/>
          </p:nvPr>
        </p:nvSpPr>
        <p:spPr>
          <a:xfrm>
            <a:off x="776176" y="5462940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9"/>
          <p:cNvSpPr txBox="1">
            <a:spLocks noGrp="1"/>
          </p:cNvSpPr>
          <p:nvPr>
            <p:ph type="ftr" idx="11"/>
          </p:nvPr>
        </p:nvSpPr>
        <p:spPr>
          <a:xfrm>
            <a:off x="4038599" y="546293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9"/>
          <p:cNvSpPr txBox="1">
            <a:spLocks noGrp="1"/>
          </p:cNvSpPr>
          <p:nvPr>
            <p:ph type="sldNum" idx="12"/>
          </p:nvPr>
        </p:nvSpPr>
        <p:spPr>
          <a:xfrm>
            <a:off x="9144000" y="546293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9" name="Google Shape;139;p19"/>
          <p:cNvSpPr txBox="1">
            <a:spLocks noGrp="1"/>
          </p:cNvSpPr>
          <p:nvPr>
            <p:ph type="body" idx="1"/>
          </p:nvPr>
        </p:nvSpPr>
        <p:spPr>
          <a:xfrm>
            <a:off x="776176" y="1820853"/>
            <a:ext cx="5167424" cy="3474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19"/>
          <p:cNvSpPr txBox="1">
            <a:spLocks noGrp="1"/>
          </p:cNvSpPr>
          <p:nvPr>
            <p:ph type="body" idx="2"/>
          </p:nvPr>
        </p:nvSpPr>
        <p:spPr>
          <a:xfrm>
            <a:off x="6248398" y="1820852"/>
            <a:ext cx="5167424" cy="3474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Title and Content">
  <p:cSld name="6_Title and Content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0" descr="A flat screen televisi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0"/>
          <p:cNvSpPr txBox="1">
            <a:spLocks noGrp="1"/>
          </p:cNvSpPr>
          <p:nvPr>
            <p:ph type="title"/>
          </p:nvPr>
        </p:nvSpPr>
        <p:spPr>
          <a:xfrm>
            <a:off x="776176" y="681036"/>
            <a:ext cx="10639646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0"/>
          <p:cNvSpPr txBox="1">
            <a:spLocks noGrp="1"/>
          </p:cNvSpPr>
          <p:nvPr>
            <p:ph type="dt" idx="10"/>
          </p:nvPr>
        </p:nvSpPr>
        <p:spPr>
          <a:xfrm>
            <a:off x="776176" y="5462940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0"/>
          <p:cNvSpPr txBox="1">
            <a:spLocks noGrp="1"/>
          </p:cNvSpPr>
          <p:nvPr>
            <p:ph type="ftr" idx="11"/>
          </p:nvPr>
        </p:nvSpPr>
        <p:spPr>
          <a:xfrm>
            <a:off x="4038599" y="546293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ldNum" idx="12"/>
          </p:nvPr>
        </p:nvSpPr>
        <p:spPr>
          <a:xfrm>
            <a:off x="9144000" y="546293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7" name="Google Shape;147;p20"/>
          <p:cNvSpPr txBox="1">
            <a:spLocks noGrp="1"/>
          </p:cNvSpPr>
          <p:nvPr>
            <p:ph type="body" idx="1"/>
          </p:nvPr>
        </p:nvSpPr>
        <p:spPr>
          <a:xfrm>
            <a:off x="776176" y="2509339"/>
            <a:ext cx="5167424" cy="278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8" name="Google Shape;148;p20"/>
          <p:cNvSpPr txBox="1">
            <a:spLocks noGrp="1"/>
          </p:cNvSpPr>
          <p:nvPr>
            <p:ph type="body" idx="2"/>
          </p:nvPr>
        </p:nvSpPr>
        <p:spPr>
          <a:xfrm>
            <a:off x="776176" y="1820852"/>
            <a:ext cx="5167423" cy="520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9" name="Google Shape;149;p20"/>
          <p:cNvSpPr txBox="1">
            <a:spLocks noGrp="1"/>
          </p:cNvSpPr>
          <p:nvPr>
            <p:ph type="body" idx="3"/>
          </p:nvPr>
        </p:nvSpPr>
        <p:spPr>
          <a:xfrm>
            <a:off x="6248402" y="2509339"/>
            <a:ext cx="5167424" cy="278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20"/>
          <p:cNvSpPr txBox="1">
            <a:spLocks noGrp="1"/>
          </p:cNvSpPr>
          <p:nvPr>
            <p:ph type="body" idx="4"/>
          </p:nvPr>
        </p:nvSpPr>
        <p:spPr>
          <a:xfrm>
            <a:off x="6248402" y="1820852"/>
            <a:ext cx="5167423" cy="520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2527299" y="681036"/>
            <a:ext cx="8826500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2369126" y="6383256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4675908" y="63832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1"/>
          </p:nvPr>
        </p:nvSpPr>
        <p:spPr>
          <a:xfrm>
            <a:off x="2527299" y="1825627"/>
            <a:ext cx="8826501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7006856" y="1825625"/>
            <a:ext cx="4348532" cy="67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2369126" y="6383256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4675908" y="63832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2369126" y="681036"/>
            <a:ext cx="8984673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2"/>
          </p:nvPr>
        </p:nvSpPr>
        <p:spPr>
          <a:xfrm>
            <a:off x="7006856" y="2640013"/>
            <a:ext cx="4346943" cy="3536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3"/>
          </p:nvPr>
        </p:nvSpPr>
        <p:spPr>
          <a:xfrm>
            <a:off x="2369126" y="1825625"/>
            <a:ext cx="4348532" cy="67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body" idx="4"/>
          </p:nvPr>
        </p:nvSpPr>
        <p:spPr>
          <a:xfrm>
            <a:off x="2369126" y="2640013"/>
            <a:ext cx="4346943" cy="3536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_Title and Content">
  <p:cSld name="7_Title and Conten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5"/>
          <p:cNvSpPr txBox="1">
            <a:spLocks noGrp="1"/>
          </p:cNvSpPr>
          <p:nvPr>
            <p:ph type="title"/>
          </p:nvPr>
        </p:nvSpPr>
        <p:spPr>
          <a:xfrm>
            <a:off x="666044" y="681036"/>
            <a:ext cx="10687755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dt" idx="10"/>
          </p:nvPr>
        </p:nvSpPr>
        <p:spPr>
          <a:xfrm>
            <a:off x="666044" y="6377783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ftr" idx="11"/>
          </p:nvPr>
        </p:nvSpPr>
        <p:spPr>
          <a:xfrm>
            <a:off x="3833027" y="637778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1"/>
          </p:nvPr>
        </p:nvSpPr>
        <p:spPr>
          <a:xfrm>
            <a:off x="666045" y="1825627"/>
            <a:ext cx="10687756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6" descr="A picture containing white, stree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6"/>
          <p:cNvSpPr txBox="1">
            <a:spLocks noGrp="1"/>
          </p:cNvSpPr>
          <p:nvPr>
            <p:ph type="subTitle" idx="1"/>
          </p:nvPr>
        </p:nvSpPr>
        <p:spPr>
          <a:xfrm>
            <a:off x="1524000" y="1754373"/>
            <a:ext cx="9144000" cy="3919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and Content">
  <p:cSld name="3_Title and Conten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9144000" y="546293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7" name="Google Shape;47;p7" descr="A picture containing monitor, indoor, television, sitting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>
            <a:spLocks noGrp="1"/>
          </p:cNvSpPr>
          <p:nvPr>
            <p:ph type="title"/>
          </p:nvPr>
        </p:nvSpPr>
        <p:spPr>
          <a:xfrm>
            <a:off x="2369126" y="1709738"/>
            <a:ext cx="8978324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sz="6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1"/>
          </p:nvPr>
        </p:nvSpPr>
        <p:spPr>
          <a:xfrm>
            <a:off x="2369126" y="4589463"/>
            <a:ext cx="8978324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2369126" y="6383256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675908" y="63832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2527299" y="681036"/>
            <a:ext cx="8826500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2369125" y="1825625"/>
            <a:ext cx="4346943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dt" idx="10"/>
          </p:nvPr>
        </p:nvSpPr>
        <p:spPr>
          <a:xfrm>
            <a:off x="2369126" y="6383256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ftr" idx="11"/>
          </p:nvPr>
        </p:nvSpPr>
        <p:spPr>
          <a:xfrm>
            <a:off x="4675908" y="63832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2"/>
          </p:nvPr>
        </p:nvSpPr>
        <p:spPr>
          <a:xfrm>
            <a:off x="7006856" y="1825625"/>
            <a:ext cx="4346943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type="obj">
  <p:cSld name="OBJEC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"/>
          <p:cNvSpPr txBox="1">
            <a:spLocks noGrp="1"/>
          </p:cNvSpPr>
          <p:nvPr>
            <p:ph type="title"/>
          </p:nvPr>
        </p:nvSpPr>
        <p:spPr>
          <a:xfrm>
            <a:off x="2369126" y="852775"/>
            <a:ext cx="8984673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2369126" y="1963881"/>
            <a:ext cx="8984674" cy="4213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2369126" y="6383256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675908" y="63832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 descr="A picture containing sitting, refrigerator, monitor, black&#10;&#10;Description automatically generated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2527299" y="681036"/>
            <a:ext cx="8826500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2527300" y="1825625"/>
            <a:ext cx="88265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dt" idx="10"/>
          </p:nvPr>
        </p:nvSpPr>
        <p:spPr>
          <a:xfrm>
            <a:off x="2369126" y="6383256"/>
            <a:ext cx="19950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ftr" idx="11"/>
          </p:nvPr>
        </p:nvSpPr>
        <p:spPr>
          <a:xfrm>
            <a:off x="4675908" y="63832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9119754" y="63832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8">
          <p15:clr>
            <a:srgbClr val="F26B43"/>
          </p15:clr>
        </p15:guide>
        <p15:guide id="2" pos="74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5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1"/>
          <p:cNvSpPr txBox="1">
            <a:spLocks noGrp="1"/>
          </p:cNvSpPr>
          <p:nvPr>
            <p:ph type="ctrTitle"/>
          </p:nvPr>
        </p:nvSpPr>
        <p:spPr>
          <a:xfrm>
            <a:off x="1048603" y="1469764"/>
            <a:ext cx="10094794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</a:pPr>
            <a:r>
              <a:rPr lang="en-US"/>
              <a:t>FitnessTrack with Meal Planner</a:t>
            </a:r>
            <a:endParaRPr/>
          </a:p>
        </p:txBody>
      </p:sp>
      <p:sp>
        <p:nvSpPr>
          <p:cNvPr id="156" name="Google Shape;156;p21"/>
          <p:cNvSpPr txBox="1">
            <a:spLocks noGrp="1"/>
          </p:cNvSpPr>
          <p:nvPr>
            <p:ph type="subTitle" idx="1"/>
          </p:nvPr>
        </p:nvSpPr>
        <p:spPr>
          <a:xfrm>
            <a:off x="1524000" y="401767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</a:pPr>
            <a:r>
              <a:rPr lang="en-US"/>
              <a:t>Authors: Leosbell Galvez, Wesley Del Orbe, Sabrina Valdivia</a:t>
            </a:r>
            <a:br>
              <a:rPr lang="en-US"/>
            </a:br>
            <a:r>
              <a:rPr lang="en-US"/>
              <a:t>Course: CIS 4951 – Capstone II</a:t>
            </a:r>
            <a:br>
              <a:rPr lang="en-US"/>
            </a:br>
            <a:r>
              <a:rPr lang="en-US"/>
              <a:t>Instructor: Masoud Sadjadi</a:t>
            </a:r>
            <a:br>
              <a:rPr lang="en-US"/>
            </a:br>
            <a:r>
              <a:rPr lang="en-US"/>
              <a:t>Date: Jan 12 – Apr 17, 2026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0"/>
          <p:cNvSpPr txBox="1">
            <a:spLocks noGrp="1"/>
          </p:cNvSpPr>
          <p:nvPr>
            <p:ph type="title"/>
          </p:nvPr>
        </p:nvSpPr>
        <p:spPr>
          <a:xfrm>
            <a:off x="666044" y="681036"/>
            <a:ext cx="10687755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en-US"/>
              <a:t>III. Testing &amp; Evaluation</a:t>
            </a:r>
            <a:endParaRPr/>
          </a:p>
        </p:txBody>
      </p:sp>
      <p:graphicFrame>
        <p:nvGraphicFramePr>
          <p:cNvPr id="278" name="Google Shape;278;p30"/>
          <p:cNvGraphicFramePr/>
          <p:nvPr/>
        </p:nvGraphicFramePr>
        <p:xfrm>
          <a:off x="744100" y="1452785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{7BF0CB63-180B-4882-81ED-9E72DDB29FAB}</a:tableStyleId>
              </a:tblPr>
              <a:tblGrid>
                <a:gridCol w="229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1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8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16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Test Case</a:t>
                      </a:r>
                      <a:endParaRPr sz="16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3125" marR="83125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Input</a:t>
                      </a:r>
                      <a:endParaRPr sz="16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3125" marR="83125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Expected Result</a:t>
                      </a:r>
                      <a:endParaRPr sz="16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3125" marR="83125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Result</a:t>
                      </a:r>
                      <a:endParaRPr sz="16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3125" marR="83125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User Login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Valid Credentials/Login information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Session is uniquely created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Success</a:t>
                      </a:r>
                      <a:endParaRPr/>
                    </a:p>
                  </a:txBody>
                  <a:tcPr marL="83125" marR="83125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Generate Meal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Gluten-free diet restriction, user input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Fresh API response with a meal plan generated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Success</a:t>
                      </a:r>
                      <a:endParaRPr/>
                    </a:p>
                  </a:txBody>
                  <a:tcPr marL="83125" marR="83125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Regenerate Meal after Refresh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Same exact request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New unique meal plan generated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Success</a:t>
                      </a:r>
                      <a:endParaRPr/>
                    </a:p>
                  </a:txBody>
                  <a:tcPr marL="83125" marR="83125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Log Exercises 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4 sets of 12 reps of 60lb bicep curls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Stores in back4app correctly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Success</a:t>
                      </a:r>
                      <a:endParaRPr/>
                    </a:p>
                  </a:txBody>
                  <a:tcPr marL="83125" marR="83125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Switch Users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Login to a brand-new account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Different unique data shown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Success</a:t>
                      </a:r>
                      <a:endParaRPr/>
                    </a:p>
                  </a:txBody>
                  <a:tcPr marL="83125" marR="83125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Display Exercise Logs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Open log history tab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See accurate logs that were input by the user categorized by day/date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Success</a:t>
                      </a:r>
                      <a:endParaRPr/>
                    </a:p>
                  </a:txBody>
                  <a:tcPr marL="83125" marR="83125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Delete Exercise Log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Delete an exercise log by sliding left on history tab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Should complete delete all associated data from the back4app database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Success</a:t>
                      </a:r>
                      <a:endParaRPr/>
                    </a:p>
                  </a:txBody>
                  <a:tcPr marL="83125" marR="83125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Edit exercise log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Edit an exercise log by sliding left on history tab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Should edit all data that was re-inputted and correctly store it in the back4app</a:t>
                      </a:r>
                      <a:endParaRPr/>
                    </a:p>
                  </a:txBody>
                  <a:tcPr marL="83125" marR="83125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Success</a:t>
                      </a:r>
                      <a:endParaRPr/>
                    </a:p>
                  </a:txBody>
                  <a:tcPr marL="83125" marR="83125"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79" name="Google Shape;279;p30"/>
          <p:cNvSpPr/>
          <p:nvPr/>
        </p:nvSpPr>
        <p:spPr>
          <a:xfrm rot="-5400000">
            <a:off x="-3083194" y="3383280"/>
            <a:ext cx="704088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30"/>
          <p:cNvSpPr/>
          <p:nvPr/>
        </p:nvSpPr>
        <p:spPr>
          <a:xfrm flipH="1">
            <a:off x="10308919" y="96477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30"/>
          <p:cNvSpPr/>
          <p:nvPr/>
        </p:nvSpPr>
        <p:spPr>
          <a:xfrm flipH="1">
            <a:off x="10461319" y="111717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30"/>
          <p:cNvSpPr/>
          <p:nvPr/>
        </p:nvSpPr>
        <p:spPr>
          <a:xfrm flipH="1">
            <a:off x="10613719" y="126957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3" name="Google Shape;283;p30" title="testin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4100" y="81250"/>
            <a:ext cx="1234051" cy="1234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1"/>
          <p:cNvSpPr/>
          <p:nvPr/>
        </p:nvSpPr>
        <p:spPr>
          <a:xfrm>
            <a:off x="273469" y="478565"/>
            <a:ext cx="462942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31"/>
          <p:cNvSpPr/>
          <p:nvPr/>
        </p:nvSpPr>
        <p:spPr>
          <a:xfrm>
            <a:off x="7016097" y="478565"/>
            <a:ext cx="4902434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31"/>
          <p:cNvSpPr txBox="1"/>
          <p:nvPr/>
        </p:nvSpPr>
        <p:spPr>
          <a:xfrm>
            <a:off x="495656" y="495511"/>
            <a:ext cx="388833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Results</a:t>
            </a:r>
            <a:endParaRPr/>
          </a:p>
        </p:txBody>
      </p:sp>
      <p:sp>
        <p:nvSpPr>
          <p:cNvPr id="291" name="Google Shape;291;p31"/>
          <p:cNvSpPr txBox="1"/>
          <p:nvPr/>
        </p:nvSpPr>
        <p:spPr>
          <a:xfrm>
            <a:off x="7748178" y="495511"/>
            <a:ext cx="388833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Challenges</a:t>
            </a:r>
            <a:endParaRPr/>
          </a:p>
        </p:txBody>
      </p:sp>
      <p:sp>
        <p:nvSpPr>
          <p:cNvPr id="292" name="Google Shape;292;p31"/>
          <p:cNvSpPr txBox="1"/>
          <p:nvPr/>
        </p:nvSpPr>
        <p:spPr>
          <a:xfrm>
            <a:off x="481378" y="1810328"/>
            <a:ext cx="4213605" cy="377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Accurate exercise tracking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Fresh meal plans every request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Secure multi-user environment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Reliable cloud storage</a:t>
            </a:r>
            <a:endParaRPr/>
          </a:p>
        </p:txBody>
      </p:sp>
      <p:sp>
        <p:nvSpPr>
          <p:cNvPr id="293" name="Google Shape;293;p31"/>
          <p:cNvSpPr txBox="1"/>
          <p:nvPr/>
        </p:nvSpPr>
        <p:spPr>
          <a:xfrm>
            <a:off x="7360511" y="1810328"/>
            <a:ext cx="4213605" cy="377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Authentication layer for user sessions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Meal module using Spoonacular API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Exercise module using Back4App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Combined application layer</a:t>
            </a:r>
            <a:endParaRPr/>
          </a:p>
        </p:txBody>
      </p:sp>
      <p:sp>
        <p:nvSpPr>
          <p:cNvPr id="294" name="Google Shape;294;p31"/>
          <p:cNvSpPr/>
          <p:nvPr/>
        </p:nvSpPr>
        <p:spPr>
          <a:xfrm flipH="1">
            <a:off x="-51595" y="1480877"/>
            <a:ext cx="123444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5" name="Google Shape;295;p31" title="results-icon-png-1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1949" y="4349399"/>
            <a:ext cx="1544971" cy="168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31" title="challenge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3578" y="4561573"/>
            <a:ext cx="1471850" cy="147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2"/>
          <p:cNvSpPr txBox="1">
            <a:spLocks noGrp="1"/>
          </p:cNvSpPr>
          <p:nvPr>
            <p:ph type="title"/>
          </p:nvPr>
        </p:nvSpPr>
        <p:spPr>
          <a:xfrm>
            <a:off x="2527299" y="681036"/>
            <a:ext cx="3805135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en-US"/>
              <a:t>Lessons Learned</a:t>
            </a:r>
            <a:endParaRPr/>
          </a:p>
        </p:txBody>
      </p:sp>
      <p:sp>
        <p:nvSpPr>
          <p:cNvPr id="302" name="Google Shape;302;p32"/>
          <p:cNvSpPr txBox="1"/>
          <p:nvPr/>
        </p:nvSpPr>
        <p:spPr>
          <a:xfrm>
            <a:off x="7748930" y="681036"/>
            <a:ext cx="3805135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en-US" sz="3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Lessons Learned</a:t>
            </a:r>
            <a:endParaRPr/>
          </a:p>
        </p:txBody>
      </p:sp>
      <p:sp>
        <p:nvSpPr>
          <p:cNvPr id="303" name="Google Shape;303;p32"/>
          <p:cNvSpPr/>
          <p:nvPr/>
        </p:nvSpPr>
        <p:spPr>
          <a:xfrm rot="-2332232">
            <a:off x="-440560" y="115665"/>
            <a:ext cx="3011420" cy="894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32"/>
          <p:cNvSpPr txBox="1"/>
          <p:nvPr/>
        </p:nvSpPr>
        <p:spPr>
          <a:xfrm>
            <a:off x="2019621" y="1810328"/>
            <a:ext cx="4213605" cy="377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Stateless design improves freshness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Cloud databases improve persistence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Authentication is critical</a:t>
            </a:r>
            <a:endParaRPr/>
          </a:p>
        </p:txBody>
      </p:sp>
      <p:sp>
        <p:nvSpPr>
          <p:cNvPr id="305" name="Google Shape;305;p32"/>
          <p:cNvSpPr txBox="1"/>
          <p:nvPr/>
        </p:nvSpPr>
        <p:spPr>
          <a:xfrm>
            <a:off x="7360511" y="1810328"/>
            <a:ext cx="4213605" cy="377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Add Face ID/Touch ID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Expand nutrition APIs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Optional meal history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UI improvements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Advanced exercise tracking</a:t>
            </a:r>
            <a:endParaRPr/>
          </a:p>
        </p:txBody>
      </p:sp>
      <p:pic>
        <p:nvPicPr>
          <p:cNvPr id="306" name="Google Shape;306;p32" title="lessons learne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1600" y="4301800"/>
            <a:ext cx="1714821" cy="17148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3"/>
          <p:cNvSpPr txBox="1"/>
          <p:nvPr/>
        </p:nvSpPr>
        <p:spPr>
          <a:xfrm>
            <a:off x="1710586" y="547232"/>
            <a:ext cx="8826500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en-US" sz="3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Conclusion</a:t>
            </a:r>
            <a:endParaRPr/>
          </a:p>
        </p:txBody>
      </p:sp>
      <p:sp>
        <p:nvSpPr>
          <p:cNvPr id="312" name="Google Shape;312;p33"/>
          <p:cNvSpPr txBox="1"/>
          <p:nvPr/>
        </p:nvSpPr>
        <p:spPr>
          <a:xfrm>
            <a:off x="776177" y="1825625"/>
            <a:ext cx="10639645" cy="3502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Successfully built a fitness + meal planning system</a:t>
            </a:r>
            <a:endParaRPr/>
          </a:p>
          <a:p>
            <a:pPr marL="228600" marR="0" lvl="0" indent="-228600" algn="ctr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Combines real-time data with persistent tracking</a:t>
            </a:r>
            <a:endParaRPr/>
          </a:p>
          <a:p>
            <a:pPr marL="228600" marR="0" lvl="0" indent="-228600" algn="ctr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Scalable and user-focused solution</a:t>
            </a:r>
            <a:endParaRPr/>
          </a:p>
        </p:txBody>
      </p:sp>
      <p:pic>
        <p:nvPicPr>
          <p:cNvPr id="313" name="Google Shape;313;p33" title="conclusion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975" y="3857350"/>
            <a:ext cx="1828600" cy="182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2"/>
          <p:cNvSpPr txBox="1">
            <a:spLocks noGrp="1"/>
          </p:cNvSpPr>
          <p:nvPr>
            <p:ph type="body" idx="4294967295"/>
          </p:nvPr>
        </p:nvSpPr>
        <p:spPr>
          <a:xfrm>
            <a:off x="2577470" y="1855400"/>
            <a:ext cx="4310440" cy="3762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en-US"/>
              <a:t>Fitness tracking app with integrated meal planning.</a:t>
            </a:r>
            <a:endParaRPr/>
          </a:p>
          <a:p>
            <a:pPr marL="228600" lvl="0" indent="-228600" algn="l" rtl="0">
              <a:lnSpc>
                <a:spcPct val="150000"/>
              </a:lnSpc>
              <a:spcBef>
                <a:spcPts val="28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en-US"/>
              <a:t>Uses Spoonacular API for meals and Back4App for exercise logs.</a:t>
            </a:r>
            <a:endParaRPr/>
          </a:p>
          <a:p>
            <a:pPr marL="228600" lvl="0" indent="-228600" algn="l" rtl="0">
              <a:lnSpc>
                <a:spcPct val="150000"/>
              </a:lnSpc>
              <a:spcBef>
                <a:spcPts val="28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en-US"/>
              <a:t>Provides personalized plans based on user input.</a:t>
            </a:r>
            <a:endParaRPr/>
          </a:p>
        </p:txBody>
      </p:sp>
      <p:sp>
        <p:nvSpPr>
          <p:cNvPr id="162" name="Google Shape;162;p22"/>
          <p:cNvSpPr/>
          <p:nvPr/>
        </p:nvSpPr>
        <p:spPr>
          <a:xfrm>
            <a:off x="1326993" y="845749"/>
            <a:ext cx="9608587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2"/>
          <p:cNvSpPr txBox="1">
            <a:spLocks noGrp="1"/>
          </p:cNvSpPr>
          <p:nvPr>
            <p:ph type="title"/>
          </p:nvPr>
        </p:nvSpPr>
        <p:spPr>
          <a:xfrm>
            <a:off x="1604353" y="681036"/>
            <a:ext cx="8826500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>
                <a:solidFill>
                  <a:schemeClr val="lt1"/>
                </a:solidFill>
              </a:rPr>
              <a:t>Project Summary</a:t>
            </a:r>
            <a:endParaRPr/>
          </a:p>
        </p:txBody>
      </p:sp>
      <p:sp>
        <p:nvSpPr>
          <p:cNvPr id="164" name="Google Shape;164;p22"/>
          <p:cNvSpPr/>
          <p:nvPr/>
        </p:nvSpPr>
        <p:spPr>
          <a:xfrm>
            <a:off x="9508169" y="6603348"/>
            <a:ext cx="3011420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2"/>
          <p:cNvSpPr/>
          <p:nvPr/>
        </p:nvSpPr>
        <p:spPr>
          <a:xfrm rot="-2332232">
            <a:off x="-440560" y="115665"/>
            <a:ext cx="3011420" cy="894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" name="Google Shape;166;p22" title="spoomnacular-removebg-preview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25085" y="1690687"/>
            <a:ext cx="2438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2" title="back4app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10149" y="3220326"/>
            <a:ext cx="3825425" cy="200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2" title="swift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799863" y="3345724"/>
            <a:ext cx="2272669" cy="22726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3"/>
          <p:cNvSpPr/>
          <p:nvPr/>
        </p:nvSpPr>
        <p:spPr>
          <a:xfrm>
            <a:off x="1326994" y="688991"/>
            <a:ext cx="4769006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3"/>
          <p:cNvSpPr txBox="1">
            <a:spLocks noGrp="1"/>
          </p:cNvSpPr>
          <p:nvPr>
            <p:ph type="title"/>
          </p:nvPr>
        </p:nvSpPr>
        <p:spPr>
          <a:xfrm>
            <a:off x="1326994" y="523236"/>
            <a:ext cx="4702448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>
                <a:solidFill>
                  <a:schemeClr val="lt1"/>
                </a:solidFill>
              </a:rPr>
              <a:t>Problem Definition</a:t>
            </a:r>
            <a:endParaRPr/>
          </a:p>
        </p:txBody>
      </p:sp>
      <p:sp>
        <p:nvSpPr>
          <p:cNvPr id="175" name="Google Shape;175;p23"/>
          <p:cNvSpPr/>
          <p:nvPr/>
        </p:nvSpPr>
        <p:spPr>
          <a:xfrm>
            <a:off x="7843443" y="687951"/>
            <a:ext cx="3889933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3"/>
          <p:cNvSpPr txBox="1"/>
          <p:nvPr/>
        </p:nvSpPr>
        <p:spPr>
          <a:xfrm>
            <a:off x="7888138" y="523237"/>
            <a:ext cx="3889933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Target Users</a:t>
            </a:r>
            <a:endParaRPr/>
          </a:p>
        </p:txBody>
      </p:sp>
      <p:sp>
        <p:nvSpPr>
          <p:cNvPr id="177" name="Google Shape;177;p23"/>
          <p:cNvSpPr txBox="1"/>
          <p:nvPr/>
        </p:nvSpPr>
        <p:spPr>
          <a:xfrm>
            <a:off x="2013448" y="1729439"/>
            <a:ext cx="3800400" cy="37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Meal planning is time-consuming and complex.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Lack of integration with fitness tracking.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Goal: Combine nutrition and exercise in one system.</a:t>
            </a:r>
            <a:endParaRPr/>
          </a:p>
        </p:txBody>
      </p:sp>
      <p:sp>
        <p:nvSpPr>
          <p:cNvPr id="178" name="Google Shape;178;p23"/>
          <p:cNvSpPr txBox="1"/>
          <p:nvPr/>
        </p:nvSpPr>
        <p:spPr>
          <a:xfrm>
            <a:off x="7888138" y="1539584"/>
            <a:ext cx="3800541" cy="3762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Students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Gym-goers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Busy individuals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People with dietary restrictions</a:t>
            </a:r>
            <a:endParaRPr/>
          </a:p>
        </p:txBody>
      </p:sp>
      <p:sp>
        <p:nvSpPr>
          <p:cNvPr id="179" name="Google Shape;179;p23"/>
          <p:cNvSpPr/>
          <p:nvPr/>
        </p:nvSpPr>
        <p:spPr>
          <a:xfrm>
            <a:off x="9508169" y="6603348"/>
            <a:ext cx="3011420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3"/>
          <p:cNvSpPr/>
          <p:nvPr/>
        </p:nvSpPr>
        <p:spPr>
          <a:xfrm rot="-2332232">
            <a:off x="-440560" y="115665"/>
            <a:ext cx="3011420" cy="894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1" name="Google Shape;181;p23" title="proble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7454" y="3633420"/>
            <a:ext cx="2400700" cy="240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4"/>
          <p:cNvSpPr/>
          <p:nvPr/>
        </p:nvSpPr>
        <p:spPr>
          <a:xfrm>
            <a:off x="7452288" y="1588137"/>
            <a:ext cx="4346943" cy="2727489"/>
          </a:xfrm>
          <a:prstGeom prst="roundRect">
            <a:avLst>
              <a:gd name="adj" fmla="val 16667"/>
            </a:avLst>
          </a:prstGeom>
          <a:solidFill>
            <a:srgbClr val="C496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4"/>
          <p:cNvSpPr txBox="1">
            <a:spLocks noGrp="1"/>
          </p:cNvSpPr>
          <p:nvPr>
            <p:ph type="title"/>
          </p:nvPr>
        </p:nvSpPr>
        <p:spPr>
          <a:xfrm>
            <a:off x="2369126" y="663944"/>
            <a:ext cx="8984673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en-US" b="1"/>
              <a:t>System Overview</a:t>
            </a:r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body" idx="3"/>
          </p:nvPr>
        </p:nvSpPr>
        <p:spPr>
          <a:xfrm>
            <a:off x="7453877" y="1552155"/>
            <a:ext cx="4348532" cy="67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>
                <a:solidFill>
                  <a:schemeClr val="lt1"/>
                </a:solidFill>
              </a:rPr>
              <a:t>Core Components</a:t>
            </a:r>
            <a:endParaRPr/>
          </a:p>
        </p:txBody>
      </p:sp>
      <p:sp>
        <p:nvSpPr>
          <p:cNvPr id="189" name="Google Shape;189;p24"/>
          <p:cNvSpPr txBox="1">
            <a:spLocks noGrp="1"/>
          </p:cNvSpPr>
          <p:nvPr>
            <p:ph type="body" idx="4"/>
          </p:nvPr>
        </p:nvSpPr>
        <p:spPr>
          <a:xfrm>
            <a:off x="7453877" y="2392180"/>
            <a:ext cx="4346943" cy="1949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Authentication System (user accounts)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Meal Planning generation Module which is API-based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Exercise Tracking/Logging Module which utilizes cloud database per user</a:t>
            </a:r>
            <a:endParaRPr/>
          </a:p>
        </p:txBody>
      </p:sp>
      <p:sp>
        <p:nvSpPr>
          <p:cNvPr id="190" name="Google Shape;190;p24"/>
          <p:cNvSpPr/>
          <p:nvPr/>
        </p:nvSpPr>
        <p:spPr>
          <a:xfrm>
            <a:off x="7422994" y="-442579"/>
            <a:ext cx="4769006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24"/>
          <p:cNvSpPr/>
          <p:nvPr/>
        </p:nvSpPr>
        <p:spPr>
          <a:xfrm>
            <a:off x="2516697" y="1588137"/>
            <a:ext cx="4346943" cy="4443544"/>
          </a:xfrm>
          <a:prstGeom prst="roundRect">
            <a:avLst>
              <a:gd name="adj" fmla="val 16667"/>
            </a:avLst>
          </a:prstGeom>
          <a:solidFill>
            <a:srgbClr val="C4960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4"/>
          <p:cNvSpPr txBox="1">
            <a:spLocks noGrp="1"/>
          </p:cNvSpPr>
          <p:nvPr>
            <p:ph type="body" idx="1"/>
          </p:nvPr>
        </p:nvSpPr>
        <p:spPr>
          <a:xfrm>
            <a:off x="2588305" y="1654707"/>
            <a:ext cx="4348532" cy="67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>
                <a:solidFill>
                  <a:schemeClr val="lt1"/>
                </a:solidFill>
              </a:rPr>
              <a:t>High-Level Flow</a:t>
            </a:r>
            <a:endParaRPr/>
          </a:p>
        </p:txBody>
      </p:sp>
      <p:sp>
        <p:nvSpPr>
          <p:cNvPr id="193" name="Google Shape;193;p24"/>
          <p:cNvSpPr txBox="1">
            <a:spLocks noGrp="1"/>
          </p:cNvSpPr>
          <p:nvPr>
            <p:ph type="body" idx="2"/>
          </p:nvPr>
        </p:nvSpPr>
        <p:spPr>
          <a:xfrm>
            <a:off x="2537029" y="2494732"/>
            <a:ext cx="4346943" cy="3536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User signs up or logs in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Authentication is validated for the user session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Exercise logs are stored in back4app under the user’s unique ID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Exercise History View has full exercise logging history (data fetched from database)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Meal Plan Data is fetched from the Spoonacular API based on user preferences</a:t>
            </a:r>
            <a:endParaRPr/>
          </a:p>
        </p:txBody>
      </p:sp>
      <p:sp>
        <p:nvSpPr>
          <p:cNvPr id="194" name="Google Shape;194;p24"/>
          <p:cNvSpPr/>
          <p:nvPr/>
        </p:nvSpPr>
        <p:spPr>
          <a:xfrm rot="-2332232">
            <a:off x="-440560" y="115665"/>
            <a:ext cx="3011420" cy="894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5" name="Google Shape;195;p24" title="syste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22172" y="4501836"/>
            <a:ext cx="2211939" cy="22119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5"/>
          <p:cNvSpPr txBox="1">
            <a:spLocks noGrp="1"/>
          </p:cNvSpPr>
          <p:nvPr>
            <p:ph type="title"/>
          </p:nvPr>
        </p:nvSpPr>
        <p:spPr>
          <a:xfrm>
            <a:off x="666044" y="578485"/>
            <a:ext cx="10687755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en-US"/>
              <a:t>Architecture</a:t>
            </a:r>
            <a:endParaRPr/>
          </a:p>
        </p:txBody>
      </p:sp>
      <p:sp>
        <p:nvSpPr>
          <p:cNvPr id="202" name="Google Shape;202;p25"/>
          <p:cNvSpPr/>
          <p:nvPr/>
        </p:nvSpPr>
        <p:spPr>
          <a:xfrm rot="-5400000">
            <a:off x="-3083194" y="3383280"/>
            <a:ext cx="704088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5"/>
          <p:cNvSpPr txBox="1"/>
          <p:nvPr/>
        </p:nvSpPr>
        <p:spPr>
          <a:xfrm>
            <a:off x="666044" y="1810328"/>
            <a:ext cx="4213605" cy="377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Authentication layer for user sessions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Meal module using Spoonacular API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Exercise module using Back4App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Combined application layer</a:t>
            </a:r>
            <a:endParaRPr/>
          </a:p>
        </p:txBody>
      </p:sp>
      <p:sp>
        <p:nvSpPr>
          <p:cNvPr id="204" name="Google Shape;204;p25"/>
          <p:cNvSpPr/>
          <p:nvPr/>
        </p:nvSpPr>
        <p:spPr>
          <a:xfrm flipH="1">
            <a:off x="10308919" y="96477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5"/>
          <p:cNvSpPr/>
          <p:nvPr/>
        </p:nvSpPr>
        <p:spPr>
          <a:xfrm flipH="1">
            <a:off x="10461319" y="111717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25"/>
          <p:cNvSpPr/>
          <p:nvPr/>
        </p:nvSpPr>
        <p:spPr>
          <a:xfrm flipH="1">
            <a:off x="10613719" y="1269572"/>
            <a:ext cx="2286000" cy="45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25"/>
          <p:cNvSpPr/>
          <p:nvPr/>
        </p:nvSpPr>
        <p:spPr>
          <a:xfrm flipH="1">
            <a:off x="10766119" y="1421972"/>
            <a:ext cx="2286000" cy="45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1325" y="1349250"/>
            <a:ext cx="5063137" cy="43265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6"/>
          <p:cNvSpPr txBox="1">
            <a:spLocks noGrp="1"/>
          </p:cNvSpPr>
          <p:nvPr>
            <p:ph type="title"/>
          </p:nvPr>
        </p:nvSpPr>
        <p:spPr>
          <a:xfrm>
            <a:off x="666044" y="612671"/>
            <a:ext cx="10687755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en-US"/>
              <a:t>Data Flow</a:t>
            </a:r>
            <a:endParaRPr/>
          </a:p>
        </p:txBody>
      </p:sp>
      <p:sp>
        <p:nvSpPr>
          <p:cNvPr id="215" name="Google Shape;215;p26"/>
          <p:cNvSpPr/>
          <p:nvPr/>
        </p:nvSpPr>
        <p:spPr>
          <a:xfrm rot="-5400000">
            <a:off x="-3083194" y="3383280"/>
            <a:ext cx="704088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26"/>
          <p:cNvSpPr txBox="1"/>
          <p:nvPr/>
        </p:nvSpPr>
        <p:spPr>
          <a:xfrm>
            <a:off x="666044" y="1810328"/>
            <a:ext cx="4213605" cy="3770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User logs in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Requests meal plan → API call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Receives fresh data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Exercise logs stored in database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Data merged in app</a:t>
            </a:r>
            <a:endParaRPr/>
          </a:p>
        </p:txBody>
      </p:sp>
      <p:sp>
        <p:nvSpPr>
          <p:cNvPr id="217" name="Google Shape;217;p26"/>
          <p:cNvSpPr/>
          <p:nvPr/>
        </p:nvSpPr>
        <p:spPr>
          <a:xfrm flipH="1">
            <a:off x="10308919" y="96477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26"/>
          <p:cNvSpPr/>
          <p:nvPr/>
        </p:nvSpPr>
        <p:spPr>
          <a:xfrm flipH="1">
            <a:off x="10461319" y="111717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6"/>
          <p:cNvSpPr/>
          <p:nvPr/>
        </p:nvSpPr>
        <p:spPr>
          <a:xfrm flipH="1">
            <a:off x="10613719" y="126957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6"/>
          <p:cNvSpPr/>
          <p:nvPr/>
        </p:nvSpPr>
        <p:spPr>
          <a:xfrm flipH="1">
            <a:off x="10766119" y="142197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1" name="Google Shape;22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3350" y="1923400"/>
            <a:ext cx="5883550" cy="294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7"/>
          <p:cNvSpPr txBox="1"/>
          <p:nvPr/>
        </p:nvSpPr>
        <p:spPr>
          <a:xfrm>
            <a:off x="644768" y="593130"/>
            <a:ext cx="5451232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Implementation Details</a:t>
            </a:r>
            <a:endParaRPr/>
          </a:p>
        </p:txBody>
      </p:sp>
      <p:sp>
        <p:nvSpPr>
          <p:cNvPr id="228" name="Google Shape;228;p27"/>
          <p:cNvSpPr txBox="1"/>
          <p:nvPr/>
        </p:nvSpPr>
        <p:spPr>
          <a:xfrm>
            <a:off x="8268057" y="833036"/>
            <a:ext cx="3034468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Technologies Used</a:t>
            </a:r>
            <a:endParaRPr/>
          </a:p>
        </p:txBody>
      </p:sp>
      <p:sp>
        <p:nvSpPr>
          <p:cNvPr id="229" name="Google Shape;229;p27"/>
          <p:cNvSpPr txBox="1"/>
          <p:nvPr/>
        </p:nvSpPr>
        <p:spPr>
          <a:xfrm>
            <a:off x="8268057" y="3343542"/>
            <a:ext cx="2941950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Key Features</a:t>
            </a:r>
            <a:endParaRPr/>
          </a:p>
        </p:txBody>
      </p:sp>
      <p:sp>
        <p:nvSpPr>
          <p:cNvPr id="230" name="Google Shape;230;p27"/>
          <p:cNvSpPr txBox="1"/>
          <p:nvPr/>
        </p:nvSpPr>
        <p:spPr>
          <a:xfrm>
            <a:off x="8469236" y="1779201"/>
            <a:ext cx="263210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Swift &amp; </a:t>
            </a:r>
            <a:r>
              <a:rPr lang="en-US" sz="1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SwiftUI</a:t>
            </a: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Spoonacular</a:t>
            </a: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API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Back4App database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ParseSwift</a:t>
            </a: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dependency</a:t>
            </a:r>
            <a:endParaRPr dirty="0"/>
          </a:p>
        </p:txBody>
      </p:sp>
      <p:sp>
        <p:nvSpPr>
          <p:cNvPr id="231" name="Google Shape;231;p27"/>
          <p:cNvSpPr/>
          <p:nvPr/>
        </p:nvSpPr>
        <p:spPr>
          <a:xfrm rot="-5400000">
            <a:off x="-3083194" y="3383280"/>
            <a:ext cx="704088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27"/>
          <p:cNvSpPr txBox="1"/>
          <p:nvPr/>
        </p:nvSpPr>
        <p:spPr>
          <a:xfrm>
            <a:off x="666044" y="1562497"/>
            <a:ext cx="4213605" cy="2795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Stateless meal generation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Cloud-based exercise storage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Secure user sessions</a:t>
            </a:r>
            <a:endParaRPr/>
          </a:p>
          <a:p>
            <a:pPr marL="228600" marR="0" lvl="0" indent="-2286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Real-time API calls</a:t>
            </a:r>
            <a:endParaRPr/>
          </a:p>
        </p:txBody>
      </p:sp>
      <p:sp>
        <p:nvSpPr>
          <p:cNvPr id="233" name="Google Shape;233;p27"/>
          <p:cNvSpPr txBox="1"/>
          <p:nvPr/>
        </p:nvSpPr>
        <p:spPr>
          <a:xfrm>
            <a:off x="8011652" y="4333212"/>
            <a:ext cx="3547275" cy="209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User authentication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Dynamic meal generation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Exercise logging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n-US" sz="2000" b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Personalized dashboard</a:t>
            </a:r>
            <a:endParaRPr/>
          </a:p>
        </p:txBody>
      </p:sp>
      <p:sp>
        <p:nvSpPr>
          <p:cNvPr id="234" name="Google Shape;234;p27"/>
          <p:cNvSpPr/>
          <p:nvPr/>
        </p:nvSpPr>
        <p:spPr>
          <a:xfrm flipH="1">
            <a:off x="10308919" y="96477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 flipH="1">
            <a:off x="10461319" y="1060022"/>
            <a:ext cx="2286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6" name="Google Shape;23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6925" y="4064675"/>
            <a:ext cx="2854249" cy="217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5599" y="3343556"/>
            <a:ext cx="2827203" cy="2893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7" title="swift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961875" y="1492125"/>
            <a:ext cx="804425" cy="80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7" title="Xcode_icon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80925" y="1523425"/>
            <a:ext cx="879675" cy="87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7" title="spoomnacular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22445" y="2471856"/>
            <a:ext cx="596663" cy="596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7" title="back4app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21549" y="2403100"/>
            <a:ext cx="1398429" cy="73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7" title="spoomnacular-removebg-preview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924250" y="2380200"/>
            <a:ext cx="879675" cy="879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8"/>
          <p:cNvSpPr/>
          <p:nvPr/>
        </p:nvSpPr>
        <p:spPr>
          <a:xfrm rot="7963053" flipH="1">
            <a:off x="3876001" y="3229407"/>
            <a:ext cx="1034262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28"/>
          <p:cNvSpPr/>
          <p:nvPr/>
        </p:nvSpPr>
        <p:spPr>
          <a:xfrm rot="7963053" flipH="1">
            <a:off x="4028401" y="3381807"/>
            <a:ext cx="1034262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28"/>
          <p:cNvSpPr/>
          <p:nvPr/>
        </p:nvSpPr>
        <p:spPr>
          <a:xfrm rot="7963053" flipH="1">
            <a:off x="4180801" y="3534207"/>
            <a:ext cx="1034262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28"/>
          <p:cNvSpPr/>
          <p:nvPr/>
        </p:nvSpPr>
        <p:spPr>
          <a:xfrm rot="7963053" flipH="1">
            <a:off x="4333201" y="3686607"/>
            <a:ext cx="1034262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28"/>
          <p:cNvSpPr/>
          <p:nvPr/>
        </p:nvSpPr>
        <p:spPr>
          <a:xfrm rot="7963053" flipH="1">
            <a:off x="4485601" y="3839007"/>
            <a:ext cx="1034262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2" name="Google Shape;252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28600" y="1800325"/>
            <a:ext cx="2134002" cy="465473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8"/>
          <p:cNvSpPr txBox="1">
            <a:spLocks noGrp="1"/>
          </p:cNvSpPr>
          <p:nvPr>
            <p:ph type="title"/>
          </p:nvPr>
        </p:nvSpPr>
        <p:spPr>
          <a:xfrm>
            <a:off x="776176" y="681036"/>
            <a:ext cx="10639646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en-US"/>
              <a:t>I. Testing &amp; Evaluation</a:t>
            </a:r>
            <a:endParaRPr/>
          </a:p>
        </p:txBody>
      </p:sp>
      <p:sp>
        <p:nvSpPr>
          <p:cNvPr id="254" name="Google Shape;254;p28"/>
          <p:cNvSpPr/>
          <p:nvPr/>
        </p:nvSpPr>
        <p:spPr>
          <a:xfrm rot="-5400000">
            <a:off x="-3083194" y="3383280"/>
            <a:ext cx="704088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5" name="Google Shape;255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7839" y="1808161"/>
            <a:ext cx="2076255" cy="4654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20904" y="1800326"/>
            <a:ext cx="2146251" cy="4662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79832" y="1800325"/>
            <a:ext cx="2113003" cy="4662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9"/>
          <p:cNvSpPr/>
          <p:nvPr/>
        </p:nvSpPr>
        <p:spPr>
          <a:xfrm rot="7963053" flipH="1">
            <a:off x="3876001" y="3229407"/>
            <a:ext cx="1034262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29"/>
          <p:cNvSpPr/>
          <p:nvPr/>
        </p:nvSpPr>
        <p:spPr>
          <a:xfrm rot="7963053" flipH="1">
            <a:off x="4028401" y="3381807"/>
            <a:ext cx="1034262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29"/>
          <p:cNvSpPr/>
          <p:nvPr/>
        </p:nvSpPr>
        <p:spPr>
          <a:xfrm rot="7963053" flipH="1">
            <a:off x="4180801" y="3534207"/>
            <a:ext cx="1034262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29"/>
          <p:cNvSpPr/>
          <p:nvPr/>
        </p:nvSpPr>
        <p:spPr>
          <a:xfrm rot="7963053" flipH="1">
            <a:off x="4333201" y="3686607"/>
            <a:ext cx="1034262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29"/>
          <p:cNvSpPr/>
          <p:nvPr/>
        </p:nvSpPr>
        <p:spPr>
          <a:xfrm rot="7963053" flipH="1">
            <a:off x="4485601" y="3839007"/>
            <a:ext cx="1034262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7" name="Google Shape;26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8276" y="1797492"/>
            <a:ext cx="2076255" cy="4653856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9"/>
          <p:cNvSpPr txBox="1">
            <a:spLocks noGrp="1"/>
          </p:cNvSpPr>
          <p:nvPr>
            <p:ph type="title"/>
          </p:nvPr>
        </p:nvSpPr>
        <p:spPr>
          <a:xfrm>
            <a:off x="776176" y="681036"/>
            <a:ext cx="10639646" cy="1009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en-US"/>
              <a:t>II. Testing &amp; Evaluation</a:t>
            </a:r>
            <a:endParaRPr/>
          </a:p>
        </p:txBody>
      </p:sp>
      <p:sp>
        <p:nvSpPr>
          <p:cNvPr id="269" name="Google Shape;269;p29"/>
          <p:cNvSpPr/>
          <p:nvPr/>
        </p:nvSpPr>
        <p:spPr>
          <a:xfrm rot="-5400000">
            <a:off x="-3083194" y="3383280"/>
            <a:ext cx="704088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" name="Google Shape;270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81890" y="1796618"/>
            <a:ext cx="2134876" cy="4654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31790" y="1813242"/>
            <a:ext cx="2123502" cy="4638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91129" y="1785077"/>
            <a:ext cx="2123502" cy="46547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514</Words>
  <Application>Microsoft Macintosh PowerPoint</Application>
  <PresentationFormat>Widescreen</PresentationFormat>
  <Paragraphs>118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FitnessTrack with Meal Planner</vt:lpstr>
      <vt:lpstr>Project Summary</vt:lpstr>
      <vt:lpstr>Problem Definition</vt:lpstr>
      <vt:lpstr>System Overview</vt:lpstr>
      <vt:lpstr>Architecture</vt:lpstr>
      <vt:lpstr>Data Flow</vt:lpstr>
      <vt:lpstr>PowerPoint Presentation</vt:lpstr>
      <vt:lpstr>I. Testing &amp; Evaluation</vt:lpstr>
      <vt:lpstr>II. Testing &amp; Evaluation</vt:lpstr>
      <vt:lpstr>III. Testing &amp; Evaluation</vt:lpstr>
      <vt:lpstr>PowerPoint Presentation</vt:lpstr>
      <vt:lpstr>Lessons Learned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FitnessTrack with Meal Planner</dc:title>
  <cp:lastModifiedBy>Wesley Del Orbe Baldera</cp:lastModifiedBy>
  <cp:revision>2</cp:revision>
  <dcterms:modified xsi:type="dcterms:W3CDTF">2026-04-17T19:46:21Z</dcterms:modified>
</cp:coreProperties>
</file>