
<file path=[Content_Types].xml><?xml version="1.0" encoding="utf-8"?>
<Types xmlns="http://schemas.openxmlformats.org/package/2006/content-types">
  <Default ContentType="application/x-fontdata" Extension="fntdata"/>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Lst>
  <p:sldSz cy="5143500" cx="9144000"/>
  <p:notesSz cx="5143500" cy="9144000"/>
  <p:embeddedFontLst>
    <p:embeddedFont>
      <p:font typeface="Helvetica Neue"/>
      <p:regular r:id="rId9"/>
      <p:bold r:id="rId10"/>
      <p:italic r:id="rId11"/>
      <p:boldItalic r:id="rId1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3" roundtripDataSignature="AMtx7mhrYr/Iw2rsR2CG8eq5xUhqWXIij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font" Target="fonts/HelveticaNeue-italic.fntdata"/><Relationship Id="rId10" Type="http://schemas.openxmlformats.org/officeDocument/2006/relationships/font" Target="fonts/HelveticaNeue-bold.fntdata"/><Relationship Id="rId13" Type="http://customschemas.google.com/relationships/presentationmetadata" Target="metadata"/><Relationship Id="rId12" Type="http://schemas.openxmlformats.org/officeDocument/2006/relationships/font" Target="fonts/HelveticaNeue-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font" Target="fonts/HelveticaNeue-regular.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857400" y="685800"/>
            <a:ext cx="342915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514350" y="4343400"/>
            <a:ext cx="41148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 name="Shape 7"/>
        <p:cNvGrpSpPr/>
        <p:nvPr/>
      </p:nvGrpSpPr>
      <p:grpSpPr>
        <a:xfrm>
          <a:off x="0" y="0"/>
          <a:ext cx="0" cy="0"/>
          <a:chOff x="0" y="0"/>
          <a:chExt cx="0" cy="0"/>
        </a:xfrm>
      </p:grpSpPr>
      <p:sp>
        <p:nvSpPr>
          <p:cNvPr id="8" name="Google Shape;8;p1: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9" name="Google Shape;9;p1: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Hi everyone, we're Dylan, Anabella, Kevin, and Gabriel. Our project is called Amazon Best Seller Rank Prediction Using Multimodal Machine Learning. We built this as our senior design project at FIU's Knight Foundation School. We collected around 19,000 Amazon products across 14 categories, extracted 80-plus features per product, and used all of that to predict whether a product will make it to the Best Seller Rank — before it even goes live.</a:t>
            </a:r>
            <a:endParaRPr sz="1200">
              <a:solidFill>
                <a:schemeClr val="dk1"/>
              </a:solidFill>
            </a:endParaRPr>
          </a:p>
          <a:p>
            <a:pPr indent="0" lvl="0" marL="0" marR="0" rtl="0" algn="l">
              <a:spcBef>
                <a:spcPts val="0"/>
              </a:spcBef>
              <a:spcAft>
                <a:spcPts val="0"/>
              </a:spcAft>
              <a:buNone/>
            </a:pPr>
            <a:r>
              <a:t/>
            </a:r>
            <a:endParaRPr sz="1200">
              <a:solidFill>
                <a:schemeClr val="dk1"/>
              </a:solidFill>
            </a:endParaRPr>
          </a:p>
        </p:txBody>
      </p:sp>
      <p:sp>
        <p:nvSpPr>
          <p:cNvPr id="10" name="Google Shape;10;p1: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 name="Shape 26"/>
        <p:cNvGrpSpPr/>
        <p:nvPr/>
      </p:nvGrpSpPr>
      <p:grpSpPr>
        <a:xfrm>
          <a:off x="0" y="0"/>
          <a:ext cx="0" cy="0"/>
          <a:chOff x="0" y="0"/>
          <a:chExt cx="0" cy="0"/>
        </a:xfrm>
      </p:grpSpPr>
      <p:sp>
        <p:nvSpPr>
          <p:cNvPr id="27" name="Google Shape;27;p2: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8" name="Google Shape;28;p2: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So what's the problem we're solving? Amazon's Best Seller Rank is one of the most powerful signals on the platform — it drives visibility, clicks, and sales. But here's the catch: BSR only appears after a product has already sold. So sellers are essentially flying blind.</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They're investing in inventory, photography, packaging, and ads without any data on whether their listing has what it takes to rank. And when it comes to optimizing their listing — image quality, title, keywords — it's pure trial and error. There's no feedback loop before launch.</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rPr>
              <a:t>That's the gap we set out to close</a:t>
            </a:r>
            <a:endParaRPr sz="1200">
              <a:solidFill>
                <a:schemeClr val="dk1"/>
              </a:solidFill>
            </a:endParaRPr>
          </a:p>
          <a:p>
            <a:pPr indent="0" lvl="0" marL="0" marR="0" rtl="0" algn="l">
              <a:spcBef>
                <a:spcPts val="0"/>
              </a:spcBef>
              <a:spcAft>
                <a:spcPts val="0"/>
              </a:spcAft>
              <a:buNone/>
            </a:pPr>
            <a:r>
              <a:t/>
            </a:r>
            <a:endParaRPr sz="1200">
              <a:solidFill>
                <a:schemeClr val="dk1"/>
              </a:solidFill>
            </a:endParaRPr>
          </a:p>
        </p:txBody>
      </p:sp>
      <p:sp>
        <p:nvSpPr>
          <p:cNvPr id="29" name="Google Shape;29;p2: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p3: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6" name="Google Shape;56;p3: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Arial"/>
              <a:ea typeface="Arial"/>
              <a:cs typeface="Arial"/>
              <a:sym typeface="Arial"/>
            </a:endParaRPr>
          </a:p>
        </p:txBody>
      </p:sp>
      <p:sp>
        <p:nvSpPr>
          <p:cNvPr id="57" name="Google Shape;57;p3: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4: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4" name="Google Shape;84;p4: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Arial"/>
              <a:ea typeface="Arial"/>
              <a:cs typeface="Arial"/>
              <a:sym typeface="Arial"/>
            </a:endParaRPr>
          </a:p>
        </p:txBody>
      </p:sp>
      <p:sp>
        <p:nvSpPr>
          <p:cNvPr id="85" name="Google Shape;85;p4: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6" name="Shape 6"/>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D1B3E"/>
        </a:solidFill>
      </p:bgPr>
    </p:bg>
    <p:spTree>
      <p:nvGrpSpPr>
        <p:cNvPr id="11" name="Shape 11"/>
        <p:cNvGrpSpPr/>
        <p:nvPr/>
      </p:nvGrpSpPr>
      <p:grpSpPr>
        <a:xfrm>
          <a:off x="0" y="0"/>
          <a:ext cx="0" cy="0"/>
          <a:chOff x="0" y="0"/>
          <a:chExt cx="0" cy="0"/>
        </a:xfrm>
      </p:grpSpPr>
      <p:sp>
        <p:nvSpPr>
          <p:cNvPr id="12" name="Google Shape;12;p1"/>
          <p:cNvSpPr/>
          <p:nvPr/>
        </p:nvSpPr>
        <p:spPr>
          <a:xfrm>
            <a:off x="0" y="0"/>
            <a:ext cx="164592" cy="5143500"/>
          </a:xfrm>
          <a:prstGeom prst="rect">
            <a:avLst/>
          </a:prstGeom>
          <a:solidFill>
            <a:srgbClr val="27AE60"/>
          </a:solidFill>
          <a:ln cap="flat" cmpd="sng" w="1270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13" name="Google Shape;13;p1"/>
          <p:cNvSpPr/>
          <p:nvPr/>
        </p:nvSpPr>
        <p:spPr>
          <a:xfrm>
            <a:off x="7772400" y="0"/>
            <a:ext cx="1371600" cy="1097280"/>
          </a:xfrm>
          <a:prstGeom prst="rect">
            <a:avLst/>
          </a:prstGeom>
          <a:solidFill>
            <a:srgbClr val="1F7A4D">
              <a:alpha val="40000"/>
            </a:srgbClr>
          </a:solidFill>
          <a:ln cap="flat" cmpd="sng" w="12700">
            <a:solidFill>
              <a:srgbClr val="1F7A4D">
                <a:alpha val="40000"/>
              </a:srgbClr>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14" name="Google Shape;14;p1"/>
          <p:cNvSpPr/>
          <p:nvPr/>
        </p:nvSpPr>
        <p:spPr>
          <a:xfrm>
            <a:off x="365760" y="164592"/>
            <a:ext cx="64008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BC9C"/>
              </a:buClr>
              <a:buSzPts val="900"/>
              <a:buFont typeface="Helvetica Neue"/>
              <a:buNone/>
            </a:pPr>
            <a:r>
              <a:rPr i="1" lang="en-US" sz="900">
                <a:solidFill>
                  <a:srgbClr val="1ABC9C"/>
                </a:solidFill>
                <a:latin typeface="Helvetica Neue"/>
                <a:ea typeface="Helvetica Neue"/>
                <a:cs typeface="Helvetica Neue"/>
                <a:sym typeface="Helvetica Neue"/>
              </a:rPr>
              <a:t>FIU · Knight Foundation School of Computer &amp; Information Sciences</a:t>
            </a:r>
            <a:endParaRPr sz="900">
              <a:solidFill>
                <a:schemeClr val="dk1"/>
              </a:solidFill>
              <a:latin typeface="Helvetica Neue"/>
              <a:ea typeface="Helvetica Neue"/>
              <a:cs typeface="Helvetica Neue"/>
              <a:sym typeface="Helvetica Neue"/>
            </a:endParaRPr>
          </a:p>
        </p:txBody>
      </p:sp>
      <p:sp>
        <p:nvSpPr>
          <p:cNvPr id="15" name="Google Shape;15;p1"/>
          <p:cNvSpPr/>
          <p:nvPr/>
        </p:nvSpPr>
        <p:spPr>
          <a:xfrm>
            <a:off x="365760" y="438912"/>
            <a:ext cx="548640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94A3B8"/>
              </a:buClr>
              <a:buSzPts val="900"/>
              <a:buFont typeface="Helvetica Neue"/>
              <a:buNone/>
            </a:pPr>
            <a:r>
              <a:rPr lang="en-US" sz="900">
                <a:solidFill>
                  <a:srgbClr val="94A3B8"/>
                </a:solidFill>
                <a:latin typeface="Helvetica Neue"/>
                <a:ea typeface="Helvetica Neue"/>
                <a:cs typeface="Helvetica Neue"/>
                <a:sym typeface="Helvetica Neue"/>
              </a:rPr>
              <a:t>Spring 2026 Senior Design Project</a:t>
            </a:r>
            <a:endParaRPr sz="900">
              <a:solidFill>
                <a:schemeClr val="dk1"/>
              </a:solidFill>
              <a:latin typeface="Helvetica Neue"/>
              <a:ea typeface="Helvetica Neue"/>
              <a:cs typeface="Helvetica Neue"/>
              <a:sym typeface="Helvetica Neue"/>
            </a:endParaRPr>
          </a:p>
        </p:txBody>
      </p:sp>
      <p:sp>
        <p:nvSpPr>
          <p:cNvPr id="16" name="Google Shape;16;p1"/>
          <p:cNvSpPr/>
          <p:nvPr/>
        </p:nvSpPr>
        <p:spPr>
          <a:xfrm>
            <a:off x="365760" y="960120"/>
            <a:ext cx="8412480" cy="8686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4400"/>
              <a:buFont typeface="Helvetica Neue"/>
              <a:buNone/>
            </a:pPr>
            <a:r>
              <a:rPr b="1" lang="en-US" sz="4400">
                <a:solidFill>
                  <a:srgbClr val="FFFFFF"/>
                </a:solidFill>
                <a:latin typeface="Helvetica Neue"/>
                <a:ea typeface="Helvetica Neue"/>
                <a:cs typeface="Helvetica Neue"/>
                <a:sym typeface="Helvetica Neue"/>
              </a:rPr>
              <a:t>Amazon Best Seller Rank</a:t>
            </a:r>
            <a:endParaRPr sz="4400">
              <a:solidFill>
                <a:schemeClr val="dk1"/>
              </a:solidFill>
              <a:latin typeface="Helvetica Neue"/>
              <a:ea typeface="Helvetica Neue"/>
              <a:cs typeface="Helvetica Neue"/>
              <a:sym typeface="Helvetica Neue"/>
            </a:endParaRPr>
          </a:p>
        </p:txBody>
      </p:sp>
      <p:sp>
        <p:nvSpPr>
          <p:cNvPr id="17" name="Google Shape;17;p1"/>
          <p:cNvSpPr/>
          <p:nvPr/>
        </p:nvSpPr>
        <p:spPr>
          <a:xfrm>
            <a:off x="365760" y="1737360"/>
            <a:ext cx="8412480" cy="7772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BC9C"/>
              </a:buClr>
              <a:buSzPts val="3200"/>
              <a:buFont typeface="Helvetica Neue"/>
              <a:buNone/>
            </a:pPr>
            <a:r>
              <a:rPr lang="en-US" sz="3000">
                <a:solidFill>
                  <a:srgbClr val="1ABC9C"/>
                </a:solidFill>
                <a:latin typeface="Helvetica Neue"/>
                <a:ea typeface="Helvetica Neue"/>
                <a:cs typeface="Helvetica Neue"/>
                <a:sym typeface="Helvetica Neue"/>
              </a:rPr>
              <a:t>Prediction Using Multimodal Machine Learning</a:t>
            </a:r>
            <a:endParaRPr sz="3000">
              <a:solidFill>
                <a:schemeClr val="dk1"/>
              </a:solidFill>
              <a:latin typeface="Helvetica Neue"/>
              <a:ea typeface="Helvetica Neue"/>
              <a:cs typeface="Helvetica Neue"/>
              <a:sym typeface="Helvetica Neue"/>
            </a:endParaRPr>
          </a:p>
        </p:txBody>
      </p:sp>
      <p:sp>
        <p:nvSpPr>
          <p:cNvPr id="18" name="Google Shape;18;p1"/>
          <p:cNvSpPr/>
          <p:nvPr/>
        </p:nvSpPr>
        <p:spPr>
          <a:xfrm>
            <a:off x="365760" y="2633472"/>
            <a:ext cx="5943600" cy="36576"/>
          </a:xfrm>
          <a:prstGeom prst="rect">
            <a:avLst/>
          </a:prstGeom>
          <a:solidFill>
            <a:srgbClr val="27AE60"/>
          </a:solidFill>
          <a:ln cap="flat" cmpd="sng" w="1270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19" name="Google Shape;19;p1"/>
          <p:cNvSpPr/>
          <p:nvPr/>
        </p:nvSpPr>
        <p:spPr>
          <a:xfrm>
            <a:off x="365748" y="2834650"/>
            <a:ext cx="5943600" cy="1463100"/>
          </a:xfrm>
          <a:prstGeom prst="rect">
            <a:avLst/>
          </a:prstGeom>
          <a:solidFill>
            <a:srgbClr val="162447"/>
          </a:solidFill>
          <a:ln cap="flat" cmpd="sng" w="12700">
            <a:solidFill>
              <a:srgbClr val="1F7A4D"/>
            </a:solidFill>
            <a:prstDash val="solid"/>
            <a:round/>
            <a:headEnd len="sm" w="sm" type="none"/>
            <a:tailEnd len="sm" w="sm" type="none"/>
          </a:ln>
          <a:effectLst>
            <a:outerShdw blurRad="101600" rotWithShape="0" algn="bl" dir="8100000" dist="38100">
              <a:srgbClr val="000000">
                <a:alpha val="18039"/>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20" name="Google Shape;20;p1"/>
          <p:cNvSpPr/>
          <p:nvPr/>
        </p:nvSpPr>
        <p:spPr>
          <a:xfrm>
            <a:off x="548640" y="2926080"/>
            <a:ext cx="4663440" cy="36576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BC9C"/>
              </a:buClr>
              <a:buSzPts val="1100"/>
              <a:buFont typeface="Helvetica Neue"/>
              <a:buNone/>
            </a:pPr>
            <a:r>
              <a:rPr b="1" lang="en-US" sz="1100">
                <a:solidFill>
                  <a:srgbClr val="1ABC9C"/>
                </a:solidFill>
                <a:latin typeface="Helvetica Neue"/>
                <a:ea typeface="Helvetica Neue"/>
                <a:cs typeface="Helvetica Neue"/>
                <a:sym typeface="Helvetica Neue"/>
              </a:rPr>
              <a:t>Students: </a:t>
            </a:r>
            <a:r>
              <a:rPr lang="en-US" sz="1100">
                <a:solidFill>
                  <a:srgbClr val="FFFFFF"/>
                </a:solidFill>
                <a:latin typeface="Helvetica Neue"/>
                <a:ea typeface="Helvetica Neue"/>
                <a:cs typeface="Helvetica Neue"/>
                <a:sym typeface="Helvetica Neue"/>
              </a:rPr>
              <a:t>Dylan Suniaga, Anabella Trias, Kevin Duran, Gabriel Lopez</a:t>
            </a:r>
            <a:endParaRPr sz="1100">
              <a:solidFill>
                <a:schemeClr val="dk1"/>
              </a:solidFill>
              <a:latin typeface="Helvetica Neue"/>
              <a:ea typeface="Helvetica Neue"/>
              <a:cs typeface="Helvetica Neue"/>
              <a:sym typeface="Helvetica Neue"/>
            </a:endParaRPr>
          </a:p>
        </p:txBody>
      </p:sp>
      <p:sp>
        <p:nvSpPr>
          <p:cNvPr id="21" name="Google Shape;21;p1"/>
          <p:cNvSpPr/>
          <p:nvPr/>
        </p:nvSpPr>
        <p:spPr>
          <a:xfrm>
            <a:off x="548640" y="3310128"/>
            <a:ext cx="466344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BC9C"/>
              </a:buClr>
              <a:buSzPts val="1100"/>
              <a:buFont typeface="Helvetica Neue"/>
              <a:buNone/>
            </a:pPr>
            <a:r>
              <a:rPr b="1" lang="en-US" sz="1100">
                <a:solidFill>
                  <a:srgbClr val="1ABC9C"/>
                </a:solidFill>
                <a:latin typeface="Helvetica Neue"/>
                <a:ea typeface="Helvetica Neue"/>
                <a:cs typeface="Helvetica Neue"/>
                <a:sym typeface="Helvetica Neue"/>
              </a:rPr>
              <a:t>Instructor: </a:t>
            </a:r>
            <a:r>
              <a:rPr lang="en-US" sz="1100">
                <a:solidFill>
                  <a:srgbClr val="FFFFFF"/>
                </a:solidFill>
                <a:latin typeface="Helvetica Neue"/>
                <a:ea typeface="Helvetica Neue"/>
                <a:cs typeface="Helvetica Neue"/>
                <a:sym typeface="Helvetica Neue"/>
              </a:rPr>
              <a:t>Prof. Masoud Sadjadi</a:t>
            </a:r>
            <a:endParaRPr sz="1100">
              <a:solidFill>
                <a:schemeClr val="dk1"/>
              </a:solidFill>
              <a:latin typeface="Helvetica Neue"/>
              <a:ea typeface="Helvetica Neue"/>
              <a:cs typeface="Helvetica Neue"/>
              <a:sym typeface="Helvetica Neue"/>
            </a:endParaRPr>
          </a:p>
        </p:txBody>
      </p:sp>
      <p:sp>
        <p:nvSpPr>
          <p:cNvPr id="22" name="Google Shape;22;p1"/>
          <p:cNvSpPr/>
          <p:nvPr/>
        </p:nvSpPr>
        <p:spPr>
          <a:xfrm>
            <a:off x="548640" y="3639312"/>
            <a:ext cx="466344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BC9C"/>
              </a:buClr>
              <a:buSzPts val="1100"/>
              <a:buFont typeface="Helvetica Neue"/>
              <a:buNone/>
            </a:pPr>
            <a:r>
              <a:rPr b="1" lang="en-US" sz="1100">
                <a:solidFill>
                  <a:srgbClr val="1ABC9C"/>
                </a:solidFill>
                <a:latin typeface="Helvetica Neue"/>
                <a:ea typeface="Helvetica Neue"/>
                <a:cs typeface="Helvetica Neue"/>
                <a:sym typeface="Helvetica Neue"/>
              </a:rPr>
              <a:t>Data Source: </a:t>
            </a:r>
            <a:r>
              <a:rPr lang="en-US" sz="1100">
                <a:solidFill>
                  <a:srgbClr val="FFFFFF"/>
                </a:solidFill>
                <a:latin typeface="Helvetica Neue"/>
                <a:ea typeface="Helvetica Neue"/>
                <a:cs typeface="Helvetica Neue"/>
                <a:sym typeface="Helvetica Neue"/>
              </a:rPr>
              <a:t>ScrapingDog API · Amazon.com (US)</a:t>
            </a:r>
            <a:endParaRPr sz="1100">
              <a:solidFill>
                <a:schemeClr val="dk1"/>
              </a:solidFill>
              <a:latin typeface="Helvetica Neue"/>
              <a:ea typeface="Helvetica Neue"/>
              <a:cs typeface="Helvetica Neue"/>
              <a:sym typeface="Helvetica Neue"/>
            </a:endParaRPr>
          </a:p>
        </p:txBody>
      </p:sp>
      <p:sp>
        <p:nvSpPr>
          <p:cNvPr id="23" name="Google Shape;23;p1"/>
          <p:cNvSpPr/>
          <p:nvPr/>
        </p:nvSpPr>
        <p:spPr>
          <a:xfrm>
            <a:off x="548640" y="3968496"/>
            <a:ext cx="466344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BC9C"/>
              </a:buClr>
              <a:buSzPts val="1100"/>
              <a:buFont typeface="Helvetica Neue"/>
              <a:buNone/>
            </a:pPr>
            <a:r>
              <a:rPr b="1" lang="en-US" sz="1100">
                <a:solidFill>
                  <a:srgbClr val="1ABC9C"/>
                </a:solidFill>
                <a:latin typeface="Helvetica Neue"/>
                <a:ea typeface="Helvetica Neue"/>
                <a:cs typeface="Helvetica Neue"/>
                <a:sym typeface="Helvetica Neue"/>
              </a:rPr>
              <a:t>Dataset: </a:t>
            </a:r>
            <a:r>
              <a:rPr lang="en-US" sz="1100">
                <a:solidFill>
                  <a:srgbClr val="FFFFFF"/>
                </a:solidFill>
                <a:latin typeface="Helvetica Neue"/>
                <a:ea typeface="Helvetica Neue"/>
                <a:cs typeface="Helvetica Neue"/>
                <a:sym typeface="Helvetica Neue"/>
              </a:rPr>
              <a:t>~19,000 ASINs · 14 Categories · 80+ Features</a:t>
            </a:r>
            <a:endParaRPr sz="1100">
              <a:solidFill>
                <a:schemeClr val="dk1"/>
              </a:solidFill>
              <a:latin typeface="Helvetica Neue"/>
              <a:ea typeface="Helvetica Neue"/>
              <a:cs typeface="Helvetica Neue"/>
              <a:sym typeface="Helvetica Neue"/>
            </a:endParaRPr>
          </a:p>
        </p:txBody>
      </p:sp>
      <p:sp>
        <p:nvSpPr>
          <p:cNvPr id="24" name="Google Shape;24;p1"/>
          <p:cNvSpPr/>
          <p:nvPr/>
        </p:nvSpPr>
        <p:spPr>
          <a:xfrm>
            <a:off x="0" y="4846320"/>
            <a:ext cx="9144000" cy="297180"/>
          </a:xfrm>
          <a:prstGeom prst="rect">
            <a:avLst/>
          </a:prstGeom>
          <a:solidFill>
            <a:srgbClr val="1F7A4D"/>
          </a:solidFill>
          <a:ln cap="flat" cmpd="sng" w="12700">
            <a:solidFill>
              <a:srgbClr val="1F7A4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25" name="Google Shape;25;p1"/>
          <p:cNvSpPr/>
          <p:nvPr/>
        </p:nvSpPr>
        <p:spPr>
          <a:xfrm>
            <a:off x="274320" y="4846320"/>
            <a:ext cx="8595360" cy="29718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Helvetica Neue"/>
              <a:buNone/>
            </a:pPr>
            <a:r>
              <a:rPr lang="en-US" sz="900">
                <a:solidFill>
                  <a:srgbClr val="FFFFFF"/>
                </a:solidFill>
                <a:latin typeface="Helvetica Neue"/>
                <a:ea typeface="Helvetica Neue"/>
                <a:cs typeface="Helvetica Neue"/>
                <a:sym typeface="Helvetica Neue"/>
              </a:rPr>
              <a:t>Florida International University · 2026</a:t>
            </a:r>
            <a:endParaRPr sz="900">
              <a:solidFill>
                <a:schemeClr val="dk1"/>
              </a:solidFill>
              <a:latin typeface="Helvetica Neue"/>
              <a:ea typeface="Helvetica Neue"/>
              <a:cs typeface="Helvetica Neue"/>
              <a:sym typeface="Helvetica Neue"/>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0F4F8"/>
        </a:solidFill>
      </p:bgPr>
    </p:bg>
    <p:spTree>
      <p:nvGrpSpPr>
        <p:cNvPr id="30" name="Shape 30"/>
        <p:cNvGrpSpPr/>
        <p:nvPr/>
      </p:nvGrpSpPr>
      <p:grpSpPr>
        <a:xfrm>
          <a:off x="0" y="0"/>
          <a:ext cx="0" cy="0"/>
          <a:chOff x="0" y="0"/>
          <a:chExt cx="0" cy="0"/>
        </a:xfrm>
      </p:grpSpPr>
      <p:sp>
        <p:nvSpPr>
          <p:cNvPr id="31" name="Google Shape;31;p2"/>
          <p:cNvSpPr/>
          <p:nvPr/>
        </p:nvSpPr>
        <p:spPr>
          <a:xfrm>
            <a:off x="0" y="0"/>
            <a:ext cx="9144000" cy="914400"/>
          </a:xfrm>
          <a:prstGeom prst="rect">
            <a:avLst/>
          </a:prstGeom>
          <a:solidFill>
            <a:srgbClr val="0D1B3E"/>
          </a:solidFill>
          <a:ln cap="flat" cmpd="sng" w="12700">
            <a:solidFill>
              <a:srgbClr val="0D1B3E"/>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32" name="Google Shape;32;p2"/>
          <p:cNvSpPr/>
          <p:nvPr/>
        </p:nvSpPr>
        <p:spPr>
          <a:xfrm>
            <a:off x="0" y="0"/>
            <a:ext cx="164592" cy="5143500"/>
          </a:xfrm>
          <a:prstGeom prst="rect">
            <a:avLst/>
          </a:prstGeom>
          <a:solidFill>
            <a:srgbClr val="27AE60"/>
          </a:solidFill>
          <a:ln cap="flat" cmpd="sng" w="1270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33" name="Google Shape;33;p2"/>
          <p:cNvSpPr/>
          <p:nvPr/>
        </p:nvSpPr>
        <p:spPr>
          <a:xfrm>
            <a:off x="378635" y="205740"/>
            <a:ext cx="7315200" cy="5028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3000"/>
              <a:buFont typeface="Helvetica Neue"/>
              <a:buNone/>
            </a:pPr>
            <a:r>
              <a:rPr b="1" lang="en-US" sz="3000">
                <a:solidFill>
                  <a:srgbClr val="FFFFFF"/>
                </a:solidFill>
                <a:latin typeface="Helvetica Neue"/>
                <a:ea typeface="Helvetica Neue"/>
                <a:cs typeface="Helvetica Neue"/>
                <a:sym typeface="Helvetica Neue"/>
              </a:rPr>
              <a:t>The Problem</a:t>
            </a:r>
            <a:endParaRPr sz="3000">
              <a:solidFill>
                <a:schemeClr val="dk1"/>
              </a:solidFill>
              <a:latin typeface="Helvetica Neue"/>
              <a:ea typeface="Helvetica Neue"/>
              <a:cs typeface="Helvetica Neue"/>
              <a:sym typeface="Helvetica Neue"/>
            </a:endParaRPr>
          </a:p>
        </p:txBody>
      </p:sp>
      <p:sp>
        <p:nvSpPr>
          <p:cNvPr id="34" name="Google Shape;34;p2"/>
          <p:cNvSpPr/>
          <p:nvPr/>
        </p:nvSpPr>
        <p:spPr>
          <a:xfrm>
            <a:off x="347472" y="1051560"/>
            <a:ext cx="2651760" cy="3520440"/>
          </a:xfrm>
          <a:prstGeom prst="rect">
            <a:avLst/>
          </a:prstGeom>
          <a:solidFill>
            <a:srgbClr val="FFFFFF"/>
          </a:solidFill>
          <a:ln cap="flat" cmpd="sng" w="12700">
            <a:solidFill>
              <a:srgbClr val="D1D5DB"/>
            </a:solidFill>
            <a:prstDash val="solid"/>
            <a:round/>
            <a:headEnd len="sm" w="sm" type="none"/>
            <a:tailEnd len="sm" w="sm" type="none"/>
          </a:ln>
          <a:effectLst>
            <a:outerShdw blurRad="101600" rotWithShape="0" algn="bl" dir="8100000" dist="38100">
              <a:srgbClr val="000000">
                <a:alpha val="18039"/>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35" name="Google Shape;35;p2"/>
          <p:cNvSpPr/>
          <p:nvPr/>
        </p:nvSpPr>
        <p:spPr>
          <a:xfrm>
            <a:off x="347472" y="1051560"/>
            <a:ext cx="2651760" cy="73152"/>
          </a:xfrm>
          <a:prstGeom prst="rect">
            <a:avLst/>
          </a:prstGeom>
          <a:solidFill>
            <a:srgbClr val="27AE60"/>
          </a:solidFill>
          <a:ln cap="flat" cmpd="sng" w="1270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36" name="Google Shape;36;p2"/>
          <p:cNvSpPr/>
          <p:nvPr/>
        </p:nvSpPr>
        <p:spPr>
          <a:xfrm>
            <a:off x="1353312" y="1188720"/>
            <a:ext cx="640080" cy="640080"/>
          </a:xfrm>
          <a:prstGeom prst="ellipse">
            <a:avLst/>
          </a:prstGeom>
          <a:solidFill>
            <a:srgbClr val="27AE60"/>
          </a:solidFill>
          <a:ln cap="flat" cmpd="sng" w="1270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37" name="Google Shape;37;p2"/>
          <p:cNvSpPr/>
          <p:nvPr/>
        </p:nvSpPr>
        <p:spPr>
          <a:xfrm>
            <a:off x="1353312" y="1188720"/>
            <a:ext cx="640080" cy="64008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2000"/>
              <a:buFont typeface="Helvetica Neue"/>
              <a:buNone/>
            </a:pPr>
            <a:r>
              <a:rPr b="1" lang="en-US" sz="2000">
                <a:solidFill>
                  <a:srgbClr val="FFFFFF"/>
                </a:solidFill>
                <a:latin typeface="Helvetica Neue"/>
                <a:ea typeface="Helvetica Neue"/>
                <a:cs typeface="Helvetica Neue"/>
                <a:sym typeface="Helvetica Neue"/>
              </a:rPr>
              <a:t>?</a:t>
            </a:r>
            <a:endParaRPr sz="2000">
              <a:solidFill>
                <a:schemeClr val="dk1"/>
              </a:solidFill>
              <a:latin typeface="Helvetica Neue"/>
              <a:ea typeface="Helvetica Neue"/>
              <a:cs typeface="Helvetica Neue"/>
              <a:sym typeface="Helvetica Neue"/>
            </a:endParaRPr>
          </a:p>
        </p:txBody>
      </p:sp>
      <p:sp>
        <p:nvSpPr>
          <p:cNvPr id="38" name="Google Shape;38;p2"/>
          <p:cNvSpPr/>
          <p:nvPr/>
        </p:nvSpPr>
        <p:spPr>
          <a:xfrm>
            <a:off x="484632" y="1938528"/>
            <a:ext cx="2377440" cy="50292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D1B3E"/>
              </a:buClr>
              <a:buSzPts val="1300"/>
              <a:buFont typeface="Helvetica Neue"/>
              <a:buNone/>
            </a:pPr>
            <a:r>
              <a:rPr b="1" lang="en-US" sz="1300">
                <a:solidFill>
                  <a:srgbClr val="0D1B3E"/>
                </a:solidFill>
                <a:latin typeface="Helvetica Neue"/>
                <a:ea typeface="Helvetica Neue"/>
                <a:cs typeface="Helvetica Neue"/>
                <a:sym typeface="Helvetica Neue"/>
              </a:rPr>
              <a:t>BSR Is a Black Box</a:t>
            </a:r>
            <a:endParaRPr sz="1300">
              <a:solidFill>
                <a:schemeClr val="dk1"/>
              </a:solidFill>
              <a:latin typeface="Helvetica Neue"/>
              <a:ea typeface="Helvetica Neue"/>
              <a:cs typeface="Helvetica Neue"/>
              <a:sym typeface="Helvetica Neue"/>
            </a:endParaRPr>
          </a:p>
        </p:txBody>
      </p:sp>
      <p:sp>
        <p:nvSpPr>
          <p:cNvPr id="39" name="Google Shape;39;p2"/>
          <p:cNvSpPr/>
          <p:nvPr/>
        </p:nvSpPr>
        <p:spPr>
          <a:xfrm>
            <a:off x="484632" y="2487168"/>
            <a:ext cx="2377440" cy="192024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74151"/>
              </a:buClr>
              <a:buSzPts val="1050"/>
              <a:buFont typeface="Helvetica Neue"/>
              <a:buNone/>
            </a:pPr>
            <a:r>
              <a:rPr lang="en-US" sz="1050">
                <a:solidFill>
                  <a:srgbClr val="374151"/>
                </a:solidFill>
                <a:latin typeface="Helvetica Neue"/>
                <a:ea typeface="Helvetica Neue"/>
                <a:cs typeface="Helvetica Neue"/>
                <a:sym typeface="Helvetica Neue"/>
              </a:rPr>
              <a:t>Amazon's Best Seller Rank reflects real-time sales velocity — but it only appears after a product has already sold. Sellers have no way to predict it before launch.</a:t>
            </a:r>
            <a:endParaRPr sz="1050">
              <a:solidFill>
                <a:schemeClr val="dk1"/>
              </a:solidFill>
              <a:latin typeface="Helvetica Neue"/>
              <a:ea typeface="Helvetica Neue"/>
              <a:cs typeface="Helvetica Neue"/>
              <a:sym typeface="Helvetica Neue"/>
            </a:endParaRPr>
          </a:p>
        </p:txBody>
      </p:sp>
      <p:sp>
        <p:nvSpPr>
          <p:cNvPr id="40" name="Google Shape;40;p2"/>
          <p:cNvSpPr/>
          <p:nvPr/>
        </p:nvSpPr>
        <p:spPr>
          <a:xfrm>
            <a:off x="3227832" y="1051560"/>
            <a:ext cx="2651760" cy="3520440"/>
          </a:xfrm>
          <a:prstGeom prst="rect">
            <a:avLst/>
          </a:prstGeom>
          <a:solidFill>
            <a:srgbClr val="FFFFFF"/>
          </a:solidFill>
          <a:ln cap="flat" cmpd="sng" w="12700">
            <a:solidFill>
              <a:srgbClr val="D1D5DB"/>
            </a:solidFill>
            <a:prstDash val="solid"/>
            <a:round/>
            <a:headEnd len="sm" w="sm" type="none"/>
            <a:tailEnd len="sm" w="sm" type="none"/>
          </a:ln>
          <a:effectLst>
            <a:outerShdw blurRad="101600" rotWithShape="0" algn="bl" dir="8100000" dist="38100">
              <a:srgbClr val="000000">
                <a:alpha val="18039"/>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41" name="Google Shape;41;p2"/>
          <p:cNvSpPr/>
          <p:nvPr/>
        </p:nvSpPr>
        <p:spPr>
          <a:xfrm>
            <a:off x="3227832" y="1051560"/>
            <a:ext cx="2651760" cy="73152"/>
          </a:xfrm>
          <a:prstGeom prst="rect">
            <a:avLst/>
          </a:prstGeom>
          <a:solidFill>
            <a:srgbClr val="1ABC9C"/>
          </a:solidFill>
          <a:ln cap="flat" cmpd="sng" w="12700">
            <a:solidFill>
              <a:srgbClr val="1ABC9C"/>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42" name="Google Shape;42;p2"/>
          <p:cNvSpPr/>
          <p:nvPr/>
        </p:nvSpPr>
        <p:spPr>
          <a:xfrm>
            <a:off x="4233672" y="1188720"/>
            <a:ext cx="640080" cy="640080"/>
          </a:xfrm>
          <a:prstGeom prst="ellipse">
            <a:avLst/>
          </a:prstGeom>
          <a:solidFill>
            <a:srgbClr val="1ABC9C"/>
          </a:solidFill>
          <a:ln cap="flat" cmpd="sng" w="12700">
            <a:solidFill>
              <a:srgbClr val="1ABC9C"/>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43" name="Google Shape;43;p2"/>
          <p:cNvSpPr/>
          <p:nvPr/>
        </p:nvSpPr>
        <p:spPr>
          <a:xfrm>
            <a:off x="4233672" y="1188720"/>
            <a:ext cx="640080" cy="64008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2000"/>
              <a:buFont typeface="Helvetica Neue"/>
              <a:buNone/>
            </a:pPr>
            <a:r>
              <a:rPr b="1" lang="en-US" sz="2000">
                <a:solidFill>
                  <a:srgbClr val="FFFFFF"/>
                </a:solidFill>
                <a:latin typeface="Helvetica Neue"/>
                <a:ea typeface="Helvetica Neue"/>
                <a:cs typeface="Helvetica Neue"/>
                <a:sym typeface="Helvetica Neue"/>
              </a:rPr>
              <a:t>$</a:t>
            </a:r>
            <a:endParaRPr sz="2000">
              <a:solidFill>
                <a:schemeClr val="dk1"/>
              </a:solidFill>
              <a:latin typeface="Helvetica Neue"/>
              <a:ea typeface="Helvetica Neue"/>
              <a:cs typeface="Helvetica Neue"/>
              <a:sym typeface="Helvetica Neue"/>
            </a:endParaRPr>
          </a:p>
        </p:txBody>
      </p:sp>
      <p:sp>
        <p:nvSpPr>
          <p:cNvPr id="44" name="Google Shape;44;p2"/>
          <p:cNvSpPr/>
          <p:nvPr/>
        </p:nvSpPr>
        <p:spPr>
          <a:xfrm>
            <a:off x="3364992" y="1938528"/>
            <a:ext cx="2377440" cy="50292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D1B3E"/>
              </a:buClr>
              <a:buSzPts val="1300"/>
              <a:buFont typeface="Helvetica Neue"/>
              <a:buNone/>
            </a:pPr>
            <a:r>
              <a:rPr b="1" lang="en-US" sz="1300">
                <a:solidFill>
                  <a:srgbClr val="0D1B3E"/>
                </a:solidFill>
                <a:latin typeface="Helvetica Neue"/>
                <a:ea typeface="Helvetica Neue"/>
                <a:cs typeface="Helvetica Neue"/>
                <a:sym typeface="Helvetica Neue"/>
              </a:rPr>
              <a:t>Blind Inventory Risk</a:t>
            </a:r>
            <a:endParaRPr sz="1300">
              <a:solidFill>
                <a:schemeClr val="dk1"/>
              </a:solidFill>
              <a:latin typeface="Helvetica Neue"/>
              <a:ea typeface="Helvetica Neue"/>
              <a:cs typeface="Helvetica Neue"/>
              <a:sym typeface="Helvetica Neue"/>
            </a:endParaRPr>
          </a:p>
        </p:txBody>
      </p:sp>
      <p:sp>
        <p:nvSpPr>
          <p:cNvPr id="45" name="Google Shape;45;p2"/>
          <p:cNvSpPr/>
          <p:nvPr/>
        </p:nvSpPr>
        <p:spPr>
          <a:xfrm>
            <a:off x="3364992" y="2487168"/>
            <a:ext cx="2377440" cy="192024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74151"/>
              </a:buClr>
              <a:buSzPts val="1050"/>
              <a:buFont typeface="Helvetica Neue"/>
              <a:buNone/>
            </a:pPr>
            <a:r>
              <a:rPr lang="en-US" sz="1050">
                <a:solidFill>
                  <a:srgbClr val="374151"/>
                </a:solidFill>
                <a:latin typeface="Helvetica Neue"/>
                <a:ea typeface="Helvetica Neue"/>
                <a:cs typeface="Helvetica Neue"/>
                <a:sym typeface="Helvetica Neue"/>
              </a:rPr>
              <a:t>Sellers invest thousands in inventory, packaging, and ads without knowing if their listing has what it takes to rank. A single bad launch can mean unsold stock and sunk costs.</a:t>
            </a:r>
            <a:endParaRPr sz="1050">
              <a:solidFill>
                <a:schemeClr val="dk1"/>
              </a:solidFill>
              <a:latin typeface="Helvetica Neue"/>
              <a:ea typeface="Helvetica Neue"/>
              <a:cs typeface="Helvetica Neue"/>
              <a:sym typeface="Helvetica Neue"/>
            </a:endParaRPr>
          </a:p>
        </p:txBody>
      </p:sp>
      <p:sp>
        <p:nvSpPr>
          <p:cNvPr id="46" name="Google Shape;46;p2"/>
          <p:cNvSpPr/>
          <p:nvPr/>
        </p:nvSpPr>
        <p:spPr>
          <a:xfrm>
            <a:off x="6108192" y="1051560"/>
            <a:ext cx="2651760" cy="3520440"/>
          </a:xfrm>
          <a:prstGeom prst="rect">
            <a:avLst/>
          </a:prstGeom>
          <a:solidFill>
            <a:srgbClr val="FFFFFF"/>
          </a:solidFill>
          <a:ln cap="flat" cmpd="sng" w="12700">
            <a:solidFill>
              <a:srgbClr val="D1D5DB"/>
            </a:solidFill>
            <a:prstDash val="solid"/>
            <a:round/>
            <a:headEnd len="sm" w="sm" type="none"/>
            <a:tailEnd len="sm" w="sm" type="none"/>
          </a:ln>
          <a:effectLst>
            <a:outerShdw blurRad="101600" rotWithShape="0" algn="bl" dir="8100000" dist="38100">
              <a:srgbClr val="000000">
                <a:alpha val="18039"/>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47" name="Google Shape;47;p2"/>
          <p:cNvSpPr/>
          <p:nvPr/>
        </p:nvSpPr>
        <p:spPr>
          <a:xfrm>
            <a:off x="6108192" y="1051560"/>
            <a:ext cx="2651760" cy="73152"/>
          </a:xfrm>
          <a:prstGeom prst="rect">
            <a:avLst/>
          </a:prstGeom>
          <a:solidFill>
            <a:srgbClr val="F4C430"/>
          </a:solidFill>
          <a:ln cap="flat" cmpd="sng" w="12700">
            <a:solidFill>
              <a:srgbClr val="F4C43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48" name="Google Shape;48;p2"/>
          <p:cNvSpPr/>
          <p:nvPr/>
        </p:nvSpPr>
        <p:spPr>
          <a:xfrm>
            <a:off x="7114032" y="1188720"/>
            <a:ext cx="640080" cy="640080"/>
          </a:xfrm>
          <a:prstGeom prst="ellipse">
            <a:avLst/>
          </a:prstGeom>
          <a:solidFill>
            <a:srgbClr val="F4C430"/>
          </a:solidFill>
          <a:ln cap="flat" cmpd="sng" w="12700">
            <a:solidFill>
              <a:srgbClr val="F4C43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49" name="Google Shape;49;p2"/>
          <p:cNvSpPr/>
          <p:nvPr/>
        </p:nvSpPr>
        <p:spPr>
          <a:xfrm>
            <a:off x="7114032" y="1188720"/>
            <a:ext cx="640080" cy="64008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2000"/>
              <a:buFont typeface="Helvetica Neue"/>
              <a:buNone/>
            </a:pPr>
            <a:r>
              <a:rPr b="1" lang="en-US" sz="2000">
                <a:solidFill>
                  <a:srgbClr val="FFFFFF"/>
                </a:solidFill>
                <a:latin typeface="Helvetica Neue"/>
                <a:ea typeface="Helvetica Neue"/>
                <a:cs typeface="Helvetica Neue"/>
                <a:sym typeface="Helvetica Neue"/>
              </a:rPr>
              <a:t>!</a:t>
            </a:r>
            <a:endParaRPr sz="2000">
              <a:solidFill>
                <a:schemeClr val="dk1"/>
              </a:solidFill>
              <a:latin typeface="Helvetica Neue"/>
              <a:ea typeface="Helvetica Neue"/>
              <a:cs typeface="Helvetica Neue"/>
              <a:sym typeface="Helvetica Neue"/>
            </a:endParaRPr>
          </a:p>
        </p:txBody>
      </p:sp>
      <p:sp>
        <p:nvSpPr>
          <p:cNvPr id="50" name="Google Shape;50;p2"/>
          <p:cNvSpPr/>
          <p:nvPr/>
        </p:nvSpPr>
        <p:spPr>
          <a:xfrm>
            <a:off x="6245352" y="1938528"/>
            <a:ext cx="2377440" cy="50292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D1B3E"/>
              </a:buClr>
              <a:buSzPts val="1300"/>
              <a:buFont typeface="Helvetica Neue"/>
              <a:buNone/>
            </a:pPr>
            <a:r>
              <a:rPr b="1" lang="en-US" sz="1300">
                <a:solidFill>
                  <a:srgbClr val="0D1B3E"/>
                </a:solidFill>
                <a:latin typeface="Helvetica Neue"/>
                <a:ea typeface="Helvetica Neue"/>
                <a:cs typeface="Helvetica Neue"/>
                <a:sym typeface="Helvetica Neue"/>
              </a:rPr>
              <a:t>Listing Quality Is Guesswork</a:t>
            </a:r>
            <a:endParaRPr sz="1300">
              <a:solidFill>
                <a:schemeClr val="dk1"/>
              </a:solidFill>
              <a:latin typeface="Helvetica Neue"/>
              <a:ea typeface="Helvetica Neue"/>
              <a:cs typeface="Helvetica Neue"/>
              <a:sym typeface="Helvetica Neue"/>
            </a:endParaRPr>
          </a:p>
        </p:txBody>
      </p:sp>
      <p:sp>
        <p:nvSpPr>
          <p:cNvPr id="51" name="Google Shape;51;p2"/>
          <p:cNvSpPr/>
          <p:nvPr/>
        </p:nvSpPr>
        <p:spPr>
          <a:xfrm>
            <a:off x="6245352" y="2487168"/>
            <a:ext cx="2377440" cy="192024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74151"/>
              </a:buClr>
              <a:buSzPts val="1050"/>
              <a:buFont typeface="Helvetica Neue"/>
              <a:buNone/>
            </a:pPr>
            <a:r>
              <a:rPr lang="en-US" sz="1050">
                <a:solidFill>
                  <a:srgbClr val="374151"/>
                </a:solidFill>
                <a:latin typeface="Helvetica Neue"/>
                <a:ea typeface="Helvetica Neue"/>
                <a:cs typeface="Helvetica Neue"/>
                <a:sym typeface="Helvetica Neue"/>
              </a:rPr>
              <a:t>Image quality, title readability, and keyword choice all affect ranking — but sellers have no data-driven feedback before going live. Optimization is trial and error.</a:t>
            </a:r>
            <a:endParaRPr sz="1050">
              <a:solidFill>
                <a:schemeClr val="dk1"/>
              </a:solidFill>
              <a:latin typeface="Helvetica Neue"/>
              <a:ea typeface="Helvetica Neue"/>
              <a:cs typeface="Helvetica Neue"/>
              <a:sym typeface="Helvetica Neue"/>
            </a:endParaRPr>
          </a:p>
        </p:txBody>
      </p:sp>
      <p:sp>
        <p:nvSpPr>
          <p:cNvPr id="52" name="Google Shape;52;p2"/>
          <p:cNvSpPr/>
          <p:nvPr/>
        </p:nvSpPr>
        <p:spPr>
          <a:xfrm>
            <a:off x="0" y="4846320"/>
            <a:ext cx="9144000" cy="297180"/>
          </a:xfrm>
          <a:prstGeom prst="rect">
            <a:avLst/>
          </a:prstGeom>
          <a:solidFill>
            <a:srgbClr val="0D1B3E"/>
          </a:solidFill>
          <a:ln cap="flat" cmpd="sng" w="12700">
            <a:solidFill>
              <a:srgbClr val="0D1B3E"/>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53" name="Google Shape;53;p2"/>
          <p:cNvSpPr/>
          <p:nvPr/>
        </p:nvSpPr>
        <p:spPr>
          <a:xfrm>
            <a:off x="274320" y="4846320"/>
            <a:ext cx="8595360" cy="29718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94A3B8"/>
              </a:buClr>
              <a:buSzPts val="900"/>
              <a:buFont typeface="Helvetica Neue"/>
              <a:buNone/>
            </a:pPr>
            <a:r>
              <a:rPr lang="en-US" sz="900">
                <a:solidFill>
                  <a:srgbClr val="94A3B8"/>
                </a:solidFill>
                <a:latin typeface="Helvetica Neue"/>
                <a:ea typeface="Helvetica Neue"/>
                <a:cs typeface="Helvetica Neue"/>
                <a:sym typeface="Helvetica Neue"/>
              </a:rPr>
              <a:t>Amazon BSR Prediction · FIU Spring 2026</a:t>
            </a:r>
            <a:endParaRPr sz="900">
              <a:solidFill>
                <a:schemeClr val="dk1"/>
              </a:solidFill>
              <a:latin typeface="Helvetica Neue"/>
              <a:ea typeface="Helvetica Neue"/>
              <a:cs typeface="Helvetica Neue"/>
              <a:sym typeface="Helvetica Neue"/>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D1B3E"/>
        </a:solidFill>
      </p:bgPr>
    </p:bg>
    <p:spTree>
      <p:nvGrpSpPr>
        <p:cNvPr id="58" name="Shape 58"/>
        <p:cNvGrpSpPr/>
        <p:nvPr/>
      </p:nvGrpSpPr>
      <p:grpSpPr>
        <a:xfrm>
          <a:off x="0" y="0"/>
          <a:ext cx="0" cy="0"/>
          <a:chOff x="0" y="0"/>
          <a:chExt cx="0" cy="0"/>
        </a:xfrm>
      </p:grpSpPr>
      <p:sp>
        <p:nvSpPr>
          <p:cNvPr id="59" name="Google Shape;59;p3"/>
          <p:cNvSpPr/>
          <p:nvPr/>
        </p:nvSpPr>
        <p:spPr>
          <a:xfrm>
            <a:off x="0" y="0"/>
            <a:ext cx="164592" cy="5143500"/>
          </a:xfrm>
          <a:prstGeom prst="rect">
            <a:avLst/>
          </a:prstGeom>
          <a:solidFill>
            <a:srgbClr val="27AE60"/>
          </a:solidFill>
          <a:ln cap="flat" cmpd="sng" w="1270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60" name="Google Shape;60;p3"/>
          <p:cNvSpPr/>
          <p:nvPr/>
        </p:nvSpPr>
        <p:spPr>
          <a:xfrm>
            <a:off x="365760" y="164592"/>
            <a:ext cx="8229600" cy="59436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3000"/>
              <a:buFont typeface="Helvetica Neue"/>
              <a:buNone/>
            </a:pPr>
            <a:r>
              <a:rPr b="1" lang="en-US" sz="3000">
                <a:solidFill>
                  <a:srgbClr val="FFFFFF"/>
                </a:solidFill>
                <a:latin typeface="Helvetica Neue"/>
                <a:ea typeface="Helvetica Neue"/>
                <a:cs typeface="Helvetica Neue"/>
                <a:sym typeface="Helvetica Neue"/>
              </a:rPr>
              <a:t>Why This Matters</a:t>
            </a:r>
            <a:endParaRPr sz="3000">
              <a:solidFill>
                <a:schemeClr val="dk1"/>
              </a:solidFill>
              <a:latin typeface="Helvetica Neue"/>
              <a:ea typeface="Helvetica Neue"/>
              <a:cs typeface="Helvetica Neue"/>
              <a:sym typeface="Helvetica Neue"/>
            </a:endParaRPr>
          </a:p>
        </p:txBody>
      </p:sp>
      <p:sp>
        <p:nvSpPr>
          <p:cNvPr id="61" name="Google Shape;61;p3"/>
          <p:cNvSpPr/>
          <p:nvPr/>
        </p:nvSpPr>
        <p:spPr>
          <a:xfrm>
            <a:off x="365760" y="713232"/>
            <a:ext cx="8229600" cy="29260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BC9C"/>
              </a:buClr>
              <a:buSzPts val="1200"/>
              <a:buFont typeface="Helvetica Neue"/>
              <a:buNone/>
            </a:pPr>
            <a:r>
              <a:rPr i="1" lang="en-US" sz="1200">
                <a:solidFill>
                  <a:srgbClr val="1ABC9C"/>
                </a:solidFill>
                <a:latin typeface="Helvetica Neue"/>
                <a:ea typeface="Helvetica Neue"/>
                <a:cs typeface="Helvetica Neue"/>
                <a:sym typeface="Helvetica Neue"/>
              </a:rPr>
              <a:t>The seller perspective — and why prediction changes everything</a:t>
            </a:r>
            <a:endParaRPr sz="1200">
              <a:solidFill>
                <a:schemeClr val="dk1"/>
              </a:solidFill>
              <a:latin typeface="Helvetica Neue"/>
              <a:ea typeface="Helvetica Neue"/>
              <a:cs typeface="Helvetica Neue"/>
              <a:sym typeface="Helvetica Neue"/>
            </a:endParaRPr>
          </a:p>
        </p:txBody>
      </p:sp>
      <p:sp>
        <p:nvSpPr>
          <p:cNvPr id="62" name="Google Shape;62;p3"/>
          <p:cNvSpPr/>
          <p:nvPr/>
        </p:nvSpPr>
        <p:spPr>
          <a:xfrm>
            <a:off x="365760" y="1097280"/>
            <a:ext cx="8412480" cy="777240"/>
          </a:xfrm>
          <a:prstGeom prst="rect">
            <a:avLst/>
          </a:prstGeom>
          <a:solidFill>
            <a:srgbClr val="1F7A4D"/>
          </a:solidFill>
          <a:ln cap="flat" cmpd="sng" w="12700">
            <a:solidFill>
              <a:srgbClr val="27AE60"/>
            </a:solidFill>
            <a:prstDash val="solid"/>
            <a:round/>
            <a:headEnd len="sm" w="sm" type="none"/>
            <a:tailEnd len="sm" w="sm" type="none"/>
          </a:ln>
          <a:effectLst>
            <a:outerShdw blurRad="101600" rotWithShape="0" algn="bl" dir="8100000" dist="38100">
              <a:srgbClr val="000000">
                <a:alpha val="18039"/>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63" name="Google Shape;63;p3"/>
          <p:cNvSpPr/>
          <p:nvPr/>
        </p:nvSpPr>
        <p:spPr>
          <a:xfrm>
            <a:off x="365750" y="1097275"/>
            <a:ext cx="8412600" cy="7773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300"/>
              <a:buFont typeface="Helvetica Neue"/>
              <a:buNone/>
            </a:pPr>
            <a:r>
              <a:rPr b="1" lang="en-US" sz="1300">
                <a:solidFill>
                  <a:srgbClr val="FFFFFF"/>
                </a:solidFill>
                <a:latin typeface="Helvetica Neue"/>
                <a:ea typeface="Helvetica Neue"/>
                <a:cs typeface="Helvetica Neue"/>
                <a:sym typeface="Helvetica Neue"/>
              </a:rPr>
              <a:t>Amazon has 9.7 million sellers worldwide — and most launch products without knowing if they'll rank.</a:t>
            </a:r>
            <a:endParaRPr sz="1300">
              <a:solidFill>
                <a:schemeClr val="dk1"/>
              </a:solidFill>
              <a:latin typeface="Helvetica Neue"/>
              <a:ea typeface="Helvetica Neue"/>
              <a:cs typeface="Helvetica Neue"/>
              <a:sym typeface="Helvetica Neue"/>
            </a:endParaRPr>
          </a:p>
        </p:txBody>
      </p:sp>
      <p:sp>
        <p:nvSpPr>
          <p:cNvPr id="64" name="Google Shape;64;p3"/>
          <p:cNvSpPr/>
          <p:nvPr/>
        </p:nvSpPr>
        <p:spPr>
          <a:xfrm>
            <a:off x="347472" y="2011680"/>
            <a:ext cx="4023360" cy="1143000"/>
          </a:xfrm>
          <a:prstGeom prst="rect">
            <a:avLst/>
          </a:prstGeom>
          <a:solidFill>
            <a:srgbClr val="162447"/>
          </a:solidFill>
          <a:ln cap="flat" cmpd="sng" w="19050">
            <a:solidFill>
              <a:srgbClr val="27AE60"/>
            </a:solidFill>
            <a:prstDash val="solid"/>
            <a:round/>
            <a:headEnd len="sm" w="sm" type="none"/>
            <a:tailEnd len="sm" w="sm" type="none"/>
          </a:ln>
          <a:effectLst>
            <a:outerShdw blurRad="101600" rotWithShape="0" algn="bl" dir="8100000" dist="38100">
              <a:srgbClr val="000000">
                <a:alpha val="18039"/>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65" name="Google Shape;65;p3"/>
          <p:cNvSpPr/>
          <p:nvPr/>
        </p:nvSpPr>
        <p:spPr>
          <a:xfrm>
            <a:off x="347472" y="2011680"/>
            <a:ext cx="73152" cy="1143000"/>
          </a:xfrm>
          <a:prstGeom prst="rect">
            <a:avLst/>
          </a:prstGeom>
          <a:solidFill>
            <a:srgbClr val="27AE60"/>
          </a:solidFill>
          <a:ln cap="flat" cmpd="sng" w="1270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66" name="Google Shape;66;p3"/>
          <p:cNvSpPr/>
          <p:nvPr/>
        </p:nvSpPr>
        <p:spPr>
          <a:xfrm>
            <a:off x="530352" y="2103120"/>
            <a:ext cx="3749040" cy="29260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27AE60"/>
              </a:buClr>
              <a:buSzPts val="1200"/>
              <a:buFont typeface="Helvetica Neue"/>
              <a:buNone/>
            </a:pPr>
            <a:r>
              <a:rPr b="1" lang="en-US" sz="1200">
                <a:solidFill>
                  <a:srgbClr val="27AE60"/>
                </a:solidFill>
                <a:latin typeface="Helvetica Neue"/>
                <a:ea typeface="Helvetica Neue"/>
                <a:cs typeface="Helvetica Neue"/>
                <a:sym typeface="Helvetica Neue"/>
              </a:rPr>
              <a:t>Pre-Launch Confidence</a:t>
            </a:r>
            <a:endParaRPr sz="1200">
              <a:solidFill>
                <a:schemeClr val="dk1"/>
              </a:solidFill>
              <a:latin typeface="Helvetica Neue"/>
              <a:ea typeface="Helvetica Neue"/>
              <a:cs typeface="Helvetica Neue"/>
              <a:sym typeface="Helvetica Neue"/>
            </a:endParaRPr>
          </a:p>
        </p:txBody>
      </p:sp>
      <p:sp>
        <p:nvSpPr>
          <p:cNvPr id="67" name="Google Shape;67;p3"/>
          <p:cNvSpPr/>
          <p:nvPr/>
        </p:nvSpPr>
        <p:spPr>
          <a:xfrm>
            <a:off x="530352" y="2395728"/>
            <a:ext cx="3749040" cy="685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F0F4F8"/>
              </a:buClr>
              <a:buSzPts val="1000"/>
              <a:buFont typeface="Helvetica Neue"/>
              <a:buNone/>
            </a:pPr>
            <a:r>
              <a:rPr lang="en-US" sz="1000">
                <a:solidFill>
                  <a:srgbClr val="F0F4F8"/>
                </a:solidFill>
                <a:latin typeface="Helvetica Neue"/>
                <a:ea typeface="Helvetica Neue"/>
                <a:cs typeface="Helvetica Neue"/>
                <a:sym typeface="Helvetica Neue"/>
              </a:rPr>
              <a:t>Sellers can upload their listing content and get a BSR prediction before spending a dollar on inventory or ads.</a:t>
            </a:r>
            <a:endParaRPr sz="1000">
              <a:solidFill>
                <a:schemeClr val="dk1"/>
              </a:solidFill>
              <a:latin typeface="Helvetica Neue"/>
              <a:ea typeface="Helvetica Neue"/>
              <a:cs typeface="Helvetica Neue"/>
              <a:sym typeface="Helvetica Neue"/>
            </a:endParaRPr>
          </a:p>
        </p:txBody>
      </p:sp>
      <p:sp>
        <p:nvSpPr>
          <p:cNvPr id="68" name="Google Shape;68;p3"/>
          <p:cNvSpPr/>
          <p:nvPr/>
        </p:nvSpPr>
        <p:spPr>
          <a:xfrm>
            <a:off x="4645152" y="2011680"/>
            <a:ext cx="4023360" cy="1143000"/>
          </a:xfrm>
          <a:prstGeom prst="rect">
            <a:avLst/>
          </a:prstGeom>
          <a:solidFill>
            <a:srgbClr val="162447"/>
          </a:solidFill>
          <a:ln cap="flat" cmpd="sng" w="19050">
            <a:solidFill>
              <a:srgbClr val="1ABC9C"/>
            </a:solidFill>
            <a:prstDash val="solid"/>
            <a:round/>
            <a:headEnd len="sm" w="sm" type="none"/>
            <a:tailEnd len="sm" w="sm" type="none"/>
          </a:ln>
          <a:effectLst>
            <a:outerShdw blurRad="101600" rotWithShape="0" algn="bl" dir="8100000" dist="38100">
              <a:srgbClr val="000000">
                <a:alpha val="18039"/>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69" name="Google Shape;69;p3"/>
          <p:cNvSpPr/>
          <p:nvPr/>
        </p:nvSpPr>
        <p:spPr>
          <a:xfrm>
            <a:off x="4645152" y="2011680"/>
            <a:ext cx="73152" cy="1143000"/>
          </a:xfrm>
          <a:prstGeom prst="rect">
            <a:avLst/>
          </a:prstGeom>
          <a:solidFill>
            <a:srgbClr val="1ABC9C"/>
          </a:solidFill>
          <a:ln cap="flat" cmpd="sng" w="12700">
            <a:solidFill>
              <a:srgbClr val="1ABC9C"/>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70" name="Google Shape;70;p3"/>
          <p:cNvSpPr/>
          <p:nvPr/>
        </p:nvSpPr>
        <p:spPr>
          <a:xfrm>
            <a:off x="4828032" y="2103120"/>
            <a:ext cx="3749040" cy="29260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BC9C"/>
              </a:buClr>
              <a:buSzPts val="1200"/>
              <a:buFont typeface="Helvetica Neue"/>
              <a:buNone/>
            </a:pPr>
            <a:r>
              <a:rPr b="1" lang="en-US" sz="1200">
                <a:solidFill>
                  <a:srgbClr val="1ABC9C"/>
                </a:solidFill>
                <a:latin typeface="Helvetica Neue"/>
                <a:ea typeface="Helvetica Neue"/>
                <a:cs typeface="Helvetica Neue"/>
                <a:sym typeface="Helvetica Neue"/>
              </a:rPr>
              <a:t>Actionable Feedback</a:t>
            </a:r>
            <a:endParaRPr sz="1200">
              <a:solidFill>
                <a:schemeClr val="dk1"/>
              </a:solidFill>
              <a:latin typeface="Helvetica Neue"/>
              <a:ea typeface="Helvetica Neue"/>
              <a:cs typeface="Helvetica Neue"/>
              <a:sym typeface="Helvetica Neue"/>
            </a:endParaRPr>
          </a:p>
        </p:txBody>
      </p:sp>
      <p:sp>
        <p:nvSpPr>
          <p:cNvPr id="71" name="Google Shape;71;p3"/>
          <p:cNvSpPr/>
          <p:nvPr/>
        </p:nvSpPr>
        <p:spPr>
          <a:xfrm>
            <a:off x="4828032" y="2395728"/>
            <a:ext cx="3749040" cy="685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F0F4F8"/>
              </a:buClr>
              <a:buSzPts val="1000"/>
              <a:buFont typeface="Helvetica Neue"/>
              <a:buNone/>
            </a:pPr>
            <a:r>
              <a:rPr lang="en-US" sz="1000">
                <a:solidFill>
                  <a:srgbClr val="F0F4F8"/>
                </a:solidFill>
                <a:latin typeface="Helvetica Neue"/>
                <a:ea typeface="Helvetica Neue"/>
                <a:cs typeface="Helvetica Neue"/>
                <a:sym typeface="Helvetica Neue"/>
              </a:rPr>
              <a:t>The tool identifies which listing elements — images, title, keywords — are dragging the predicted rank down, so sellers can fix them first.</a:t>
            </a:r>
            <a:endParaRPr sz="1000">
              <a:solidFill>
                <a:schemeClr val="dk1"/>
              </a:solidFill>
              <a:latin typeface="Helvetica Neue"/>
              <a:ea typeface="Helvetica Neue"/>
              <a:cs typeface="Helvetica Neue"/>
              <a:sym typeface="Helvetica Neue"/>
            </a:endParaRPr>
          </a:p>
        </p:txBody>
      </p:sp>
      <p:sp>
        <p:nvSpPr>
          <p:cNvPr id="72" name="Google Shape;72;p3"/>
          <p:cNvSpPr/>
          <p:nvPr/>
        </p:nvSpPr>
        <p:spPr>
          <a:xfrm>
            <a:off x="347472" y="3337560"/>
            <a:ext cx="4023360" cy="1143000"/>
          </a:xfrm>
          <a:prstGeom prst="rect">
            <a:avLst/>
          </a:prstGeom>
          <a:solidFill>
            <a:srgbClr val="162447"/>
          </a:solidFill>
          <a:ln cap="flat" cmpd="sng" w="19050">
            <a:solidFill>
              <a:srgbClr val="F4C430"/>
            </a:solidFill>
            <a:prstDash val="solid"/>
            <a:round/>
            <a:headEnd len="sm" w="sm" type="none"/>
            <a:tailEnd len="sm" w="sm" type="none"/>
          </a:ln>
          <a:effectLst>
            <a:outerShdw blurRad="101600" rotWithShape="0" algn="bl" dir="8100000" dist="38100">
              <a:srgbClr val="000000">
                <a:alpha val="18039"/>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73" name="Google Shape;73;p3"/>
          <p:cNvSpPr/>
          <p:nvPr/>
        </p:nvSpPr>
        <p:spPr>
          <a:xfrm>
            <a:off x="347472" y="3337560"/>
            <a:ext cx="73152" cy="1143000"/>
          </a:xfrm>
          <a:prstGeom prst="rect">
            <a:avLst/>
          </a:prstGeom>
          <a:solidFill>
            <a:srgbClr val="F4C430"/>
          </a:solidFill>
          <a:ln cap="flat" cmpd="sng" w="12700">
            <a:solidFill>
              <a:srgbClr val="F4C43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74" name="Google Shape;74;p3"/>
          <p:cNvSpPr/>
          <p:nvPr/>
        </p:nvSpPr>
        <p:spPr>
          <a:xfrm>
            <a:off x="530352" y="3429000"/>
            <a:ext cx="3749040" cy="29260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4C430"/>
              </a:buClr>
              <a:buSzPts val="1200"/>
              <a:buFont typeface="Helvetica Neue"/>
              <a:buNone/>
            </a:pPr>
            <a:r>
              <a:rPr b="1" lang="en-US" sz="1200">
                <a:solidFill>
                  <a:srgbClr val="F4C430"/>
                </a:solidFill>
                <a:latin typeface="Helvetica Neue"/>
                <a:ea typeface="Helvetica Neue"/>
                <a:cs typeface="Helvetica Neue"/>
                <a:sym typeface="Helvetica Neue"/>
              </a:rPr>
              <a:t>Risk Reduction</a:t>
            </a:r>
            <a:endParaRPr sz="1200">
              <a:solidFill>
                <a:schemeClr val="dk1"/>
              </a:solidFill>
              <a:latin typeface="Helvetica Neue"/>
              <a:ea typeface="Helvetica Neue"/>
              <a:cs typeface="Helvetica Neue"/>
              <a:sym typeface="Helvetica Neue"/>
            </a:endParaRPr>
          </a:p>
        </p:txBody>
      </p:sp>
      <p:sp>
        <p:nvSpPr>
          <p:cNvPr id="75" name="Google Shape;75;p3"/>
          <p:cNvSpPr/>
          <p:nvPr/>
        </p:nvSpPr>
        <p:spPr>
          <a:xfrm>
            <a:off x="530352" y="3721608"/>
            <a:ext cx="3749040" cy="685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F0F4F8"/>
              </a:buClr>
              <a:buSzPts val="1000"/>
              <a:buFont typeface="Helvetica Neue"/>
              <a:buNone/>
            </a:pPr>
            <a:r>
              <a:rPr lang="en-US" sz="1000">
                <a:solidFill>
                  <a:srgbClr val="F0F4F8"/>
                </a:solidFill>
                <a:latin typeface="Helvetica Neue"/>
                <a:ea typeface="Helvetica Neue"/>
                <a:cs typeface="Helvetica Neue"/>
                <a:sym typeface="Helvetica Neue"/>
              </a:rPr>
              <a:t>Products predicted as 'unlikely to rank' can be reconsidered before sinking capital into production, packaging, and fulfillment.</a:t>
            </a:r>
            <a:endParaRPr sz="1000">
              <a:solidFill>
                <a:schemeClr val="dk1"/>
              </a:solidFill>
              <a:latin typeface="Helvetica Neue"/>
              <a:ea typeface="Helvetica Neue"/>
              <a:cs typeface="Helvetica Neue"/>
              <a:sym typeface="Helvetica Neue"/>
            </a:endParaRPr>
          </a:p>
        </p:txBody>
      </p:sp>
      <p:sp>
        <p:nvSpPr>
          <p:cNvPr id="76" name="Google Shape;76;p3"/>
          <p:cNvSpPr/>
          <p:nvPr/>
        </p:nvSpPr>
        <p:spPr>
          <a:xfrm>
            <a:off x="4645152" y="3337560"/>
            <a:ext cx="4023360" cy="1143000"/>
          </a:xfrm>
          <a:prstGeom prst="rect">
            <a:avLst/>
          </a:prstGeom>
          <a:solidFill>
            <a:srgbClr val="162447"/>
          </a:solidFill>
          <a:ln cap="flat" cmpd="sng" w="19050">
            <a:solidFill>
              <a:srgbClr val="E74C3C"/>
            </a:solidFill>
            <a:prstDash val="solid"/>
            <a:round/>
            <a:headEnd len="sm" w="sm" type="none"/>
            <a:tailEnd len="sm" w="sm" type="none"/>
          </a:ln>
          <a:effectLst>
            <a:outerShdw blurRad="101600" rotWithShape="0" algn="bl" dir="8100000" dist="38100">
              <a:srgbClr val="000000">
                <a:alpha val="18039"/>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77" name="Google Shape;77;p3"/>
          <p:cNvSpPr/>
          <p:nvPr/>
        </p:nvSpPr>
        <p:spPr>
          <a:xfrm>
            <a:off x="4645152" y="3337560"/>
            <a:ext cx="73152" cy="1143000"/>
          </a:xfrm>
          <a:prstGeom prst="rect">
            <a:avLst/>
          </a:prstGeom>
          <a:solidFill>
            <a:srgbClr val="E74C3C"/>
          </a:solidFill>
          <a:ln cap="flat" cmpd="sng" w="12700">
            <a:solidFill>
              <a:srgbClr val="E74C3C"/>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78" name="Google Shape;78;p3"/>
          <p:cNvSpPr/>
          <p:nvPr/>
        </p:nvSpPr>
        <p:spPr>
          <a:xfrm>
            <a:off x="4828032" y="3429000"/>
            <a:ext cx="3749040" cy="29260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E74C3C"/>
              </a:buClr>
              <a:buSzPts val="1200"/>
              <a:buFont typeface="Helvetica Neue"/>
              <a:buNone/>
            </a:pPr>
            <a:r>
              <a:rPr b="1" lang="en-US" sz="1200">
                <a:solidFill>
                  <a:srgbClr val="E74C3C"/>
                </a:solidFill>
                <a:latin typeface="Helvetica Neue"/>
                <a:ea typeface="Helvetica Neue"/>
                <a:cs typeface="Helvetica Neue"/>
                <a:sym typeface="Helvetica Neue"/>
              </a:rPr>
              <a:t>Level the Playing Field</a:t>
            </a:r>
            <a:endParaRPr sz="1200">
              <a:solidFill>
                <a:schemeClr val="dk1"/>
              </a:solidFill>
              <a:latin typeface="Helvetica Neue"/>
              <a:ea typeface="Helvetica Neue"/>
              <a:cs typeface="Helvetica Neue"/>
              <a:sym typeface="Helvetica Neue"/>
            </a:endParaRPr>
          </a:p>
        </p:txBody>
      </p:sp>
      <p:sp>
        <p:nvSpPr>
          <p:cNvPr id="79" name="Google Shape;79;p3"/>
          <p:cNvSpPr/>
          <p:nvPr/>
        </p:nvSpPr>
        <p:spPr>
          <a:xfrm>
            <a:off x="4828032" y="3721608"/>
            <a:ext cx="3749040" cy="685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F0F4F8"/>
              </a:buClr>
              <a:buSzPts val="1000"/>
              <a:buFont typeface="Helvetica Neue"/>
              <a:buNone/>
            </a:pPr>
            <a:r>
              <a:rPr lang="en-US" sz="1000">
                <a:solidFill>
                  <a:srgbClr val="F0F4F8"/>
                </a:solidFill>
                <a:latin typeface="Helvetica Neue"/>
                <a:ea typeface="Helvetica Neue"/>
                <a:cs typeface="Helvetica Neue"/>
                <a:sym typeface="Helvetica Neue"/>
              </a:rPr>
              <a:t>Large brands have analytics teams. Small sellers don't. This tool gives independent sellers a data-driven edge they've never had.</a:t>
            </a:r>
            <a:endParaRPr sz="1000">
              <a:solidFill>
                <a:schemeClr val="dk1"/>
              </a:solidFill>
              <a:latin typeface="Helvetica Neue"/>
              <a:ea typeface="Helvetica Neue"/>
              <a:cs typeface="Helvetica Neue"/>
              <a:sym typeface="Helvetica Neue"/>
            </a:endParaRPr>
          </a:p>
        </p:txBody>
      </p:sp>
      <p:sp>
        <p:nvSpPr>
          <p:cNvPr id="80" name="Google Shape;80;p3"/>
          <p:cNvSpPr/>
          <p:nvPr/>
        </p:nvSpPr>
        <p:spPr>
          <a:xfrm>
            <a:off x="0" y="4846320"/>
            <a:ext cx="9144000" cy="297180"/>
          </a:xfrm>
          <a:prstGeom prst="rect">
            <a:avLst/>
          </a:prstGeom>
          <a:solidFill>
            <a:srgbClr val="1F7A4D"/>
          </a:solidFill>
          <a:ln cap="flat" cmpd="sng" w="12700">
            <a:solidFill>
              <a:srgbClr val="1F7A4D"/>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81" name="Google Shape;81;p3"/>
          <p:cNvSpPr/>
          <p:nvPr/>
        </p:nvSpPr>
        <p:spPr>
          <a:xfrm>
            <a:off x="274320" y="4846320"/>
            <a:ext cx="8595360" cy="29718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Helvetica Neue"/>
              <a:buNone/>
            </a:pPr>
            <a:r>
              <a:rPr lang="en-US" sz="900">
                <a:solidFill>
                  <a:srgbClr val="FFFFFF"/>
                </a:solidFill>
                <a:latin typeface="Helvetica Neue"/>
                <a:ea typeface="Helvetica Neue"/>
                <a:cs typeface="Helvetica Neue"/>
                <a:sym typeface="Helvetica Neue"/>
              </a:rPr>
              <a:t>Amazon BSR Prediction · FIU Spring 2026</a:t>
            </a:r>
            <a:endParaRPr sz="900">
              <a:solidFill>
                <a:schemeClr val="dk1"/>
              </a:solidFill>
              <a:latin typeface="Helvetica Neue"/>
              <a:ea typeface="Helvetica Neue"/>
              <a:cs typeface="Helvetica Neue"/>
              <a:sym typeface="Helvetica Neue"/>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0F4F8"/>
        </a:solidFill>
      </p:bgPr>
    </p:bg>
    <p:spTree>
      <p:nvGrpSpPr>
        <p:cNvPr id="86" name="Shape 86"/>
        <p:cNvGrpSpPr/>
        <p:nvPr/>
      </p:nvGrpSpPr>
      <p:grpSpPr>
        <a:xfrm>
          <a:off x="0" y="0"/>
          <a:ext cx="0" cy="0"/>
          <a:chOff x="0" y="0"/>
          <a:chExt cx="0" cy="0"/>
        </a:xfrm>
      </p:grpSpPr>
      <p:sp>
        <p:nvSpPr>
          <p:cNvPr id="87" name="Google Shape;87;p4"/>
          <p:cNvSpPr/>
          <p:nvPr/>
        </p:nvSpPr>
        <p:spPr>
          <a:xfrm>
            <a:off x="0" y="0"/>
            <a:ext cx="9144000" cy="914400"/>
          </a:xfrm>
          <a:prstGeom prst="rect">
            <a:avLst/>
          </a:prstGeom>
          <a:solidFill>
            <a:srgbClr val="0D1B3E"/>
          </a:solidFill>
          <a:ln cap="flat" cmpd="sng" w="12700">
            <a:solidFill>
              <a:srgbClr val="0D1B3E"/>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88" name="Google Shape;88;p4"/>
          <p:cNvSpPr/>
          <p:nvPr/>
        </p:nvSpPr>
        <p:spPr>
          <a:xfrm>
            <a:off x="0" y="0"/>
            <a:ext cx="164592" cy="5143500"/>
          </a:xfrm>
          <a:prstGeom prst="rect">
            <a:avLst/>
          </a:prstGeom>
          <a:solidFill>
            <a:srgbClr val="27AE60"/>
          </a:solidFill>
          <a:ln cap="flat" cmpd="sng" w="1270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89" name="Google Shape;89;p4"/>
          <p:cNvSpPr/>
          <p:nvPr/>
        </p:nvSpPr>
        <p:spPr>
          <a:xfrm>
            <a:off x="365760" y="73152"/>
            <a:ext cx="7315200" cy="50292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3000"/>
              <a:buFont typeface="Helvetica Neue"/>
              <a:buNone/>
            </a:pPr>
            <a:r>
              <a:rPr b="1" lang="en-US" sz="3000">
                <a:solidFill>
                  <a:srgbClr val="FFFFFF"/>
                </a:solidFill>
                <a:latin typeface="Helvetica Neue"/>
                <a:ea typeface="Helvetica Neue"/>
                <a:cs typeface="Helvetica Neue"/>
                <a:sym typeface="Helvetica Neue"/>
              </a:rPr>
              <a:t>What We Built</a:t>
            </a:r>
            <a:endParaRPr sz="3000">
              <a:solidFill>
                <a:schemeClr val="dk1"/>
              </a:solidFill>
              <a:latin typeface="Helvetica Neue"/>
              <a:ea typeface="Helvetica Neue"/>
              <a:cs typeface="Helvetica Neue"/>
              <a:sym typeface="Helvetica Neue"/>
            </a:endParaRPr>
          </a:p>
        </p:txBody>
      </p:sp>
      <p:sp>
        <p:nvSpPr>
          <p:cNvPr id="90" name="Google Shape;90;p4"/>
          <p:cNvSpPr/>
          <p:nvPr/>
        </p:nvSpPr>
        <p:spPr>
          <a:xfrm>
            <a:off x="7772400" y="292608"/>
            <a:ext cx="1188720" cy="274320"/>
          </a:xfrm>
          <a:prstGeom prst="rect">
            <a:avLst/>
          </a:prstGeom>
          <a:noFill/>
          <a:ln>
            <a:noFill/>
          </a:ln>
        </p:spPr>
        <p:txBody>
          <a:bodyPr anchorCtr="0" anchor="ctr" bIns="45700" lIns="91425" spcFirstLastPara="1" rIns="91425" wrap="square" tIns="45700">
            <a:noAutofit/>
          </a:bodyPr>
          <a:lstStyle/>
          <a:p>
            <a:pPr indent="0" lvl="0" marL="0" marR="0" rtl="0" algn="r">
              <a:spcBef>
                <a:spcPts val="0"/>
              </a:spcBef>
              <a:spcAft>
                <a:spcPts val="0"/>
              </a:spcAft>
              <a:buClr>
                <a:srgbClr val="1ABC9C"/>
              </a:buClr>
              <a:buSzPts val="800"/>
              <a:buFont typeface="Helvetica Neue"/>
              <a:buNone/>
            </a:pPr>
            <a:r>
              <a:rPr lang="en-US" sz="800">
                <a:solidFill>
                  <a:srgbClr val="1ABC9C"/>
                </a:solidFill>
                <a:latin typeface="Helvetica Neue"/>
                <a:ea typeface="Helvetica Neue"/>
                <a:cs typeface="Helvetica Neue"/>
                <a:sym typeface="Helvetica Neue"/>
              </a:rPr>
              <a:t>SLIDE 04</a:t>
            </a:r>
            <a:endParaRPr sz="800">
              <a:solidFill>
                <a:schemeClr val="dk1"/>
              </a:solidFill>
              <a:latin typeface="Helvetica Neue"/>
              <a:ea typeface="Helvetica Neue"/>
              <a:cs typeface="Helvetica Neue"/>
              <a:sym typeface="Helvetica Neue"/>
            </a:endParaRPr>
          </a:p>
        </p:txBody>
      </p:sp>
      <p:sp>
        <p:nvSpPr>
          <p:cNvPr id="91" name="Google Shape;91;p4"/>
          <p:cNvSpPr/>
          <p:nvPr/>
        </p:nvSpPr>
        <p:spPr>
          <a:xfrm>
            <a:off x="320040" y="1024128"/>
            <a:ext cx="1508760" cy="2743200"/>
          </a:xfrm>
          <a:prstGeom prst="rect">
            <a:avLst/>
          </a:prstGeom>
          <a:solidFill>
            <a:srgbClr val="FFFFFF"/>
          </a:solidFill>
          <a:ln cap="flat" cmpd="sng" w="12700">
            <a:solidFill>
              <a:srgbClr val="D1D5DB"/>
            </a:solidFill>
            <a:prstDash val="solid"/>
            <a:round/>
            <a:headEnd len="sm" w="sm" type="none"/>
            <a:tailEnd len="sm" w="sm" type="none"/>
          </a:ln>
          <a:effectLst>
            <a:outerShdw blurRad="101600" rotWithShape="0" algn="bl" dir="8100000" dist="38100">
              <a:srgbClr val="000000">
                <a:alpha val="18039"/>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92" name="Google Shape;92;p4"/>
          <p:cNvSpPr/>
          <p:nvPr/>
        </p:nvSpPr>
        <p:spPr>
          <a:xfrm>
            <a:off x="320040" y="1024128"/>
            <a:ext cx="1508760" cy="54864"/>
          </a:xfrm>
          <a:prstGeom prst="rect">
            <a:avLst/>
          </a:prstGeom>
          <a:solidFill>
            <a:srgbClr val="27AE60"/>
          </a:solidFill>
          <a:ln cap="flat" cmpd="sng" w="1270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93" name="Google Shape;93;p4"/>
          <p:cNvSpPr/>
          <p:nvPr/>
        </p:nvSpPr>
        <p:spPr>
          <a:xfrm>
            <a:off x="754380" y="1115568"/>
            <a:ext cx="640080" cy="640080"/>
          </a:xfrm>
          <a:prstGeom prst="ellipse">
            <a:avLst/>
          </a:prstGeom>
          <a:solidFill>
            <a:srgbClr val="0D1B3E"/>
          </a:solidFill>
          <a:ln cap="flat" cmpd="sng" w="1905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94" name="Google Shape;94;p4"/>
          <p:cNvSpPr/>
          <p:nvPr/>
        </p:nvSpPr>
        <p:spPr>
          <a:xfrm>
            <a:off x="754380" y="1115568"/>
            <a:ext cx="640080" cy="64008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27AE60"/>
              </a:buClr>
              <a:buSzPts val="1300"/>
              <a:buFont typeface="Helvetica Neue"/>
              <a:buNone/>
            </a:pPr>
            <a:r>
              <a:rPr b="1" lang="en-US" sz="1300">
                <a:solidFill>
                  <a:srgbClr val="27AE60"/>
                </a:solidFill>
                <a:latin typeface="Helvetica Neue"/>
                <a:ea typeface="Helvetica Neue"/>
                <a:cs typeface="Helvetica Neue"/>
                <a:sym typeface="Helvetica Neue"/>
              </a:rPr>
              <a:t>01</a:t>
            </a:r>
            <a:endParaRPr sz="1300">
              <a:solidFill>
                <a:schemeClr val="dk1"/>
              </a:solidFill>
              <a:latin typeface="Helvetica Neue"/>
              <a:ea typeface="Helvetica Neue"/>
              <a:cs typeface="Helvetica Neue"/>
              <a:sym typeface="Helvetica Neue"/>
            </a:endParaRPr>
          </a:p>
        </p:txBody>
      </p:sp>
      <p:sp>
        <p:nvSpPr>
          <p:cNvPr id="95" name="Google Shape;95;p4"/>
          <p:cNvSpPr/>
          <p:nvPr/>
        </p:nvSpPr>
        <p:spPr>
          <a:xfrm>
            <a:off x="411480" y="1874520"/>
            <a:ext cx="1325880" cy="4572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D1B3E"/>
              </a:buClr>
              <a:buSzPts val="1050"/>
              <a:buFont typeface="Helvetica Neue"/>
              <a:buNone/>
            </a:pPr>
            <a:r>
              <a:rPr b="1" lang="en-US" sz="1050">
                <a:solidFill>
                  <a:srgbClr val="0D1B3E"/>
                </a:solidFill>
                <a:latin typeface="Helvetica Neue"/>
                <a:ea typeface="Helvetica Neue"/>
                <a:cs typeface="Helvetica Neue"/>
                <a:sym typeface="Helvetica Neue"/>
              </a:rPr>
              <a:t>Data Collection</a:t>
            </a:r>
            <a:endParaRPr sz="1050">
              <a:solidFill>
                <a:schemeClr val="dk1"/>
              </a:solidFill>
              <a:latin typeface="Helvetica Neue"/>
              <a:ea typeface="Helvetica Neue"/>
              <a:cs typeface="Helvetica Neue"/>
              <a:sym typeface="Helvetica Neue"/>
            </a:endParaRPr>
          </a:p>
        </p:txBody>
      </p:sp>
      <p:sp>
        <p:nvSpPr>
          <p:cNvPr id="96" name="Google Shape;96;p4"/>
          <p:cNvSpPr/>
          <p:nvPr/>
        </p:nvSpPr>
        <p:spPr>
          <a:xfrm>
            <a:off x="411480" y="2377440"/>
            <a:ext cx="1325880" cy="123444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4B5563"/>
              </a:buClr>
              <a:buSzPts val="900"/>
              <a:buFont typeface="Helvetica Neue"/>
              <a:buNone/>
            </a:pPr>
            <a:r>
              <a:rPr lang="en-US" sz="900">
                <a:solidFill>
                  <a:srgbClr val="4B5563"/>
                </a:solidFill>
                <a:latin typeface="Helvetica Neue"/>
                <a:ea typeface="Helvetica Neue"/>
                <a:cs typeface="Helvetica Neue"/>
                <a:sym typeface="Helvetica Neue"/>
              </a:rPr>
              <a:t>~19K ASINs via ScrapingDog API across 14 Amazon categories</a:t>
            </a:r>
            <a:endParaRPr sz="900">
              <a:solidFill>
                <a:schemeClr val="dk1"/>
              </a:solidFill>
              <a:latin typeface="Helvetica Neue"/>
              <a:ea typeface="Helvetica Neue"/>
              <a:cs typeface="Helvetica Neue"/>
              <a:sym typeface="Helvetica Neue"/>
            </a:endParaRPr>
          </a:p>
        </p:txBody>
      </p:sp>
      <p:sp>
        <p:nvSpPr>
          <p:cNvPr id="97" name="Google Shape;97;p4"/>
          <p:cNvSpPr/>
          <p:nvPr/>
        </p:nvSpPr>
        <p:spPr>
          <a:xfrm>
            <a:off x="1828800" y="2322576"/>
            <a:ext cx="201168" cy="45720"/>
          </a:xfrm>
          <a:prstGeom prst="rect">
            <a:avLst/>
          </a:prstGeom>
          <a:solidFill>
            <a:srgbClr val="27AE60"/>
          </a:solidFill>
          <a:ln cap="flat" cmpd="sng" w="1270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98" name="Google Shape;98;p4"/>
          <p:cNvSpPr/>
          <p:nvPr/>
        </p:nvSpPr>
        <p:spPr>
          <a:xfrm>
            <a:off x="2039112" y="1024128"/>
            <a:ext cx="1508760" cy="2743200"/>
          </a:xfrm>
          <a:prstGeom prst="rect">
            <a:avLst/>
          </a:prstGeom>
          <a:solidFill>
            <a:srgbClr val="FFFFFF"/>
          </a:solidFill>
          <a:ln cap="flat" cmpd="sng" w="12700">
            <a:solidFill>
              <a:srgbClr val="D1D5DB"/>
            </a:solidFill>
            <a:prstDash val="solid"/>
            <a:round/>
            <a:headEnd len="sm" w="sm" type="none"/>
            <a:tailEnd len="sm" w="sm" type="none"/>
          </a:ln>
          <a:effectLst>
            <a:outerShdw blurRad="101600" rotWithShape="0" algn="bl" dir="8100000" dist="38100">
              <a:srgbClr val="000000">
                <a:alpha val="18039"/>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99" name="Google Shape;99;p4"/>
          <p:cNvSpPr/>
          <p:nvPr/>
        </p:nvSpPr>
        <p:spPr>
          <a:xfrm>
            <a:off x="2039112" y="1024128"/>
            <a:ext cx="1508760" cy="54864"/>
          </a:xfrm>
          <a:prstGeom prst="rect">
            <a:avLst/>
          </a:prstGeom>
          <a:solidFill>
            <a:srgbClr val="27AE60"/>
          </a:solidFill>
          <a:ln cap="flat" cmpd="sng" w="1270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100" name="Google Shape;100;p4"/>
          <p:cNvSpPr/>
          <p:nvPr/>
        </p:nvSpPr>
        <p:spPr>
          <a:xfrm>
            <a:off x="2473452" y="1115568"/>
            <a:ext cx="640080" cy="640080"/>
          </a:xfrm>
          <a:prstGeom prst="ellipse">
            <a:avLst/>
          </a:prstGeom>
          <a:solidFill>
            <a:srgbClr val="0D1B3E"/>
          </a:solidFill>
          <a:ln cap="flat" cmpd="sng" w="1905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101" name="Google Shape;101;p4"/>
          <p:cNvSpPr/>
          <p:nvPr/>
        </p:nvSpPr>
        <p:spPr>
          <a:xfrm>
            <a:off x="2473452" y="1115568"/>
            <a:ext cx="640080" cy="64008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27AE60"/>
              </a:buClr>
              <a:buSzPts val="1300"/>
              <a:buFont typeface="Helvetica Neue"/>
              <a:buNone/>
            </a:pPr>
            <a:r>
              <a:rPr b="1" lang="en-US" sz="1300">
                <a:solidFill>
                  <a:srgbClr val="27AE60"/>
                </a:solidFill>
                <a:latin typeface="Helvetica Neue"/>
                <a:ea typeface="Helvetica Neue"/>
                <a:cs typeface="Helvetica Neue"/>
                <a:sym typeface="Helvetica Neue"/>
              </a:rPr>
              <a:t>02</a:t>
            </a:r>
            <a:endParaRPr sz="1300">
              <a:solidFill>
                <a:schemeClr val="dk1"/>
              </a:solidFill>
              <a:latin typeface="Helvetica Neue"/>
              <a:ea typeface="Helvetica Neue"/>
              <a:cs typeface="Helvetica Neue"/>
              <a:sym typeface="Helvetica Neue"/>
            </a:endParaRPr>
          </a:p>
        </p:txBody>
      </p:sp>
      <p:sp>
        <p:nvSpPr>
          <p:cNvPr id="102" name="Google Shape;102;p4"/>
          <p:cNvSpPr/>
          <p:nvPr/>
        </p:nvSpPr>
        <p:spPr>
          <a:xfrm>
            <a:off x="2130552" y="1874520"/>
            <a:ext cx="1325880" cy="4572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D1B3E"/>
              </a:buClr>
              <a:buSzPts val="1050"/>
              <a:buFont typeface="Helvetica Neue"/>
              <a:buNone/>
            </a:pPr>
            <a:r>
              <a:rPr b="1" lang="en-US" sz="1050">
                <a:solidFill>
                  <a:srgbClr val="0D1B3E"/>
                </a:solidFill>
                <a:latin typeface="Helvetica Neue"/>
                <a:ea typeface="Helvetica Neue"/>
                <a:cs typeface="Helvetica Neue"/>
                <a:sym typeface="Helvetica Neue"/>
              </a:rPr>
              <a:t>Feature Engineering</a:t>
            </a:r>
            <a:endParaRPr sz="1050">
              <a:solidFill>
                <a:schemeClr val="dk1"/>
              </a:solidFill>
              <a:latin typeface="Helvetica Neue"/>
              <a:ea typeface="Helvetica Neue"/>
              <a:cs typeface="Helvetica Neue"/>
              <a:sym typeface="Helvetica Neue"/>
            </a:endParaRPr>
          </a:p>
        </p:txBody>
      </p:sp>
      <p:sp>
        <p:nvSpPr>
          <p:cNvPr id="103" name="Google Shape;103;p4"/>
          <p:cNvSpPr/>
          <p:nvPr/>
        </p:nvSpPr>
        <p:spPr>
          <a:xfrm>
            <a:off x="2130552" y="2377440"/>
            <a:ext cx="1325880" cy="123444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4B5563"/>
              </a:buClr>
              <a:buSzPts val="900"/>
              <a:buFont typeface="Helvetica Neue"/>
              <a:buNone/>
            </a:pPr>
            <a:r>
              <a:rPr lang="en-US" sz="900">
                <a:solidFill>
                  <a:srgbClr val="4B5563"/>
                </a:solidFill>
                <a:latin typeface="Helvetica Neue"/>
                <a:ea typeface="Helvetica Neue"/>
                <a:cs typeface="Helvetica Neue"/>
                <a:sym typeface="Helvetica Neue"/>
              </a:rPr>
              <a:t>80+ features: CNN image embeddings, CLIP, TF-IDF/SVD, NLP, metadata</a:t>
            </a:r>
            <a:endParaRPr sz="900">
              <a:solidFill>
                <a:schemeClr val="dk1"/>
              </a:solidFill>
              <a:latin typeface="Helvetica Neue"/>
              <a:ea typeface="Helvetica Neue"/>
              <a:cs typeface="Helvetica Neue"/>
              <a:sym typeface="Helvetica Neue"/>
            </a:endParaRPr>
          </a:p>
        </p:txBody>
      </p:sp>
      <p:sp>
        <p:nvSpPr>
          <p:cNvPr id="104" name="Google Shape;104;p4"/>
          <p:cNvSpPr/>
          <p:nvPr/>
        </p:nvSpPr>
        <p:spPr>
          <a:xfrm>
            <a:off x="3547872" y="2322576"/>
            <a:ext cx="201168" cy="45720"/>
          </a:xfrm>
          <a:prstGeom prst="rect">
            <a:avLst/>
          </a:prstGeom>
          <a:solidFill>
            <a:srgbClr val="27AE60"/>
          </a:solidFill>
          <a:ln cap="flat" cmpd="sng" w="1270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105" name="Google Shape;105;p4"/>
          <p:cNvSpPr/>
          <p:nvPr/>
        </p:nvSpPr>
        <p:spPr>
          <a:xfrm>
            <a:off x="3758184" y="1024128"/>
            <a:ext cx="1508760" cy="2743200"/>
          </a:xfrm>
          <a:prstGeom prst="rect">
            <a:avLst/>
          </a:prstGeom>
          <a:solidFill>
            <a:srgbClr val="FFFFFF"/>
          </a:solidFill>
          <a:ln cap="flat" cmpd="sng" w="12700">
            <a:solidFill>
              <a:srgbClr val="D1D5DB"/>
            </a:solidFill>
            <a:prstDash val="solid"/>
            <a:round/>
            <a:headEnd len="sm" w="sm" type="none"/>
            <a:tailEnd len="sm" w="sm" type="none"/>
          </a:ln>
          <a:effectLst>
            <a:outerShdw blurRad="101600" rotWithShape="0" algn="bl" dir="8100000" dist="38100">
              <a:srgbClr val="000000">
                <a:alpha val="18039"/>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106" name="Google Shape;106;p4"/>
          <p:cNvSpPr/>
          <p:nvPr/>
        </p:nvSpPr>
        <p:spPr>
          <a:xfrm>
            <a:off x="3758184" y="1024128"/>
            <a:ext cx="1508760" cy="54864"/>
          </a:xfrm>
          <a:prstGeom prst="rect">
            <a:avLst/>
          </a:prstGeom>
          <a:solidFill>
            <a:srgbClr val="27AE60"/>
          </a:solidFill>
          <a:ln cap="flat" cmpd="sng" w="1270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107" name="Google Shape;107;p4"/>
          <p:cNvSpPr/>
          <p:nvPr/>
        </p:nvSpPr>
        <p:spPr>
          <a:xfrm>
            <a:off x="4192524" y="1115568"/>
            <a:ext cx="640080" cy="640080"/>
          </a:xfrm>
          <a:prstGeom prst="ellipse">
            <a:avLst/>
          </a:prstGeom>
          <a:solidFill>
            <a:srgbClr val="0D1B3E"/>
          </a:solidFill>
          <a:ln cap="flat" cmpd="sng" w="1905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108" name="Google Shape;108;p4"/>
          <p:cNvSpPr/>
          <p:nvPr/>
        </p:nvSpPr>
        <p:spPr>
          <a:xfrm>
            <a:off x="4192524" y="1115568"/>
            <a:ext cx="640080" cy="64008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27AE60"/>
              </a:buClr>
              <a:buSzPts val="1300"/>
              <a:buFont typeface="Helvetica Neue"/>
              <a:buNone/>
            </a:pPr>
            <a:r>
              <a:rPr b="1" lang="en-US" sz="1300">
                <a:solidFill>
                  <a:srgbClr val="27AE60"/>
                </a:solidFill>
                <a:latin typeface="Helvetica Neue"/>
                <a:ea typeface="Helvetica Neue"/>
                <a:cs typeface="Helvetica Neue"/>
                <a:sym typeface="Helvetica Neue"/>
              </a:rPr>
              <a:t>03</a:t>
            </a:r>
            <a:endParaRPr sz="1300">
              <a:solidFill>
                <a:schemeClr val="dk1"/>
              </a:solidFill>
              <a:latin typeface="Helvetica Neue"/>
              <a:ea typeface="Helvetica Neue"/>
              <a:cs typeface="Helvetica Neue"/>
              <a:sym typeface="Helvetica Neue"/>
            </a:endParaRPr>
          </a:p>
        </p:txBody>
      </p:sp>
      <p:sp>
        <p:nvSpPr>
          <p:cNvPr id="109" name="Google Shape;109;p4"/>
          <p:cNvSpPr/>
          <p:nvPr/>
        </p:nvSpPr>
        <p:spPr>
          <a:xfrm>
            <a:off x="3849624" y="1874520"/>
            <a:ext cx="1325880" cy="4572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D1B3E"/>
              </a:buClr>
              <a:buSzPts val="1050"/>
              <a:buFont typeface="Helvetica Neue"/>
              <a:buNone/>
            </a:pPr>
            <a:r>
              <a:rPr b="1" lang="en-US" sz="1050">
                <a:solidFill>
                  <a:srgbClr val="0D1B3E"/>
                </a:solidFill>
                <a:latin typeface="Helvetica Neue"/>
                <a:ea typeface="Helvetica Neue"/>
                <a:cs typeface="Helvetica Neue"/>
                <a:sym typeface="Helvetica Neue"/>
              </a:rPr>
              <a:t>Classification</a:t>
            </a:r>
            <a:endParaRPr sz="1050">
              <a:solidFill>
                <a:schemeClr val="dk1"/>
              </a:solidFill>
              <a:latin typeface="Helvetica Neue"/>
              <a:ea typeface="Helvetica Neue"/>
              <a:cs typeface="Helvetica Neue"/>
              <a:sym typeface="Helvetica Neue"/>
            </a:endParaRPr>
          </a:p>
        </p:txBody>
      </p:sp>
      <p:sp>
        <p:nvSpPr>
          <p:cNvPr id="110" name="Google Shape;110;p4"/>
          <p:cNvSpPr/>
          <p:nvPr/>
        </p:nvSpPr>
        <p:spPr>
          <a:xfrm>
            <a:off x="3849624" y="2377440"/>
            <a:ext cx="1325880" cy="123444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4B5563"/>
              </a:buClr>
              <a:buSzPts val="900"/>
              <a:buFont typeface="Helvetica Neue"/>
              <a:buNone/>
            </a:pPr>
            <a:r>
              <a:rPr lang="en-US" sz="900">
                <a:solidFill>
                  <a:srgbClr val="4B5563"/>
                </a:solidFill>
                <a:latin typeface="Helvetica Neue"/>
                <a:ea typeface="Helvetica Neue"/>
                <a:cs typeface="Helvetica Neue"/>
                <a:sym typeface="Helvetica Neue"/>
              </a:rPr>
              <a:t>XGBoost predicts if a product will rank (95–99% accuracy)</a:t>
            </a:r>
            <a:endParaRPr sz="900">
              <a:solidFill>
                <a:schemeClr val="dk1"/>
              </a:solidFill>
              <a:latin typeface="Helvetica Neue"/>
              <a:ea typeface="Helvetica Neue"/>
              <a:cs typeface="Helvetica Neue"/>
              <a:sym typeface="Helvetica Neue"/>
            </a:endParaRPr>
          </a:p>
        </p:txBody>
      </p:sp>
      <p:sp>
        <p:nvSpPr>
          <p:cNvPr id="111" name="Google Shape;111;p4"/>
          <p:cNvSpPr/>
          <p:nvPr/>
        </p:nvSpPr>
        <p:spPr>
          <a:xfrm>
            <a:off x="5266944" y="2322576"/>
            <a:ext cx="201168" cy="45720"/>
          </a:xfrm>
          <a:prstGeom prst="rect">
            <a:avLst/>
          </a:prstGeom>
          <a:solidFill>
            <a:srgbClr val="27AE60"/>
          </a:solidFill>
          <a:ln cap="flat" cmpd="sng" w="1270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112" name="Google Shape;112;p4"/>
          <p:cNvSpPr/>
          <p:nvPr/>
        </p:nvSpPr>
        <p:spPr>
          <a:xfrm>
            <a:off x="5477256" y="1024128"/>
            <a:ext cx="1508760" cy="2743200"/>
          </a:xfrm>
          <a:prstGeom prst="rect">
            <a:avLst/>
          </a:prstGeom>
          <a:solidFill>
            <a:srgbClr val="FFFFFF"/>
          </a:solidFill>
          <a:ln cap="flat" cmpd="sng" w="12700">
            <a:solidFill>
              <a:srgbClr val="D1D5DB"/>
            </a:solidFill>
            <a:prstDash val="solid"/>
            <a:round/>
            <a:headEnd len="sm" w="sm" type="none"/>
            <a:tailEnd len="sm" w="sm" type="none"/>
          </a:ln>
          <a:effectLst>
            <a:outerShdw blurRad="101600" rotWithShape="0" algn="bl" dir="8100000" dist="38100">
              <a:srgbClr val="000000">
                <a:alpha val="18039"/>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113" name="Google Shape;113;p4"/>
          <p:cNvSpPr/>
          <p:nvPr/>
        </p:nvSpPr>
        <p:spPr>
          <a:xfrm>
            <a:off x="5477256" y="1024128"/>
            <a:ext cx="1508760" cy="54864"/>
          </a:xfrm>
          <a:prstGeom prst="rect">
            <a:avLst/>
          </a:prstGeom>
          <a:solidFill>
            <a:srgbClr val="27AE60"/>
          </a:solidFill>
          <a:ln cap="flat" cmpd="sng" w="1270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114" name="Google Shape;114;p4"/>
          <p:cNvSpPr/>
          <p:nvPr/>
        </p:nvSpPr>
        <p:spPr>
          <a:xfrm>
            <a:off x="5911596" y="1115568"/>
            <a:ext cx="640080" cy="640080"/>
          </a:xfrm>
          <a:prstGeom prst="ellipse">
            <a:avLst/>
          </a:prstGeom>
          <a:solidFill>
            <a:srgbClr val="0D1B3E"/>
          </a:solidFill>
          <a:ln cap="flat" cmpd="sng" w="1905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115" name="Google Shape;115;p4"/>
          <p:cNvSpPr/>
          <p:nvPr/>
        </p:nvSpPr>
        <p:spPr>
          <a:xfrm>
            <a:off x="5911596" y="1115568"/>
            <a:ext cx="640080" cy="64008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27AE60"/>
              </a:buClr>
              <a:buSzPts val="1300"/>
              <a:buFont typeface="Helvetica Neue"/>
              <a:buNone/>
            </a:pPr>
            <a:r>
              <a:rPr b="1" lang="en-US" sz="1300">
                <a:solidFill>
                  <a:srgbClr val="27AE60"/>
                </a:solidFill>
                <a:latin typeface="Helvetica Neue"/>
                <a:ea typeface="Helvetica Neue"/>
                <a:cs typeface="Helvetica Neue"/>
                <a:sym typeface="Helvetica Neue"/>
              </a:rPr>
              <a:t>04</a:t>
            </a:r>
            <a:endParaRPr sz="1300">
              <a:solidFill>
                <a:schemeClr val="dk1"/>
              </a:solidFill>
              <a:latin typeface="Helvetica Neue"/>
              <a:ea typeface="Helvetica Neue"/>
              <a:cs typeface="Helvetica Neue"/>
              <a:sym typeface="Helvetica Neue"/>
            </a:endParaRPr>
          </a:p>
        </p:txBody>
      </p:sp>
      <p:sp>
        <p:nvSpPr>
          <p:cNvPr id="116" name="Google Shape;116;p4"/>
          <p:cNvSpPr/>
          <p:nvPr/>
        </p:nvSpPr>
        <p:spPr>
          <a:xfrm>
            <a:off x="5568696" y="1874520"/>
            <a:ext cx="1325880" cy="4572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D1B3E"/>
              </a:buClr>
              <a:buSzPts val="1050"/>
              <a:buFont typeface="Helvetica Neue"/>
              <a:buNone/>
            </a:pPr>
            <a:r>
              <a:rPr b="1" lang="en-US" sz="1050">
                <a:solidFill>
                  <a:srgbClr val="0D1B3E"/>
                </a:solidFill>
                <a:latin typeface="Helvetica Neue"/>
                <a:ea typeface="Helvetica Neue"/>
                <a:cs typeface="Helvetica Neue"/>
                <a:sym typeface="Helvetica Neue"/>
              </a:rPr>
              <a:t>BSR Regression</a:t>
            </a:r>
            <a:endParaRPr sz="1050">
              <a:solidFill>
                <a:schemeClr val="dk1"/>
              </a:solidFill>
              <a:latin typeface="Helvetica Neue"/>
              <a:ea typeface="Helvetica Neue"/>
              <a:cs typeface="Helvetica Neue"/>
              <a:sym typeface="Helvetica Neue"/>
            </a:endParaRPr>
          </a:p>
        </p:txBody>
      </p:sp>
      <p:sp>
        <p:nvSpPr>
          <p:cNvPr id="117" name="Google Shape;117;p4"/>
          <p:cNvSpPr/>
          <p:nvPr/>
        </p:nvSpPr>
        <p:spPr>
          <a:xfrm>
            <a:off x="5568696" y="2377440"/>
            <a:ext cx="1325880" cy="123444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4B5563"/>
              </a:buClr>
              <a:buSzPts val="900"/>
              <a:buFont typeface="Helvetica Neue"/>
              <a:buNone/>
            </a:pPr>
            <a:r>
              <a:rPr lang="en-US" sz="900">
                <a:solidFill>
                  <a:srgbClr val="4B5563"/>
                </a:solidFill>
                <a:latin typeface="Helvetica Neue"/>
                <a:ea typeface="Helvetica Neue"/>
                <a:cs typeface="Helvetica Neue"/>
                <a:sym typeface="Helvetica Neue"/>
              </a:rPr>
              <a:t>Per-category XGBoost predicts rank value (R² = 0.30–0.45)</a:t>
            </a:r>
            <a:endParaRPr sz="900">
              <a:solidFill>
                <a:schemeClr val="dk1"/>
              </a:solidFill>
              <a:latin typeface="Helvetica Neue"/>
              <a:ea typeface="Helvetica Neue"/>
              <a:cs typeface="Helvetica Neue"/>
              <a:sym typeface="Helvetica Neue"/>
            </a:endParaRPr>
          </a:p>
        </p:txBody>
      </p:sp>
      <p:sp>
        <p:nvSpPr>
          <p:cNvPr id="118" name="Google Shape;118;p4"/>
          <p:cNvSpPr/>
          <p:nvPr/>
        </p:nvSpPr>
        <p:spPr>
          <a:xfrm>
            <a:off x="6986016" y="2322576"/>
            <a:ext cx="201168" cy="45720"/>
          </a:xfrm>
          <a:prstGeom prst="rect">
            <a:avLst/>
          </a:prstGeom>
          <a:solidFill>
            <a:srgbClr val="27AE60"/>
          </a:solidFill>
          <a:ln cap="flat" cmpd="sng" w="1270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119" name="Google Shape;119;p4"/>
          <p:cNvSpPr/>
          <p:nvPr/>
        </p:nvSpPr>
        <p:spPr>
          <a:xfrm>
            <a:off x="7196328" y="1024128"/>
            <a:ext cx="1508760" cy="2743200"/>
          </a:xfrm>
          <a:prstGeom prst="rect">
            <a:avLst/>
          </a:prstGeom>
          <a:solidFill>
            <a:srgbClr val="FFFFFF"/>
          </a:solidFill>
          <a:ln cap="flat" cmpd="sng" w="12700">
            <a:solidFill>
              <a:srgbClr val="D1D5DB"/>
            </a:solidFill>
            <a:prstDash val="solid"/>
            <a:round/>
            <a:headEnd len="sm" w="sm" type="none"/>
            <a:tailEnd len="sm" w="sm" type="none"/>
          </a:ln>
          <a:effectLst>
            <a:outerShdw blurRad="101600" rotWithShape="0" algn="bl" dir="8100000" dist="38100">
              <a:srgbClr val="000000">
                <a:alpha val="18039"/>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120" name="Google Shape;120;p4"/>
          <p:cNvSpPr/>
          <p:nvPr/>
        </p:nvSpPr>
        <p:spPr>
          <a:xfrm>
            <a:off x="7196328" y="1024128"/>
            <a:ext cx="1508760" cy="54864"/>
          </a:xfrm>
          <a:prstGeom prst="rect">
            <a:avLst/>
          </a:prstGeom>
          <a:solidFill>
            <a:srgbClr val="27AE60"/>
          </a:solidFill>
          <a:ln cap="flat" cmpd="sng" w="1270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121" name="Google Shape;121;p4"/>
          <p:cNvSpPr/>
          <p:nvPr/>
        </p:nvSpPr>
        <p:spPr>
          <a:xfrm>
            <a:off x="7630668" y="1115568"/>
            <a:ext cx="640080" cy="640080"/>
          </a:xfrm>
          <a:prstGeom prst="ellipse">
            <a:avLst/>
          </a:prstGeom>
          <a:solidFill>
            <a:srgbClr val="0D1B3E"/>
          </a:solidFill>
          <a:ln cap="flat" cmpd="sng" w="19050">
            <a:solidFill>
              <a:srgbClr val="27AE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122" name="Google Shape;122;p4"/>
          <p:cNvSpPr/>
          <p:nvPr/>
        </p:nvSpPr>
        <p:spPr>
          <a:xfrm>
            <a:off x="7630668" y="1115568"/>
            <a:ext cx="640080" cy="64008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27AE60"/>
              </a:buClr>
              <a:buSzPts val="1300"/>
              <a:buFont typeface="Helvetica Neue"/>
              <a:buNone/>
            </a:pPr>
            <a:r>
              <a:rPr b="1" lang="en-US" sz="1300">
                <a:solidFill>
                  <a:srgbClr val="27AE60"/>
                </a:solidFill>
                <a:latin typeface="Helvetica Neue"/>
                <a:ea typeface="Helvetica Neue"/>
                <a:cs typeface="Helvetica Neue"/>
                <a:sym typeface="Helvetica Neue"/>
              </a:rPr>
              <a:t>05</a:t>
            </a:r>
            <a:endParaRPr sz="1300">
              <a:solidFill>
                <a:schemeClr val="dk1"/>
              </a:solidFill>
              <a:latin typeface="Helvetica Neue"/>
              <a:ea typeface="Helvetica Neue"/>
              <a:cs typeface="Helvetica Neue"/>
              <a:sym typeface="Helvetica Neue"/>
            </a:endParaRPr>
          </a:p>
        </p:txBody>
      </p:sp>
      <p:sp>
        <p:nvSpPr>
          <p:cNvPr id="123" name="Google Shape;123;p4"/>
          <p:cNvSpPr/>
          <p:nvPr/>
        </p:nvSpPr>
        <p:spPr>
          <a:xfrm>
            <a:off x="7287768" y="1874520"/>
            <a:ext cx="1325880" cy="4572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D1B3E"/>
              </a:buClr>
              <a:buSzPts val="1050"/>
              <a:buFont typeface="Helvetica Neue"/>
              <a:buNone/>
            </a:pPr>
            <a:r>
              <a:rPr b="1" lang="en-US" sz="1050">
                <a:solidFill>
                  <a:srgbClr val="0D1B3E"/>
                </a:solidFill>
                <a:latin typeface="Helvetica Neue"/>
                <a:ea typeface="Helvetica Neue"/>
                <a:cs typeface="Helvetica Neue"/>
                <a:sym typeface="Helvetica Neue"/>
              </a:rPr>
              <a:t>Web App</a:t>
            </a:r>
            <a:endParaRPr sz="1050">
              <a:solidFill>
                <a:schemeClr val="dk1"/>
              </a:solidFill>
              <a:latin typeface="Helvetica Neue"/>
              <a:ea typeface="Helvetica Neue"/>
              <a:cs typeface="Helvetica Neue"/>
              <a:sym typeface="Helvetica Neue"/>
            </a:endParaRPr>
          </a:p>
        </p:txBody>
      </p:sp>
      <p:sp>
        <p:nvSpPr>
          <p:cNvPr id="124" name="Google Shape;124;p4"/>
          <p:cNvSpPr/>
          <p:nvPr/>
        </p:nvSpPr>
        <p:spPr>
          <a:xfrm>
            <a:off x="7287768" y="2377440"/>
            <a:ext cx="1325880" cy="123444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4B5563"/>
              </a:buClr>
              <a:buSzPts val="900"/>
              <a:buFont typeface="Helvetica Neue"/>
              <a:buNone/>
            </a:pPr>
            <a:r>
              <a:rPr lang="en-US" sz="900">
                <a:solidFill>
                  <a:srgbClr val="4B5563"/>
                </a:solidFill>
                <a:latin typeface="Helvetica Neue"/>
                <a:ea typeface="Helvetica Neue"/>
                <a:cs typeface="Helvetica Neue"/>
                <a:sym typeface="Helvetica Neue"/>
              </a:rPr>
              <a:t>Next.js + FastAPI wizard gives sellers actionable listing feedback</a:t>
            </a:r>
            <a:endParaRPr sz="900">
              <a:solidFill>
                <a:schemeClr val="dk1"/>
              </a:solidFill>
              <a:latin typeface="Helvetica Neue"/>
              <a:ea typeface="Helvetica Neue"/>
              <a:cs typeface="Helvetica Neue"/>
              <a:sym typeface="Helvetica Neue"/>
            </a:endParaRPr>
          </a:p>
        </p:txBody>
      </p:sp>
      <p:sp>
        <p:nvSpPr>
          <p:cNvPr id="125" name="Google Shape;125;p4"/>
          <p:cNvSpPr/>
          <p:nvPr/>
        </p:nvSpPr>
        <p:spPr>
          <a:xfrm>
            <a:off x="320040" y="3931920"/>
            <a:ext cx="8503920" cy="777240"/>
          </a:xfrm>
          <a:prstGeom prst="rect">
            <a:avLst/>
          </a:prstGeom>
          <a:solidFill>
            <a:srgbClr val="0D1B3E"/>
          </a:solidFill>
          <a:ln cap="flat" cmpd="sng" w="12700">
            <a:solidFill>
              <a:srgbClr val="0D1B3E"/>
            </a:solidFill>
            <a:prstDash val="solid"/>
            <a:round/>
            <a:headEnd len="sm" w="sm" type="none"/>
            <a:tailEnd len="sm" w="sm" type="none"/>
          </a:ln>
          <a:effectLst>
            <a:outerShdw blurRad="101600" rotWithShape="0" algn="bl" dir="8100000" dist="38100">
              <a:srgbClr val="000000">
                <a:alpha val="18039"/>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126" name="Google Shape;126;p4"/>
          <p:cNvSpPr/>
          <p:nvPr/>
        </p:nvSpPr>
        <p:spPr>
          <a:xfrm>
            <a:off x="502920" y="3931920"/>
            <a:ext cx="1188720" cy="7772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BC9C"/>
              </a:buClr>
              <a:buSzPts val="1100"/>
              <a:buFont typeface="Helvetica Neue"/>
              <a:buNone/>
            </a:pPr>
            <a:r>
              <a:rPr b="1" lang="en-US" sz="1100">
                <a:solidFill>
                  <a:srgbClr val="1ABC9C"/>
                </a:solidFill>
                <a:latin typeface="Helvetica Neue"/>
                <a:ea typeface="Helvetica Neue"/>
                <a:cs typeface="Helvetica Neue"/>
                <a:sym typeface="Helvetica Neue"/>
              </a:rPr>
              <a:t>Key Results:</a:t>
            </a:r>
            <a:endParaRPr sz="1100">
              <a:solidFill>
                <a:schemeClr val="dk1"/>
              </a:solidFill>
              <a:latin typeface="Helvetica Neue"/>
              <a:ea typeface="Helvetica Neue"/>
              <a:cs typeface="Helvetica Neue"/>
              <a:sym typeface="Helvetica Neue"/>
            </a:endParaRPr>
          </a:p>
        </p:txBody>
      </p:sp>
      <p:sp>
        <p:nvSpPr>
          <p:cNvPr id="127" name="Google Shape;127;p4"/>
          <p:cNvSpPr/>
          <p:nvPr/>
        </p:nvSpPr>
        <p:spPr>
          <a:xfrm>
            <a:off x="1737360" y="3931920"/>
            <a:ext cx="1600200" cy="7772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950"/>
              <a:buFont typeface="Helvetica Neue"/>
              <a:buNone/>
            </a:pPr>
            <a:r>
              <a:rPr lang="en-US" sz="950">
                <a:solidFill>
                  <a:srgbClr val="FFFFFF"/>
                </a:solidFill>
                <a:latin typeface="Helvetica Neue"/>
                <a:ea typeface="Helvetica Neue"/>
                <a:cs typeface="Helvetica Neue"/>
                <a:sym typeface="Helvetica Neue"/>
              </a:rPr>
              <a:t>✓  95–99% Classification Accuracy</a:t>
            </a:r>
            <a:endParaRPr sz="950">
              <a:solidFill>
                <a:schemeClr val="dk1"/>
              </a:solidFill>
              <a:latin typeface="Helvetica Neue"/>
              <a:ea typeface="Helvetica Neue"/>
              <a:cs typeface="Helvetica Neue"/>
              <a:sym typeface="Helvetica Neue"/>
            </a:endParaRPr>
          </a:p>
        </p:txBody>
      </p:sp>
      <p:sp>
        <p:nvSpPr>
          <p:cNvPr id="128" name="Google Shape;128;p4"/>
          <p:cNvSpPr/>
          <p:nvPr/>
        </p:nvSpPr>
        <p:spPr>
          <a:xfrm>
            <a:off x="3456432" y="3931920"/>
            <a:ext cx="1600200" cy="7772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950"/>
              <a:buFont typeface="Helvetica Neue"/>
              <a:buNone/>
            </a:pPr>
            <a:r>
              <a:rPr lang="en-US" sz="950">
                <a:solidFill>
                  <a:srgbClr val="FFFFFF"/>
                </a:solidFill>
                <a:latin typeface="Helvetica Neue"/>
                <a:ea typeface="Helvetica Neue"/>
                <a:cs typeface="Helvetica Neue"/>
                <a:sym typeface="Helvetica Neue"/>
              </a:rPr>
              <a:t>✓  R² up to 0.45 (Regression)</a:t>
            </a:r>
            <a:endParaRPr sz="950">
              <a:solidFill>
                <a:schemeClr val="dk1"/>
              </a:solidFill>
              <a:latin typeface="Helvetica Neue"/>
              <a:ea typeface="Helvetica Neue"/>
              <a:cs typeface="Helvetica Neue"/>
              <a:sym typeface="Helvetica Neue"/>
            </a:endParaRPr>
          </a:p>
        </p:txBody>
      </p:sp>
      <p:sp>
        <p:nvSpPr>
          <p:cNvPr id="129" name="Google Shape;129;p4"/>
          <p:cNvSpPr/>
          <p:nvPr/>
        </p:nvSpPr>
        <p:spPr>
          <a:xfrm>
            <a:off x="5175504" y="3931920"/>
            <a:ext cx="1600200" cy="7772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950"/>
              <a:buFont typeface="Helvetica Neue"/>
              <a:buNone/>
            </a:pPr>
            <a:r>
              <a:rPr lang="en-US" sz="950">
                <a:solidFill>
                  <a:srgbClr val="FFFFFF"/>
                </a:solidFill>
                <a:latin typeface="Helvetica Neue"/>
                <a:ea typeface="Helvetica Neue"/>
                <a:cs typeface="Helvetica Neue"/>
                <a:sym typeface="Helvetica Neue"/>
              </a:rPr>
              <a:t>✓  2.3× better BSR with pro backgrounds</a:t>
            </a:r>
            <a:endParaRPr sz="950">
              <a:solidFill>
                <a:schemeClr val="dk1"/>
              </a:solidFill>
              <a:latin typeface="Helvetica Neue"/>
              <a:ea typeface="Helvetica Neue"/>
              <a:cs typeface="Helvetica Neue"/>
              <a:sym typeface="Helvetica Neue"/>
            </a:endParaRPr>
          </a:p>
        </p:txBody>
      </p:sp>
      <p:sp>
        <p:nvSpPr>
          <p:cNvPr id="130" name="Google Shape;130;p4"/>
          <p:cNvSpPr/>
          <p:nvPr/>
        </p:nvSpPr>
        <p:spPr>
          <a:xfrm>
            <a:off x="6894576" y="3931920"/>
            <a:ext cx="1600200" cy="7772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950"/>
              <a:buFont typeface="Helvetica Neue"/>
              <a:buNone/>
            </a:pPr>
            <a:r>
              <a:rPr lang="en-US" sz="950">
                <a:solidFill>
                  <a:srgbClr val="FFFFFF"/>
                </a:solidFill>
                <a:latin typeface="Helvetica Neue"/>
                <a:ea typeface="Helvetica Neue"/>
                <a:cs typeface="Helvetica Neue"/>
                <a:sym typeface="Helvetica Neue"/>
              </a:rPr>
              <a:t>✓  8/10 top features are image-based</a:t>
            </a:r>
            <a:endParaRPr sz="950">
              <a:solidFill>
                <a:schemeClr val="dk1"/>
              </a:solidFill>
              <a:latin typeface="Helvetica Neue"/>
              <a:ea typeface="Helvetica Neue"/>
              <a:cs typeface="Helvetica Neue"/>
              <a:sym typeface="Helvetica Neue"/>
            </a:endParaRPr>
          </a:p>
        </p:txBody>
      </p:sp>
      <p:sp>
        <p:nvSpPr>
          <p:cNvPr id="131" name="Google Shape;131;p4"/>
          <p:cNvSpPr/>
          <p:nvPr/>
        </p:nvSpPr>
        <p:spPr>
          <a:xfrm>
            <a:off x="0" y="4846320"/>
            <a:ext cx="9144000" cy="297180"/>
          </a:xfrm>
          <a:prstGeom prst="rect">
            <a:avLst/>
          </a:prstGeom>
          <a:solidFill>
            <a:srgbClr val="0D1B3E"/>
          </a:solidFill>
          <a:ln cap="flat" cmpd="sng" w="12700">
            <a:solidFill>
              <a:srgbClr val="0D1B3E"/>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Helvetica Neue"/>
              <a:ea typeface="Helvetica Neue"/>
              <a:cs typeface="Helvetica Neue"/>
              <a:sym typeface="Helvetica Neue"/>
            </a:endParaRPr>
          </a:p>
        </p:txBody>
      </p:sp>
      <p:sp>
        <p:nvSpPr>
          <p:cNvPr id="132" name="Google Shape;132;p4"/>
          <p:cNvSpPr/>
          <p:nvPr/>
        </p:nvSpPr>
        <p:spPr>
          <a:xfrm>
            <a:off x="274320" y="4846320"/>
            <a:ext cx="8595360" cy="29718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94A3B8"/>
              </a:buClr>
              <a:buSzPts val="900"/>
              <a:buFont typeface="Helvetica Neue"/>
              <a:buNone/>
            </a:pPr>
            <a:r>
              <a:rPr lang="en-US" sz="900">
                <a:solidFill>
                  <a:srgbClr val="94A3B8"/>
                </a:solidFill>
                <a:latin typeface="Helvetica Neue"/>
                <a:ea typeface="Helvetica Neue"/>
                <a:cs typeface="Helvetica Neue"/>
                <a:sym typeface="Helvetica Neue"/>
              </a:rPr>
              <a:t>Amazon BSR Prediction · FIU Spring 2026</a:t>
            </a:r>
            <a:endParaRPr sz="900">
              <a:solidFill>
                <a:schemeClr val="dk1"/>
              </a:solidFill>
              <a:latin typeface="Helvetica Neue"/>
              <a:ea typeface="Helvetica Neue"/>
              <a:cs typeface="Helvetica Neue"/>
              <a:sym typeface="Helvetica Neue"/>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2026-04-14T19:46:58Z</dcterms:created>
  <dc:creator>PptxGenJS</dc:creator>
</cp:coreProperties>
</file>