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Lst>
  <p:sldSz cx="18288000" cy="10287000"/>
  <p:notesSz cx="6858000" cy="9144000"/>
  <p:embeddedFontLst>
    <p:embeddedFont>
      <p:font typeface="Inter Bold" charset="1" panose="020B0802030000000004"/>
      <p:regular r:id="rId39"/>
    </p:embeddedFont>
    <p:embeddedFont>
      <p:font typeface="Inter" charset="1" panose="020B0502030000000004"/>
      <p:regular r:id="rId40"/>
    </p:embeddedFont>
    <p:embeddedFont>
      <p:font typeface="Inter Semi-Bold" charset="1" panose="02000503000000020004"/>
      <p:regular r:id="rId41"/>
    </p:embeddedFont>
    <p:embeddedFont>
      <p:font typeface="Canva Sans" charset="1" panose="020B0503030501040103"/>
      <p:regular r:id="rId42"/>
    </p:embeddedFont>
    <p:embeddedFont>
      <p:font typeface="Trocchi" charset="1" panose="00000500000000000000"/>
      <p:regular r:id="rId43"/>
    </p:embeddedFont>
    <p:embeddedFont>
      <p:font typeface="Liberation Sans Bold" charset="1" panose="020B0704020202020204"/>
      <p:regular r:id="rId44"/>
    </p:embeddedFont>
    <p:embeddedFont>
      <p:font typeface="Arial" charset="1" panose="020B0604020202020204"/>
      <p:regular r:id="rId45"/>
    </p:embeddedFont>
    <p:embeddedFont>
      <p:font typeface="Open Sans" charset="1" panose="00000000000000000000"/>
      <p:regular r:id="rId46"/>
    </p:embeddedFont>
    <p:embeddedFont>
      <p:font typeface="Arial Bold" charset="1" panose="020B0704020202020204"/>
      <p:regular r:id="rId47"/>
    </p:embeddedFont>
    <p:embeddedFont>
      <p:font typeface="Open Sans Bold" charset="1" panose="00000000000000000000"/>
      <p:regular r:id="rId48"/>
    </p:embeddedFont>
    <p:embeddedFont>
      <p:font typeface="Calibri (MS) Bold" charset="1" panose="020F0702030404030204"/>
      <p:regular r:id="rId49"/>
    </p:embeddedFont>
    <p:embeddedFont>
      <p:font typeface="Georgia Bold" charset="1" panose="02040802050405020203"/>
      <p:regular r:id="rId50"/>
    </p:embeddedFont>
    <p:embeddedFont>
      <p:font typeface="Georgia Bold Italics" charset="1" panose="02040802050405090203"/>
      <p:regular r:id="rId51"/>
    </p:embeddedFont>
    <p:embeddedFont>
      <p:font typeface="Calibri (MS)" charset="1" panose="020F0502020204030204"/>
      <p:regular r:id="rId52"/>
    </p:embeddedFont>
    <p:embeddedFont>
      <p:font typeface="Calibri (MS) Italics" charset="1" panose="020F05020202040A0204"/>
      <p:regular r:id="rId5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slides/slide25.xml" Type="http://schemas.openxmlformats.org/officeDocument/2006/relationships/slide"/><Relationship Id="rId31" Target="slides/slide26.xml" Type="http://schemas.openxmlformats.org/officeDocument/2006/relationships/slide"/><Relationship Id="rId32" Target="slides/slide27.xml" Type="http://schemas.openxmlformats.org/officeDocument/2006/relationships/slide"/><Relationship Id="rId33" Target="slides/slide28.xml" Type="http://schemas.openxmlformats.org/officeDocument/2006/relationships/slide"/><Relationship Id="rId34" Target="slides/slide29.xml" Type="http://schemas.openxmlformats.org/officeDocument/2006/relationships/slide"/><Relationship Id="rId35" Target="slides/slide30.xml" Type="http://schemas.openxmlformats.org/officeDocument/2006/relationships/slide"/><Relationship Id="rId36" Target="slides/slide31.xml" Type="http://schemas.openxmlformats.org/officeDocument/2006/relationships/slide"/><Relationship Id="rId37" Target="slides/slide32.xml" Type="http://schemas.openxmlformats.org/officeDocument/2006/relationships/slide"/><Relationship Id="rId38" Target="slides/slide33.xml" Type="http://schemas.openxmlformats.org/officeDocument/2006/relationships/slide"/><Relationship Id="rId39" Target="fonts/font39.fntdata" Type="http://schemas.openxmlformats.org/officeDocument/2006/relationships/font"/><Relationship Id="rId4" Target="theme/theme1.xml" Type="http://schemas.openxmlformats.org/officeDocument/2006/relationships/theme"/><Relationship Id="rId40" Target="fonts/font40.fntdata" Type="http://schemas.openxmlformats.org/officeDocument/2006/relationships/font"/><Relationship Id="rId41" Target="fonts/font41.fntdata" Type="http://schemas.openxmlformats.org/officeDocument/2006/relationships/font"/><Relationship Id="rId42" Target="fonts/font42.fntdata" Type="http://schemas.openxmlformats.org/officeDocument/2006/relationships/font"/><Relationship Id="rId43" Target="fonts/font43.fntdata" Type="http://schemas.openxmlformats.org/officeDocument/2006/relationships/font"/><Relationship Id="rId44" Target="fonts/font44.fntdata" Type="http://schemas.openxmlformats.org/officeDocument/2006/relationships/font"/><Relationship Id="rId45" Target="fonts/font45.fntdata" Type="http://schemas.openxmlformats.org/officeDocument/2006/relationships/font"/><Relationship Id="rId46" Target="fonts/font46.fntdata" Type="http://schemas.openxmlformats.org/officeDocument/2006/relationships/font"/><Relationship Id="rId47" Target="fonts/font47.fntdata" Type="http://schemas.openxmlformats.org/officeDocument/2006/relationships/font"/><Relationship Id="rId48" Target="fonts/font48.fntdata" Type="http://schemas.openxmlformats.org/officeDocument/2006/relationships/font"/><Relationship Id="rId49" Target="fonts/font49.fntdata" Type="http://schemas.openxmlformats.org/officeDocument/2006/relationships/font"/><Relationship Id="rId5" Target="tableStyles.xml" Type="http://schemas.openxmlformats.org/officeDocument/2006/relationships/tableStyles"/><Relationship Id="rId50" Target="fonts/font50.fntdata" Type="http://schemas.openxmlformats.org/officeDocument/2006/relationships/font"/><Relationship Id="rId51" Target="fonts/font51.fntdata" Type="http://schemas.openxmlformats.org/officeDocument/2006/relationships/font"/><Relationship Id="rId52" Target="fonts/font52.fntdata" Type="http://schemas.openxmlformats.org/officeDocument/2006/relationships/font"/><Relationship Id="rId53" Target="fonts/font53.fntdata" Type="http://schemas.openxmlformats.org/officeDocument/2006/relationships/font"/><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jpeg" Type="http://schemas.openxmlformats.org/officeDocument/2006/relationships/image"/><Relationship Id="rId3" Target="../media/image24.png" Type="http://schemas.openxmlformats.org/officeDocument/2006/relationships/image"/><Relationship Id="rId4" Target="../media/image25.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jpeg" Type="http://schemas.openxmlformats.org/officeDocument/2006/relationships/image"/><Relationship Id="rId3" Target="../media/image26.png" Type="http://schemas.openxmlformats.org/officeDocument/2006/relationships/image"/><Relationship Id="rId4" Target="../media/image27.sv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jpeg" Type="http://schemas.openxmlformats.org/officeDocument/2006/relationships/image"/><Relationship Id="rId3" Target="../media/image28.png" Type="http://schemas.openxmlformats.org/officeDocument/2006/relationships/image"/><Relationship Id="rId4" Target="../media/image29.sv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jpeg" Type="http://schemas.openxmlformats.org/officeDocument/2006/relationships/image"/><Relationship Id="rId3" Target="../media/image30.png" Type="http://schemas.openxmlformats.org/officeDocument/2006/relationships/image"/><Relationship Id="rId4" Target="../media/image31.svg" Type="http://schemas.openxmlformats.org/officeDocument/2006/relationships/image"/><Relationship Id="rId5" Target="../media/image32.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3.jpe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10" Target="http://localhost:3000/" TargetMode="External" Type="http://schemas.openxmlformats.org/officeDocument/2006/relationships/hyperlink"/><Relationship Id="rId11" Target="http://localhost:3000/" TargetMode="External" Type="http://schemas.openxmlformats.org/officeDocument/2006/relationships/hyperlink"/><Relationship Id="rId12" Target="http://localhost:8000/docs" TargetMode="External" Type="http://schemas.openxmlformats.org/officeDocument/2006/relationships/hyperlink"/><Relationship Id="rId13" Target="http://localhost:8000/docs" TargetMode="External" Type="http://schemas.openxmlformats.org/officeDocument/2006/relationships/hyperlink"/><Relationship Id="rId14" Target="http://localhost:3000/" TargetMode="External" Type="http://schemas.openxmlformats.org/officeDocument/2006/relationships/hyperlink"/><Relationship Id="rId2" Target="../media/image21.jpeg" Type="http://schemas.openxmlformats.org/officeDocument/2006/relationships/image"/><Relationship Id="rId3" Target="../media/image34.png" Type="http://schemas.openxmlformats.org/officeDocument/2006/relationships/image"/><Relationship Id="rId4" Target="../media/image35.svg" Type="http://schemas.openxmlformats.org/officeDocument/2006/relationships/image"/><Relationship Id="rId5" Target="http://localhost:3000/" TargetMode="External" Type="http://schemas.openxmlformats.org/officeDocument/2006/relationships/hyperlink"/><Relationship Id="rId6" Target="http://localhost:3000/" TargetMode="External" Type="http://schemas.openxmlformats.org/officeDocument/2006/relationships/hyperlink"/><Relationship Id="rId7" Target="http://localhost:3000/" TargetMode="External" Type="http://schemas.openxmlformats.org/officeDocument/2006/relationships/hyperlink"/><Relationship Id="rId8" Target="http://localhost:3000/" TargetMode="External" Type="http://schemas.openxmlformats.org/officeDocument/2006/relationships/hyperlink"/><Relationship Id="rId9" Target="http://localhost:3000/" TargetMode="External" Type="http://schemas.openxmlformats.org/officeDocument/2006/relationships/hyperlink"/></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jpeg" Type="http://schemas.openxmlformats.org/officeDocument/2006/relationships/image"/><Relationship Id="rId3" Target="../media/image36.png" Type="http://schemas.openxmlformats.org/officeDocument/2006/relationships/image"/><Relationship Id="rId4" Target="../media/image37.sv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jpeg" Type="http://schemas.openxmlformats.org/officeDocument/2006/relationships/image"/><Relationship Id="rId3" Target="../media/image38.png" Type="http://schemas.openxmlformats.org/officeDocument/2006/relationships/image"/><Relationship Id="rId4" Target="../media/image39.sv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jpeg" Type="http://schemas.openxmlformats.org/officeDocument/2006/relationships/image"/><Relationship Id="rId3" Target="../media/image40.png" Type="http://schemas.openxmlformats.org/officeDocument/2006/relationships/image"/><Relationship Id="rId4" Target="../media/image41.sv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jpeg" Type="http://schemas.openxmlformats.org/officeDocument/2006/relationships/image"/><Relationship Id="rId3" Target="../media/image42.png" Type="http://schemas.openxmlformats.org/officeDocument/2006/relationships/image"/><Relationship Id="rId4" Target="../media/image43.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jpeg" Type="http://schemas.openxmlformats.org/officeDocument/2006/relationships/image"/><Relationship Id="rId3" Target="../media/image2.pn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4.jpe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jpeg" Type="http://schemas.openxmlformats.org/officeDocument/2006/relationships/image"/><Relationship Id="rId3" Target="../media/image45.png" Type="http://schemas.openxmlformats.org/officeDocument/2006/relationships/image"/><Relationship Id="rId4" Target="../media/image46.sv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jpeg" Type="http://schemas.openxmlformats.org/officeDocument/2006/relationships/imag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jpeg" Type="http://schemas.openxmlformats.org/officeDocument/2006/relationships/imag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7.jpeg" Type="http://schemas.openxmlformats.org/officeDocument/2006/relationships/imag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7.jpe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7.jpeg" Type="http://schemas.openxmlformats.org/officeDocument/2006/relationships/image"/></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7.jpeg" Type="http://schemas.openxmlformats.org/officeDocument/2006/relationships/image"/></Relationships>
</file>

<file path=ppt/slides/_rels/slide2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7.jpeg" Type="http://schemas.openxmlformats.org/officeDocument/2006/relationships/image"/></Relationships>
</file>

<file path=ppt/slides/_rels/slide2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7.jpe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5.png" Type="http://schemas.openxmlformats.org/officeDocument/2006/relationships/image"/><Relationship Id="rId4" Target="../media/image6.svg" Type="http://schemas.openxmlformats.org/officeDocument/2006/relationships/image"/><Relationship Id="rId5" Target="../media/image2.png" Type="http://schemas.openxmlformats.org/officeDocument/2006/relationships/image"/></Relationships>
</file>

<file path=ppt/slides/_rels/slide3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7.jpeg" Type="http://schemas.openxmlformats.org/officeDocument/2006/relationships/image"/></Relationships>
</file>

<file path=ppt/slides/_rels/slide3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7.jpeg" Type="http://schemas.openxmlformats.org/officeDocument/2006/relationships/image"/></Relationships>
</file>

<file path=ppt/slides/_rels/slide3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7.jpeg" Type="http://schemas.openxmlformats.org/officeDocument/2006/relationships/image"/></Relationships>
</file>

<file path=ppt/slides/_rels/slide3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7.jpe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5.png" Type="http://schemas.openxmlformats.org/officeDocument/2006/relationships/image"/><Relationship Id="rId11" Target="../media/image6.svg" Type="http://schemas.openxmlformats.org/officeDocument/2006/relationships/image"/><Relationship Id="rId12" Target="../media/image2.png" Type="http://schemas.openxmlformats.org/officeDocument/2006/relationships/image"/><Relationship Id="rId2" Target="../media/image7.jpeg" Type="http://schemas.openxmlformats.org/officeDocument/2006/relationships/image"/><Relationship Id="rId3" Target="../media/image8.jpeg" Type="http://schemas.openxmlformats.org/officeDocument/2006/relationships/image"/><Relationship Id="rId4" Target="../media/image9.png" Type="http://schemas.openxmlformats.org/officeDocument/2006/relationships/image"/><Relationship Id="rId5" Target="../media/image10.svg" Type="http://schemas.openxmlformats.org/officeDocument/2006/relationships/image"/><Relationship Id="rId6" Target="../media/image11.png" Type="http://schemas.openxmlformats.org/officeDocument/2006/relationships/image"/><Relationship Id="rId7" Target="../media/image12.svg" Type="http://schemas.openxmlformats.org/officeDocument/2006/relationships/image"/><Relationship Id="rId8" Target="../media/image13.png" Type="http://schemas.openxmlformats.org/officeDocument/2006/relationships/image"/><Relationship Id="rId9" Target="../media/image14.sv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jpeg" Type="http://schemas.openxmlformats.org/officeDocument/2006/relationships/image"/><Relationship Id="rId3" Target="../media/image5.png" Type="http://schemas.openxmlformats.org/officeDocument/2006/relationships/image"/><Relationship Id="rId4" Target="../media/image6.svg" Type="http://schemas.openxmlformats.org/officeDocument/2006/relationships/image"/><Relationship Id="rId5" Target="../media/image2.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6.jpeg" Type="http://schemas.openxmlformats.org/officeDocument/2006/relationships/image"/><Relationship Id="rId3" Target="../media/image5.png" Type="http://schemas.openxmlformats.org/officeDocument/2006/relationships/image"/><Relationship Id="rId4" Target="../media/image6.svg" Type="http://schemas.openxmlformats.org/officeDocument/2006/relationships/image"/><Relationship Id="rId5" Target="../media/image17.jpeg" Type="http://schemas.openxmlformats.org/officeDocument/2006/relationships/image"/><Relationship Id="rId6" Target="../media/image2.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8.jpeg" Type="http://schemas.openxmlformats.org/officeDocument/2006/relationships/image"/><Relationship Id="rId3" Target="../media/image19.png" Type="http://schemas.openxmlformats.org/officeDocument/2006/relationships/image"/><Relationship Id="rId4" Target="../media/image20.svg" Type="http://schemas.openxmlformats.org/officeDocument/2006/relationships/image"/><Relationship Id="rId5" Target="../media/image2.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jpeg" Type="http://schemas.openxmlformats.org/officeDocument/2006/relationships/image"/><Relationship Id="rId3" Target="../media/image22.png" Type="http://schemas.openxmlformats.org/officeDocument/2006/relationships/image"/><Relationship Id="rId4" Target="../media/image23.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true" flipV="false" rot="0">
            <a:off x="0" y="0"/>
            <a:ext cx="18288000" cy="10287000"/>
          </a:xfrm>
          <a:custGeom>
            <a:avLst/>
            <a:gdLst/>
            <a:ahLst/>
            <a:cxnLst/>
            <a:rect r="r" b="b" t="t" l="l"/>
            <a:pathLst>
              <a:path h="10287000" w="18288000">
                <a:moveTo>
                  <a:pt x="18288000" y="0"/>
                </a:moveTo>
                <a:lnTo>
                  <a:pt x="0" y="0"/>
                </a:lnTo>
                <a:lnTo>
                  <a:pt x="0" y="10287000"/>
                </a:lnTo>
                <a:lnTo>
                  <a:pt x="18288000" y="10287000"/>
                </a:lnTo>
                <a:lnTo>
                  <a:pt x="18288000" y="0"/>
                </a:lnTo>
                <a:close/>
              </a:path>
            </a:pathLst>
          </a:custGeom>
          <a:blipFill>
            <a:blip r:embed="rId2"/>
            <a:stretch>
              <a:fillRect l="-19869" t="-19327" r="0" b="-22650"/>
            </a:stretch>
          </a:blipFill>
        </p:spPr>
      </p:sp>
      <p:grpSp>
        <p:nvGrpSpPr>
          <p:cNvPr name="Group 3" id="3"/>
          <p:cNvGrpSpPr/>
          <p:nvPr/>
        </p:nvGrpSpPr>
        <p:grpSpPr>
          <a:xfrm rot="0">
            <a:off x="-259890" y="-259890"/>
            <a:ext cx="16015784" cy="10806779"/>
            <a:chOff x="0" y="0"/>
            <a:chExt cx="4218149" cy="2846230"/>
          </a:xfrm>
        </p:grpSpPr>
        <p:sp>
          <p:nvSpPr>
            <p:cNvPr name="Freeform 4" id="4"/>
            <p:cNvSpPr/>
            <p:nvPr/>
          </p:nvSpPr>
          <p:spPr>
            <a:xfrm flipH="false" flipV="false" rot="0">
              <a:off x="0" y="0"/>
              <a:ext cx="4218149" cy="2846230"/>
            </a:xfrm>
            <a:custGeom>
              <a:avLst/>
              <a:gdLst/>
              <a:ahLst/>
              <a:cxnLst/>
              <a:rect r="r" b="b" t="t" l="l"/>
              <a:pathLst>
                <a:path h="2846230" w="4218149">
                  <a:moveTo>
                    <a:pt x="0" y="0"/>
                  </a:moveTo>
                  <a:lnTo>
                    <a:pt x="4218149" y="0"/>
                  </a:lnTo>
                  <a:lnTo>
                    <a:pt x="4218149" y="2846230"/>
                  </a:lnTo>
                  <a:lnTo>
                    <a:pt x="0" y="2846230"/>
                  </a:lnTo>
                  <a:close/>
                </a:path>
              </a:pathLst>
            </a:custGeom>
            <a:gradFill rotWithShape="true">
              <a:gsLst>
                <a:gs pos="0">
                  <a:srgbClr val="121F49">
                    <a:alpha val="100000"/>
                  </a:srgbClr>
                </a:gs>
                <a:gs pos="50000">
                  <a:srgbClr val="121F49">
                    <a:alpha val="47500"/>
                  </a:srgbClr>
                </a:gs>
                <a:gs pos="100000">
                  <a:srgbClr val="9AAFC0">
                    <a:alpha val="0"/>
                  </a:srgbClr>
                </a:gs>
              </a:gsLst>
              <a:lin ang="0"/>
            </a:gradFill>
          </p:spPr>
        </p:sp>
        <p:sp>
          <p:nvSpPr>
            <p:cNvPr name="TextBox 5" id="5"/>
            <p:cNvSpPr txBox="true"/>
            <p:nvPr/>
          </p:nvSpPr>
          <p:spPr>
            <a:xfrm>
              <a:off x="0" y="-38100"/>
              <a:ext cx="4218149" cy="2884330"/>
            </a:xfrm>
            <a:prstGeom prst="rect">
              <a:avLst/>
            </a:prstGeom>
          </p:spPr>
          <p:txBody>
            <a:bodyPr anchor="ctr" rtlCol="false" tIns="50800" lIns="50800" bIns="50800" rIns="50800"/>
            <a:lstStyle/>
            <a:p>
              <a:pPr algn="ctr">
                <a:lnSpc>
                  <a:spcPts val="2659"/>
                </a:lnSpc>
                <a:spcBef>
                  <a:spcPct val="0"/>
                </a:spcBef>
              </a:pPr>
            </a:p>
          </p:txBody>
        </p:sp>
      </p:grpSp>
      <p:grpSp>
        <p:nvGrpSpPr>
          <p:cNvPr name="Group 6" id="6"/>
          <p:cNvGrpSpPr/>
          <p:nvPr/>
        </p:nvGrpSpPr>
        <p:grpSpPr>
          <a:xfrm rot="0">
            <a:off x="1028700" y="7872257"/>
            <a:ext cx="8115300" cy="598036"/>
            <a:chOff x="0" y="0"/>
            <a:chExt cx="2137363" cy="157508"/>
          </a:xfrm>
        </p:grpSpPr>
        <p:sp>
          <p:nvSpPr>
            <p:cNvPr name="Freeform 7" id="7"/>
            <p:cNvSpPr/>
            <p:nvPr/>
          </p:nvSpPr>
          <p:spPr>
            <a:xfrm flipH="false" flipV="false" rot="0">
              <a:off x="0" y="0"/>
              <a:ext cx="2137363" cy="157508"/>
            </a:xfrm>
            <a:custGeom>
              <a:avLst/>
              <a:gdLst/>
              <a:ahLst/>
              <a:cxnLst/>
              <a:rect r="r" b="b" t="t" l="l"/>
              <a:pathLst>
                <a:path h="157508" w="2137363">
                  <a:moveTo>
                    <a:pt x="47700" y="0"/>
                  </a:moveTo>
                  <a:lnTo>
                    <a:pt x="2089663" y="0"/>
                  </a:lnTo>
                  <a:cubicBezTo>
                    <a:pt x="2102314" y="0"/>
                    <a:pt x="2114447" y="5025"/>
                    <a:pt x="2123392" y="13971"/>
                  </a:cubicBezTo>
                  <a:cubicBezTo>
                    <a:pt x="2132337" y="22916"/>
                    <a:pt x="2137363" y="35049"/>
                    <a:pt x="2137363" y="47700"/>
                  </a:cubicBezTo>
                  <a:lnTo>
                    <a:pt x="2137363" y="109808"/>
                  </a:lnTo>
                  <a:cubicBezTo>
                    <a:pt x="2137363" y="122459"/>
                    <a:pt x="2132337" y="134591"/>
                    <a:pt x="2123392" y="143537"/>
                  </a:cubicBezTo>
                  <a:cubicBezTo>
                    <a:pt x="2114447" y="152482"/>
                    <a:pt x="2102314" y="157508"/>
                    <a:pt x="2089663" y="157508"/>
                  </a:cubicBezTo>
                  <a:lnTo>
                    <a:pt x="47700" y="157508"/>
                  </a:lnTo>
                  <a:cubicBezTo>
                    <a:pt x="35049" y="157508"/>
                    <a:pt x="22916" y="152482"/>
                    <a:pt x="13971" y="143537"/>
                  </a:cubicBezTo>
                  <a:cubicBezTo>
                    <a:pt x="5025" y="134591"/>
                    <a:pt x="0" y="122459"/>
                    <a:pt x="0" y="109808"/>
                  </a:cubicBezTo>
                  <a:lnTo>
                    <a:pt x="0" y="47700"/>
                  </a:lnTo>
                  <a:cubicBezTo>
                    <a:pt x="0" y="35049"/>
                    <a:pt x="5025" y="22916"/>
                    <a:pt x="13971" y="13971"/>
                  </a:cubicBezTo>
                  <a:cubicBezTo>
                    <a:pt x="22916" y="5025"/>
                    <a:pt x="35049" y="0"/>
                    <a:pt x="47700" y="0"/>
                  </a:cubicBezTo>
                  <a:close/>
                </a:path>
              </a:pathLst>
            </a:custGeom>
            <a:solidFill>
              <a:srgbClr val="F8F8F8"/>
            </a:solidFill>
          </p:spPr>
        </p:sp>
        <p:sp>
          <p:nvSpPr>
            <p:cNvPr name="TextBox 8" id="8"/>
            <p:cNvSpPr txBox="true"/>
            <p:nvPr/>
          </p:nvSpPr>
          <p:spPr>
            <a:xfrm>
              <a:off x="0" y="-38100"/>
              <a:ext cx="2137363" cy="195608"/>
            </a:xfrm>
            <a:prstGeom prst="rect">
              <a:avLst/>
            </a:prstGeom>
          </p:spPr>
          <p:txBody>
            <a:bodyPr anchor="ctr" rtlCol="false" tIns="50800" lIns="50800" bIns="50800" rIns="50800"/>
            <a:lstStyle/>
            <a:p>
              <a:pPr algn="ctr">
                <a:lnSpc>
                  <a:spcPts val="2659"/>
                </a:lnSpc>
              </a:pPr>
            </a:p>
          </p:txBody>
        </p:sp>
      </p:grpSp>
      <p:sp>
        <p:nvSpPr>
          <p:cNvPr name="Freeform 9" id="9"/>
          <p:cNvSpPr/>
          <p:nvPr/>
        </p:nvSpPr>
        <p:spPr>
          <a:xfrm flipH="false" flipV="false" rot="0">
            <a:off x="257534" y="226684"/>
            <a:ext cx="2716041" cy="1259564"/>
          </a:xfrm>
          <a:custGeom>
            <a:avLst/>
            <a:gdLst/>
            <a:ahLst/>
            <a:cxnLst/>
            <a:rect r="r" b="b" t="t" l="l"/>
            <a:pathLst>
              <a:path h="1259564" w="2716041">
                <a:moveTo>
                  <a:pt x="0" y="0"/>
                </a:moveTo>
                <a:lnTo>
                  <a:pt x="2716041" y="0"/>
                </a:lnTo>
                <a:lnTo>
                  <a:pt x="2716041" y="1259564"/>
                </a:lnTo>
                <a:lnTo>
                  <a:pt x="0" y="1259564"/>
                </a:lnTo>
                <a:lnTo>
                  <a:pt x="0" y="0"/>
                </a:lnTo>
                <a:close/>
              </a:path>
            </a:pathLst>
          </a:custGeom>
          <a:blipFill>
            <a:blip r:embed="rId3"/>
            <a:stretch>
              <a:fillRect l="0" t="0" r="0" b="0"/>
            </a:stretch>
          </a:blipFill>
        </p:spPr>
      </p:sp>
      <p:sp>
        <p:nvSpPr>
          <p:cNvPr name="TextBox 10" id="10"/>
          <p:cNvSpPr txBox="true"/>
          <p:nvPr/>
        </p:nvSpPr>
        <p:spPr>
          <a:xfrm rot="0">
            <a:off x="1028700" y="2275970"/>
            <a:ext cx="12028168" cy="3996168"/>
          </a:xfrm>
          <a:prstGeom prst="rect">
            <a:avLst/>
          </a:prstGeom>
        </p:spPr>
        <p:txBody>
          <a:bodyPr anchor="t" rtlCol="false" tIns="0" lIns="0" bIns="0" rIns="0">
            <a:spAutoFit/>
          </a:bodyPr>
          <a:lstStyle/>
          <a:p>
            <a:pPr algn="l">
              <a:lnSpc>
                <a:spcPts val="10409"/>
              </a:lnSpc>
            </a:pPr>
            <a:r>
              <a:rPr lang="en-US" sz="9463" spc="-473" b="true">
                <a:solidFill>
                  <a:srgbClr val="FFFFFF"/>
                </a:solidFill>
                <a:latin typeface="Inter Bold"/>
                <a:ea typeface="Inter Bold"/>
                <a:cs typeface="Inter Bold"/>
                <a:sym typeface="Inter Bold"/>
              </a:rPr>
              <a:t>Chronic Kidney Disease Prediction System</a:t>
            </a:r>
          </a:p>
        </p:txBody>
      </p:sp>
      <p:sp>
        <p:nvSpPr>
          <p:cNvPr name="TextBox 11" id="11"/>
          <p:cNvSpPr txBox="true"/>
          <p:nvPr/>
        </p:nvSpPr>
        <p:spPr>
          <a:xfrm rot="0">
            <a:off x="1028700" y="6682942"/>
            <a:ext cx="7300205" cy="797560"/>
          </a:xfrm>
          <a:prstGeom prst="rect">
            <a:avLst/>
          </a:prstGeom>
        </p:spPr>
        <p:txBody>
          <a:bodyPr anchor="t" rtlCol="false" tIns="0" lIns="0" bIns="0" rIns="0">
            <a:spAutoFit/>
          </a:bodyPr>
          <a:lstStyle/>
          <a:p>
            <a:pPr algn="l">
              <a:lnSpc>
                <a:spcPts val="3080"/>
              </a:lnSpc>
            </a:pPr>
            <a:r>
              <a:rPr lang="en-US" sz="2800" spc="-140">
                <a:solidFill>
                  <a:srgbClr val="FFFFFF"/>
                </a:solidFill>
                <a:latin typeface="Inter"/>
                <a:ea typeface="Inter"/>
                <a:cs typeface="Inter"/>
                <a:sym typeface="Inter"/>
              </a:rPr>
              <a:t>A Clinical Decision Support System for Early Kidney Disease Detection</a:t>
            </a:r>
          </a:p>
        </p:txBody>
      </p:sp>
      <p:sp>
        <p:nvSpPr>
          <p:cNvPr name="TextBox 12" id="12"/>
          <p:cNvSpPr txBox="true"/>
          <p:nvPr/>
        </p:nvSpPr>
        <p:spPr>
          <a:xfrm rot="0">
            <a:off x="834346" y="7972837"/>
            <a:ext cx="8309654" cy="349250"/>
          </a:xfrm>
          <a:prstGeom prst="rect">
            <a:avLst/>
          </a:prstGeom>
        </p:spPr>
        <p:txBody>
          <a:bodyPr anchor="t" rtlCol="false" tIns="0" lIns="0" bIns="0" rIns="0">
            <a:spAutoFit/>
          </a:bodyPr>
          <a:lstStyle/>
          <a:p>
            <a:pPr algn="ctr">
              <a:lnSpc>
                <a:spcPts val="2800"/>
              </a:lnSpc>
            </a:pPr>
            <a:r>
              <a:rPr lang="en-US" sz="2000">
                <a:solidFill>
                  <a:srgbClr val="111D48"/>
                </a:solidFill>
                <a:latin typeface="Inter"/>
                <a:ea typeface="Inter"/>
                <a:cs typeface="Inter"/>
                <a:sym typeface="Inter"/>
              </a:rPr>
              <a:t>Stefany Castro, Alyaa Moss ,Ogabek Rakimov, Chelsea Ross</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2F2F4"/>
        </a:solidFill>
      </p:bgPr>
    </p:bg>
    <p:spTree>
      <p:nvGrpSpPr>
        <p:cNvPr id="1" name=""/>
        <p:cNvGrpSpPr/>
        <p:nvPr/>
      </p:nvGrpSpPr>
      <p:grpSpPr>
        <a:xfrm>
          <a:off x="0" y="0"/>
          <a:ext cx="0" cy="0"/>
          <a:chOff x="0" y="0"/>
          <a:chExt cx="0" cy="0"/>
        </a:xfrm>
      </p:grpSpPr>
      <p:grpSp>
        <p:nvGrpSpPr>
          <p:cNvPr name="Group 2" id="2"/>
          <p:cNvGrpSpPr/>
          <p:nvPr/>
        </p:nvGrpSpPr>
        <p:grpSpPr>
          <a:xfrm rot="0">
            <a:off x="0" y="-8581082"/>
            <a:ext cx="18288000" cy="27451050"/>
            <a:chOff x="0" y="0"/>
            <a:chExt cx="24384000" cy="36601400"/>
          </a:xfrm>
        </p:grpSpPr>
        <p:sp>
          <p:nvSpPr>
            <p:cNvPr name="Freeform 3" id="3"/>
            <p:cNvSpPr/>
            <p:nvPr/>
          </p:nvSpPr>
          <p:spPr>
            <a:xfrm flipH="false" flipV="false" rot="0">
              <a:off x="0" y="0"/>
              <a:ext cx="24384000" cy="36601400"/>
            </a:xfrm>
            <a:custGeom>
              <a:avLst/>
              <a:gdLst/>
              <a:ahLst/>
              <a:cxnLst/>
              <a:rect r="r" b="b" t="t" l="l"/>
              <a:pathLst>
                <a:path h="36601400" w="24384000">
                  <a:moveTo>
                    <a:pt x="0" y="0"/>
                  </a:moveTo>
                  <a:lnTo>
                    <a:pt x="24384000" y="0"/>
                  </a:lnTo>
                  <a:lnTo>
                    <a:pt x="24384000" y="36601400"/>
                  </a:lnTo>
                  <a:lnTo>
                    <a:pt x="0" y="36601400"/>
                  </a:lnTo>
                  <a:lnTo>
                    <a:pt x="0" y="0"/>
                  </a:lnTo>
                  <a:close/>
                </a:path>
              </a:pathLst>
            </a:custGeom>
            <a:blipFill>
              <a:blip r:embed="rId2"/>
              <a:stretch>
                <a:fillRect l="0" t="0" r="0" b="0"/>
              </a:stretch>
            </a:blipFill>
          </p:spPr>
        </p:sp>
      </p:grpSp>
      <p:grpSp>
        <p:nvGrpSpPr>
          <p:cNvPr name="Group 4" id="4"/>
          <p:cNvGrpSpPr/>
          <p:nvPr/>
        </p:nvGrpSpPr>
        <p:grpSpPr>
          <a:xfrm rot="0">
            <a:off x="-63503" y="-63503"/>
            <a:ext cx="7815882" cy="3280305"/>
            <a:chOff x="0" y="0"/>
            <a:chExt cx="7815885" cy="3280296"/>
          </a:xfrm>
        </p:grpSpPr>
        <p:sp>
          <p:nvSpPr>
            <p:cNvPr name="Freeform 5" id="5"/>
            <p:cNvSpPr/>
            <p:nvPr/>
          </p:nvSpPr>
          <p:spPr>
            <a:xfrm flipH="false" flipV="false" rot="0">
              <a:off x="63500" y="63500"/>
              <a:ext cx="4115690" cy="3150738"/>
            </a:xfrm>
            <a:custGeom>
              <a:avLst/>
              <a:gdLst/>
              <a:ahLst/>
              <a:cxnLst/>
              <a:rect r="r" b="b" t="t" l="l"/>
              <a:pathLst>
                <a:path h="3150738" w="4115690">
                  <a:moveTo>
                    <a:pt x="0" y="0"/>
                  </a:moveTo>
                  <a:lnTo>
                    <a:pt x="0" y="1824733"/>
                  </a:lnTo>
                  <a:lnTo>
                    <a:pt x="1819402" y="3150738"/>
                  </a:lnTo>
                  <a:lnTo>
                    <a:pt x="4115690" y="0"/>
                  </a:lnTo>
                  <a:close/>
                </a:path>
              </a:pathLst>
            </a:custGeom>
            <a:solidFill>
              <a:srgbClr val="34609F"/>
            </a:solidFill>
          </p:spPr>
        </p:sp>
        <p:sp>
          <p:nvSpPr>
            <p:cNvPr name="Freeform 6" id="6"/>
            <p:cNvSpPr/>
            <p:nvPr/>
          </p:nvSpPr>
          <p:spPr>
            <a:xfrm flipH="false" flipV="false" rot="0">
              <a:off x="63500" y="63500"/>
              <a:ext cx="5104385" cy="2676775"/>
            </a:xfrm>
            <a:custGeom>
              <a:avLst/>
              <a:gdLst/>
              <a:ahLst/>
              <a:cxnLst/>
              <a:rect r="r" b="b" t="t" l="l"/>
              <a:pathLst>
                <a:path h="2676775" w="5104385">
                  <a:moveTo>
                    <a:pt x="0" y="0"/>
                  </a:moveTo>
                  <a:lnTo>
                    <a:pt x="0" y="378459"/>
                  </a:lnTo>
                  <a:lnTo>
                    <a:pt x="3153538" y="2676775"/>
                  </a:lnTo>
                  <a:lnTo>
                    <a:pt x="5104385" y="0"/>
                  </a:lnTo>
                  <a:close/>
                </a:path>
              </a:pathLst>
            </a:custGeom>
            <a:solidFill>
              <a:srgbClr val="5EA6E7"/>
            </a:solidFill>
          </p:spPr>
        </p:sp>
        <p:sp>
          <p:nvSpPr>
            <p:cNvPr name="Freeform 7" id="7"/>
            <p:cNvSpPr/>
            <p:nvPr/>
          </p:nvSpPr>
          <p:spPr>
            <a:xfrm flipH="false" flipV="false" rot="0">
              <a:off x="290195" y="63500"/>
              <a:ext cx="3892297" cy="3153279"/>
            </a:xfrm>
            <a:custGeom>
              <a:avLst/>
              <a:gdLst/>
              <a:ahLst/>
              <a:cxnLst/>
              <a:rect r="r" b="b" t="t" l="l"/>
              <a:pathLst>
                <a:path h="3153279" w="3892297">
                  <a:moveTo>
                    <a:pt x="1451483" y="0"/>
                  </a:moveTo>
                  <a:lnTo>
                    <a:pt x="0" y="1991484"/>
                  </a:lnTo>
                  <a:lnTo>
                    <a:pt x="1594231" y="3153278"/>
                  </a:lnTo>
                  <a:lnTo>
                    <a:pt x="3892297" y="0"/>
                  </a:lnTo>
                  <a:close/>
                </a:path>
              </a:pathLst>
            </a:custGeom>
            <a:solidFill>
              <a:srgbClr val="3F70B6"/>
            </a:solidFill>
          </p:spPr>
        </p:sp>
      </p:grpSp>
      <p:sp>
        <p:nvSpPr>
          <p:cNvPr name="Freeform 8" id="8"/>
          <p:cNvSpPr/>
          <p:nvPr/>
        </p:nvSpPr>
        <p:spPr>
          <a:xfrm flipH="false" flipV="false" rot="0">
            <a:off x="-63503" y="4332322"/>
            <a:ext cx="16084077" cy="6018171"/>
          </a:xfrm>
          <a:custGeom>
            <a:avLst/>
            <a:gdLst/>
            <a:ahLst/>
            <a:cxnLst/>
            <a:rect r="r" b="b" t="t" l="l"/>
            <a:pathLst>
              <a:path h="6018171" w="16084077">
                <a:moveTo>
                  <a:pt x="0" y="0"/>
                </a:moveTo>
                <a:lnTo>
                  <a:pt x="16084077" y="0"/>
                </a:lnTo>
                <a:lnTo>
                  <a:pt x="16084077" y="6018172"/>
                </a:lnTo>
                <a:lnTo>
                  <a:pt x="0" y="601817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9" id="9"/>
          <p:cNvSpPr txBox="true"/>
          <p:nvPr/>
        </p:nvSpPr>
        <p:spPr>
          <a:xfrm rot="0">
            <a:off x="5131175" y="4125573"/>
            <a:ext cx="10490254" cy="4860731"/>
          </a:xfrm>
          <a:prstGeom prst="rect">
            <a:avLst/>
          </a:prstGeom>
        </p:spPr>
        <p:txBody>
          <a:bodyPr anchor="t" rtlCol="false" tIns="0" lIns="0" bIns="0" rIns="0">
            <a:spAutoFit/>
          </a:bodyPr>
          <a:lstStyle/>
          <a:p>
            <a:pPr algn="l">
              <a:lnSpc>
                <a:spcPts val="7798"/>
              </a:lnSpc>
            </a:pPr>
            <a:r>
              <a:rPr lang="en-US" sz="3907">
                <a:solidFill>
                  <a:srgbClr val="193B6A"/>
                </a:solidFill>
                <a:latin typeface="Arial"/>
                <a:ea typeface="Arial"/>
                <a:cs typeface="Arial"/>
                <a:sym typeface="Arial"/>
              </a:rPr>
              <a:t>Walk through full system setup from scratch Show how to run the application locally</a:t>
            </a:r>
          </a:p>
          <a:p>
            <a:pPr algn="l">
              <a:lnSpc>
                <a:spcPts val="7798"/>
              </a:lnSpc>
            </a:pPr>
            <a:r>
              <a:rPr lang="en-US" sz="3907">
                <a:solidFill>
                  <a:srgbClr val="193B6A"/>
                </a:solidFill>
                <a:latin typeface="Arial"/>
                <a:ea typeface="Arial"/>
                <a:cs typeface="Arial"/>
                <a:sym typeface="Arial"/>
              </a:rPr>
              <a:t>Verify that the system works correctly Demonstrate automated testing for validation Explain how to maintain and restart the system</a:t>
            </a:r>
          </a:p>
        </p:txBody>
      </p:sp>
      <p:sp>
        <p:nvSpPr>
          <p:cNvPr name="TextBox 10" id="10"/>
          <p:cNvSpPr txBox="true"/>
          <p:nvPr/>
        </p:nvSpPr>
        <p:spPr>
          <a:xfrm rot="0">
            <a:off x="5627684" y="743045"/>
            <a:ext cx="7726680" cy="3149851"/>
          </a:xfrm>
          <a:prstGeom prst="rect">
            <a:avLst/>
          </a:prstGeom>
        </p:spPr>
        <p:txBody>
          <a:bodyPr anchor="t" rtlCol="false" tIns="0" lIns="0" bIns="0" rIns="0">
            <a:spAutoFit/>
          </a:bodyPr>
          <a:lstStyle/>
          <a:p>
            <a:pPr algn="l">
              <a:lnSpc>
                <a:spcPts val="12597"/>
              </a:lnSpc>
            </a:pPr>
            <a:r>
              <a:rPr lang="en-US" b="true" sz="9011" spc="63">
                <a:solidFill>
                  <a:srgbClr val="193B6A"/>
                </a:solidFill>
                <a:latin typeface="Liberation Sans Bold"/>
                <a:ea typeface="Liberation Sans Bold"/>
                <a:cs typeface="Liberation Sans Bold"/>
                <a:sym typeface="Liberation Sans Bold"/>
              </a:rPr>
              <a:t>PURPOSE OF THIS GUIDE</a:t>
            </a:r>
          </a:p>
        </p:txBody>
      </p:sp>
      <p:sp>
        <p:nvSpPr>
          <p:cNvPr name="TextBox 11" id="11"/>
          <p:cNvSpPr txBox="true"/>
          <p:nvPr/>
        </p:nvSpPr>
        <p:spPr>
          <a:xfrm rot="0">
            <a:off x="16362359" y="8738940"/>
            <a:ext cx="842115" cy="1012746"/>
          </a:xfrm>
          <a:prstGeom prst="rect">
            <a:avLst/>
          </a:prstGeom>
        </p:spPr>
        <p:txBody>
          <a:bodyPr anchor="t" rtlCol="false" tIns="0" lIns="0" bIns="0" rIns="0">
            <a:spAutoFit/>
          </a:bodyPr>
          <a:lstStyle/>
          <a:p>
            <a:pPr algn="l">
              <a:lnSpc>
                <a:spcPts val="8131"/>
              </a:lnSpc>
            </a:pPr>
            <a:r>
              <a:rPr lang="en-US" b="true" sz="5808" spc="40">
                <a:solidFill>
                  <a:srgbClr val="193B6A"/>
                </a:solidFill>
                <a:latin typeface="Liberation Sans Bold"/>
                <a:ea typeface="Liberation Sans Bold"/>
                <a:cs typeface="Liberation Sans Bold"/>
                <a:sym typeface="Liberation Sans Bold"/>
              </a:rPr>
              <a:t>01</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F2F2F4"/>
        </a:solidFill>
      </p:bgPr>
    </p:bg>
    <p:spTree>
      <p:nvGrpSpPr>
        <p:cNvPr id="1" name=""/>
        <p:cNvGrpSpPr/>
        <p:nvPr/>
      </p:nvGrpSpPr>
      <p:grpSpPr>
        <a:xfrm>
          <a:off x="0" y="0"/>
          <a:ext cx="0" cy="0"/>
          <a:chOff x="0" y="0"/>
          <a:chExt cx="0" cy="0"/>
        </a:xfrm>
      </p:grpSpPr>
      <p:grpSp>
        <p:nvGrpSpPr>
          <p:cNvPr name="Group 2" id="2"/>
          <p:cNvGrpSpPr/>
          <p:nvPr/>
        </p:nvGrpSpPr>
        <p:grpSpPr>
          <a:xfrm rot="0">
            <a:off x="0" y="-8581082"/>
            <a:ext cx="18288000" cy="27451050"/>
            <a:chOff x="0" y="0"/>
            <a:chExt cx="24384000" cy="36601400"/>
          </a:xfrm>
        </p:grpSpPr>
        <p:sp>
          <p:nvSpPr>
            <p:cNvPr name="Freeform 3" id="3"/>
            <p:cNvSpPr/>
            <p:nvPr/>
          </p:nvSpPr>
          <p:spPr>
            <a:xfrm flipH="false" flipV="false" rot="0">
              <a:off x="0" y="0"/>
              <a:ext cx="24384000" cy="36601400"/>
            </a:xfrm>
            <a:custGeom>
              <a:avLst/>
              <a:gdLst/>
              <a:ahLst/>
              <a:cxnLst/>
              <a:rect r="r" b="b" t="t" l="l"/>
              <a:pathLst>
                <a:path h="36601400" w="24384000">
                  <a:moveTo>
                    <a:pt x="0" y="0"/>
                  </a:moveTo>
                  <a:lnTo>
                    <a:pt x="24384000" y="0"/>
                  </a:lnTo>
                  <a:lnTo>
                    <a:pt x="24384000" y="36601400"/>
                  </a:lnTo>
                  <a:lnTo>
                    <a:pt x="0" y="36601400"/>
                  </a:lnTo>
                  <a:lnTo>
                    <a:pt x="0" y="0"/>
                  </a:lnTo>
                  <a:close/>
                </a:path>
              </a:pathLst>
            </a:custGeom>
            <a:blipFill>
              <a:blip r:embed="rId2"/>
              <a:stretch>
                <a:fillRect l="0" t="0" r="0" b="0"/>
              </a:stretch>
            </a:blipFill>
          </p:spPr>
        </p:sp>
      </p:grpSp>
      <p:grpSp>
        <p:nvGrpSpPr>
          <p:cNvPr name="Group 4" id="4"/>
          <p:cNvGrpSpPr/>
          <p:nvPr/>
        </p:nvGrpSpPr>
        <p:grpSpPr>
          <a:xfrm rot="0">
            <a:off x="-63503" y="-63503"/>
            <a:ext cx="7815882" cy="3280305"/>
            <a:chOff x="0" y="0"/>
            <a:chExt cx="7815885" cy="3280296"/>
          </a:xfrm>
        </p:grpSpPr>
        <p:sp>
          <p:nvSpPr>
            <p:cNvPr name="Freeform 5" id="5"/>
            <p:cNvSpPr/>
            <p:nvPr/>
          </p:nvSpPr>
          <p:spPr>
            <a:xfrm flipH="false" flipV="false" rot="0">
              <a:off x="63500" y="63500"/>
              <a:ext cx="4115690" cy="3150738"/>
            </a:xfrm>
            <a:custGeom>
              <a:avLst/>
              <a:gdLst/>
              <a:ahLst/>
              <a:cxnLst/>
              <a:rect r="r" b="b" t="t" l="l"/>
              <a:pathLst>
                <a:path h="3150738" w="4115690">
                  <a:moveTo>
                    <a:pt x="0" y="0"/>
                  </a:moveTo>
                  <a:lnTo>
                    <a:pt x="0" y="1824733"/>
                  </a:lnTo>
                  <a:lnTo>
                    <a:pt x="1819402" y="3150738"/>
                  </a:lnTo>
                  <a:lnTo>
                    <a:pt x="4115690" y="0"/>
                  </a:lnTo>
                  <a:close/>
                </a:path>
              </a:pathLst>
            </a:custGeom>
            <a:solidFill>
              <a:srgbClr val="34609F"/>
            </a:solidFill>
          </p:spPr>
        </p:sp>
        <p:sp>
          <p:nvSpPr>
            <p:cNvPr name="Freeform 6" id="6"/>
            <p:cNvSpPr/>
            <p:nvPr/>
          </p:nvSpPr>
          <p:spPr>
            <a:xfrm flipH="false" flipV="false" rot="0">
              <a:off x="63500" y="63500"/>
              <a:ext cx="5104385" cy="2676775"/>
            </a:xfrm>
            <a:custGeom>
              <a:avLst/>
              <a:gdLst/>
              <a:ahLst/>
              <a:cxnLst/>
              <a:rect r="r" b="b" t="t" l="l"/>
              <a:pathLst>
                <a:path h="2676775" w="5104385">
                  <a:moveTo>
                    <a:pt x="0" y="0"/>
                  </a:moveTo>
                  <a:lnTo>
                    <a:pt x="0" y="378459"/>
                  </a:lnTo>
                  <a:lnTo>
                    <a:pt x="3153538" y="2676775"/>
                  </a:lnTo>
                  <a:lnTo>
                    <a:pt x="5104385" y="0"/>
                  </a:lnTo>
                  <a:close/>
                </a:path>
              </a:pathLst>
            </a:custGeom>
            <a:solidFill>
              <a:srgbClr val="5EA6E7"/>
            </a:solidFill>
          </p:spPr>
        </p:sp>
        <p:sp>
          <p:nvSpPr>
            <p:cNvPr name="Freeform 7" id="7"/>
            <p:cNvSpPr/>
            <p:nvPr/>
          </p:nvSpPr>
          <p:spPr>
            <a:xfrm flipH="false" flipV="false" rot="0">
              <a:off x="290195" y="63500"/>
              <a:ext cx="3892297" cy="3153279"/>
            </a:xfrm>
            <a:custGeom>
              <a:avLst/>
              <a:gdLst/>
              <a:ahLst/>
              <a:cxnLst/>
              <a:rect r="r" b="b" t="t" l="l"/>
              <a:pathLst>
                <a:path h="3153279" w="3892297">
                  <a:moveTo>
                    <a:pt x="1451483" y="0"/>
                  </a:moveTo>
                  <a:lnTo>
                    <a:pt x="0" y="1991484"/>
                  </a:lnTo>
                  <a:lnTo>
                    <a:pt x="1594231" y="3153278"/>
                  </a:lnTo>
                  <a:lnTo>
                    <a:pt x="3892297" y="0"/>
                  </a:lnTo>
                  <a:close/>
                </a:path>
              </a:pathLst>
            </a:custGeom>
            <a:solidFill>
              <a:srgbClr val="3F70B6"/>
            </a:solidFill>
          </p:spPr>
        </p:sp>
      </p:grpSp>
      <p:grpSp>
        <p:nvGrpSpPr>
          <p:cNvPr name="Group 8" id="8"/>
          <p:cNvGrpSpPr/>
          <p:nvPr/>
        </p:nvGrpSpPr>
        <p:grpSpPr>
          <a:xfrm rot="0">
            <a:off x="6018209" y="4082691"/>
            <a:ext cx="123825" cy="123825"/>
            <a:chOff x="0" y="0"/>
            <a:chExt cx="123825" cy="123825"/>
          </a:xfrm>
        </p:grpSpPr>
        <p:sp>
          <p:nvSpPr>
            <p:cNvPr name="Freeform 9" id="9"/>
            <p:cNvSpPr/>
            <p:nvPr/>
          </p:nvSpPr>
          <p:spPr>
            <a:xfrm flipH="false" flipV="false" rot="0">
              <a:off x="0" y="0"/>
              <a:ext cx="123825" cy="123825"/>
            </a:xfrm>
            <a:custGeom>
              <a:avLst/>
              <a:gdLst/>
              <a:ahLst/>
              <a:cxnLst/>
              <a:rect r="r" b="b" t="t" l="l"/>
              <a:pathLst>
                <a:path h="123825" w="123825">
                  <a:moveTo>
                    <a:pt x="123825" y="61976"/>
                  </a:moveTo>
                  <a:cubicBezTo>
                    <a:pt x="123825" y="66040"/>
                    <a:pt x="123444" y="70104"/>
                    <a:pt x="122682" y="74041"/>
                  </a:cubicBezTo>
                  <a:cubicBezTo>
                    <a:pt x="121920" y="77978"/>
                    <a:pt x="120777" y="81915"/>
                    <a:pt x="119126" y="85598"/>
                  </a:cubicBezTo>
                  <a:cubicBezTo>
                    <a:pt x="117475" y="89281"/>
                    <a:pt x="115697" y="92964"/>
                    <a:pt x="113411" y="96266"/>
                  </a:cubicBezTo>
                  <a:cubicBezTo>
                    <a:pt x="111125" y="99568"/>
                    <a:pt x="108585" y="102743"/>
                    <a:pt x="105664" y="105664"/>
                  </a:cubicBezTo>
                  <a:cubicBezTo>
                    <a:pt x="102743" y="108585"/>
                    <a:pt x="99695" y="111125"/>
                    <a:pt x="96266" y="113411"/>
                  </a:cubicBezTo>
                  <a:cubicBezTo>
                    <a:pt x="92837" y="115697"/>
                    <a:pt x="89281" y="117602"/>
                    <a:pt x="85598" y="119126"/>
                  </a:cubicBezTo>
                  <a:cubicBezTo>
                    <a:pt x="81915" y="120650"/>
                    <a:pt x="77978" y="121793"/>
                    <a:pt x="74041" y="122682"/>
                  </a:cubicBezTo>
                  <a:cubicBezTo>
                    <a:pt x="70104" y="123571"/>
                    <a:pt x="66040" y="123825"/>
                    <a:pt x="61976" y="123825"/>
                  </a:cubicBezTo>
                  <a:cubicBezTo>
                    <a:pt x="57912" y="123825"/>
                    <a:pt x="53848" y="123444"/>
                    <a:pt x="49911" y="122682"/>
                  </a:cubicBezTo>
                  <a:cubicBezTo>
                    <a:pt x="45974" y="121920"/>
                    <a:pt x="42037" y="120777"/>
                    <a:pt x="38354" y="119126"/>
                  </a:cubicBezTo>
                  <a:cubicBezTo>
                    <a:pt x="34671" y="117475"/>
                    <a:pt x="30988" y="115697"/>
                    <a:pt x="27686" y="113411"/>
                  </a:cubicBezTo>
                  <a:cubicBezTo>
                    <a:pt x="24384" y="111125"/>
                    <a:pt x="21209" y="108585"/>
                    <a:pt x="18288" y="105664"/>
                  </a:cubicBezTo>
                  <a:cubicBezTo>
                    <a:pt x="15367" y="102743"/>
                    <a:pt x="12700" y="99695"/>
                    <a:pt x="10414" y="96266"/>
                  </a:cubicBezTo>
                  <a:cubicBezTo>
                    <a:pt x="8128" y="92837"/>
                    <a:pt x="6223" y="89408"/>
                    <a:pt x="4699" y="85598"/>
                  </a:cubicBezTo>
                  <a:cubicBezTo>
                    <a:pt x="3175" y="81788"/>
                    <a:pt x="2032" y="77978"/>
                    <a:pt x="1143" y="74041"/>
                  </a:cubicBezTo>
                  <a:cubicBezTo>
                    <a:pt x="254" y="70104"/>
                    <a:pt x="0" y="66040"/>
                    <a:pt x="0" y="61976"/>
                  </a:cubicBezTo>
                  <a:cubicBezTo>
                    <a:pt x="0" y="57912"/>
                    <a:pt x="381" y="53848"/>
                    <a:pt x="1143" y="49911"/>
                  </a:cubicBezTo>
                  <a:cubicBezTo>
                    <a:pt x="1905" y="45974"/>
                    <a:pt x="3048" y="42037"/>
                    <a:pt x="4699" y="38354"/>
                  </a:cubicBezTo>
                  <a:cubicBezTo>
                    <a:pt x="6350" y="34671"/>
                    <a:pt x="8128" y="30988"/>
                    <a:pt x="10414" y="27686"/>
                  </a:cubicBezTo>
                  <a:cubicBezTo>
                    <a:pt x="12700" y="24384"/>
                    <a:pt x="15240" y="21209"/>
                    <a:pt x="18161" y="18288"/>
                  </a:cubicBezTo>
                  <a:cubicBezTo>
                    <a:pt x="21082" y="15367"/>
                    <a:pt x="24130" y="12700"/>
                    <a:pt x="27559" y="10414"/>
                  </a:cubicBezTo>
                  <a:cubicBezTo>
                    <a:pt x="30988" y="8128"/>
                    <a:pt x="34544" y="6223"/>
                    <a:pt x="38227" y="4699"/>
                  </a:cubicBezTo>
                  <a:cubicBezTo>
                    <a:pt x="41910" y="3175"/>
                    <a:pt x="45847" y="2032"/>
                    <a:pt x="49784" y="1143"/>
                  </a:cubicBezTo>
                  <a:cubicBezTo>
                    <a:pt x="53721" y="254"/>
                    <a:pt x="57785" y="0"/>
                    <a:pt x="61976" y="0"/>
                  </a:cubicBezTo>
                  <a:cubicBezTo>
                    <a:pt x="66167" y="0"/>
                    <a:pt x="70104" y="381"/>
                    <a:pt x="74041" y="1143"/>
                  </a:cubicBezTo>
                  <a:cubicBezTo>
                    <a:pt x="77978" y="1905"/>
                    <a:pt x="81915" y="3048"/>
                    <a:pt x="85598" y="4699"/>
                  </a:cubicBezTo>
                  <a:cubicBezTo>
                    <a:pt x="89281" y="6350"/>
                    <a:pt x="92964" y="8128"/>
                    <a:pt x="96266" y="10414"/>
                  </a:cubicBezTo>
                  <a:cubicBezTo>
                    <a:pt x="99568" y="12700"/>
                    <a:pt x="102743" y="15240"/>
                    <a:pt x="105664" y="18161"/>
                  </a:cubicBezTo>
                  <a:cubicBezTo>
                    <a:pt x="108585" y="21082"/>
                    <a:pt x="111125" y="24130"/>
                    <a:pt x="113411" y="27559"/>
                  </a:cubicBezTo>
                  <a:cubicBezTo>
                    <a:pt x="115697" y="30988"/>
                    <a:pt x="117602" y="34544"/>
                    <a:pt x="119126" y="38227"/>
                  </a:cubicBezTo>
                  <a:cubicBezTo>
                    <a:pt x="120650" y="41910"/>
                    <a:pt x="121793" y="45847"/>
                    <a:pt x="122682" y="49784"/>
                  </a:cubicBezTo>
                  <a:cubicBezTo>
                    <a:pt x="123571" y="53721"/>
                    <a:pt x="123825" y="57785"/>
                    <a:pt x="123825" y="61849"/>
                  </a:cubicBezTo>
                  <a:close/>
                </a:path>
              </a:pathLst>
            </a:custGeom>
            <a:solidFill>
              <a:srgbClr val="193B6A"/>
            </a:solidFill>
          </p:spPr>
        </p:sp>
      </p:grpSp>
      <p:sp>
        <p:nvSpPr>
          <p:cNvPr name="Freeform 10" id="10"/>
          <p:cNvSpPr/>
          <p:nvPr/>
        </p:nvSpPr>
        <p:spPr>
          <a:xfrm flipH="false" flipV="false" rot="0">
            <a:off x="-63503" y="4332322"/>
            <a:ext cx="16084077" cy="6018171"/>
          </a:xfrm>
          <a:custGeom>
            <a:avLst/>
            <a:gdLst/>
            <a:ahLst/>
            <a:cxnLst/>
            <a:rect r="r" b="b" t="t" l="l"/>
            <a:pathLst>
              <a:path h="6018171" w="16084077">
                <a:moveTo>
                  <a:pt x="0" y="0"/>
                </a:moveTo>
                <a:lnTo>
                  <a:pt x="16084077" y="0"/>
                </a:lnTo>
                <a:lnTo>
                  <a:pt x="16084077" y="6018172"/>
                </a:lnTo>
                <a:lnTo>
                  <a:pt x="0" y="601817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11" id="11"/>
          <p:cNvSpPr txBox="true"/>
          <p:nvPr/>
        </p:nvSpPr>
        <p:spPr>
          <a:xfrm rot="0">
            <a:off x="16362359" y="8738940"/>
            <a:ext cx="842115" cy="1012746"/>
          </a:xfrm>
          <a:prstGeom prst="rect">
            <a:avLst/>
          </a:prstGeom>
        </p:spPr>
        <p:txBody>
          <a:bodyPr anchor="t" rtlCol="false" tIns="0" lIns="0" bIns="0" rIns="0">
            <a:spAutoFit/>
          </a:bodyPr>
          <a:lstStyle/>
          <a:p>
            <a:pPr algn="l">
              <a:lnSpc>
                <a:spcPts val="8131"/>
              </a:lnSpc>
            </a:pPr>
            <a:r>
              <a:rPr lang="en-US" b="true" sz="5808" spc="40">
                <a:solidFill>
                  <a:srgbClr val="193B6A"/>
                </a:solidFill>
                <a:latin typeface="Liberation Sans Bold"/>
                <a:ea typeface="Liberation Sans Bold"/>
                <a:cs typeface="Liberation Sans Bold"/>
                <a:sym typeface="Liberation Sans Bold"/>
              </a:rPr>
              <a:t>02</a:t>
            </a:r>
          </a:p>
        </p:txBody>
      </p:sp>
      <p:sp>
        <p:nvSpPr>
          <p:cNvPr name="TextBox 12" id="12"/>
          <p:cNvSpPr txBox="true"/>
          <p:nvPr/>
        </p:nvSpPr>
        <p:spPr>
          <a:xfrm rot="0">
            <a:off x="5627684" y="2045437"/>
            <a:ext cx="11508048" cy="1559176"/>
          </a:xfrm>
          <a:prstGeom prst="rect">
            <a:avLst/>
          </a:prstGeom>
        </p:spPr>
        <p:txBody>
          <a:bodyPr anchor="t" rtlCol="false" tIns="0" lIns="0" bIns="0" rIns="0">
            <a:spAutoFit/>
          </a:bodyPr>
          <a:lstStyle/>
          <a:p>
            <a:pPr algn="l">
              <a:lnSpc>
                <a:spcPts val="12615"/>
              </a:lnSpc>
            </a:pPr>
            <a:r>
              <a:rPr lang="en-US" b="true" sz="9011" spc="54">
                <a:solidFill>
                  <a:srgbClr val="193B6A"/>
                </a:solidFill>
                <a:latin typeface="Liberation Sans Bold"/>
                <a:ea typeface="Liberation Sans Bold"/>
                <a:cs typeface="Liberation Sans Bold"/>
                <a:sym typeface="Liberation Sans Bold"/>
              </a:rPr>
              <a:t>SYSTEM OVERVIEW</a:t>
            </a:r>
          </a:p>
        </p:txBody>
      </p:sp>
      <p:sp>
        <p:nvSpPr>
          <p:cNvPr name="TextBox 13" id="13"/>
          <p:cNvSpPr txBox="true"/>
          <p:nvPr/>
        </p:nvSpPr>
        <p:spPr>
          <a:xfrm rot="0">
            <a:off x="7648061" y="3839937"/>
            <a:ext cx="116310" cy="569747"/>
          </a:xfrm>
          <a:prstGeom prst="rect">
            <a:avLst/>
          </a:prstGeom>
        </p:spPr>
        <p:txBody>
          <a:bodyPr anchor="t" rtlCol="false" tIns="0" lIns="0" bIns="0" rIns="0">
            <a:spAutoFit/>
          </a:bodyPr>
          <a:lstStyle/>
          <a:p>
            <a:pPr algn="l">
              <a:lnSpc>
                <a:spcPts val="4524"/>
              </a:lnSpc>
            </a:pPr>
            <a:r>
              <a:rPr lang="en-US" sz="3231">
                <a:solidFill>
                  <a:srgbClr val="193B6A"/>
                </a:solidFill>
                <a:latin typeface="Arial"/>
                <a:ea typeface="Arial"/>
                <a:cs typeface="Arial"/>
                <a:sym typeface="Arial"/>
              </a:rPr>
              <a:t> </a:t>
            </a:r>
          </a:p>
        </p:txBody>
      </p:sp>
      <p:sp>
        <p:nvSpPr>
          <p:cNvPr name="TextBox 14" id="14"/>
          <p:cNvSpPr txBox="true"/>
          <p:nvPr/>
        </p:nvSpPr>
        <p:spPr>
          <a:xfrm rot="0">
            <a:off x="6325543" y="3839937"/>
            <a:ext cx="7721918" cy="569747"/>
          </a:xfrm>
          <a:prstGeom prst="rect">
            <a:avLst/>
          </a:prstGeom>
        </p:spPr>
        <p:txBody>
          <a:bodyPr anchor="t" rtlCol="false" tIns="0" lIns="0" bIns="0" rIns="0">
            <a:spAutoFit/>
          </a:bodyPr>
          <a:lstStyle/>
          <a:p>
            <a:pPr algn="l">
              <a:lnSpc>
                <a:spcPts val="4524"/>
              </a:lnSpc>
            </a:pPr>
            <a:r>
              <a:rPr lang="en-US" sz="3231">
                <a:solidFill>
                  <a:srgbClr val="193B6A"/>
                </a:solidFill>
                <a:latin typeface="Arial"/>
                <a:ea typeface="Arial"/>
                <a:cs typeface="Arial"/>
                <a:sym typeface="Arial"/>
              </a:rPr>
              <a:t>ClinicalDecision SupportSystem (CDSS)</a:t>
            </a:r>
          </a:p>
        </p:txBody>
      </p:sp>
      <p:sp>
        <p:nvSpPr>
          <p:cNvPr name="TextBox 15" id="15"/>
          <p:cNvSpPr txBox="true"/>
          <p:nvPr/>
        </p:nvSpPr>
        <p:spPr>
          <a:xfrm rot="0">
            <a:off x="6325543" y="4478112"/>
            <a:ext cx="8908009" cy="3617747"/>
          </a:xfrm>
          <a:prstGeom prst="rect">
            <a:avLst/>
          </a:prstGeom>
        </p:spPr>
        <p:txBody>
          <a:bodyPr anchor="t" rtlCol="false" tIns="0" lIns="0" bIns="0" rIns="0">
            <a:spAutoFit/>
          </a:bodyPr>
          <a:lstStyle/>
          <a:p>
            <a:pPr algn="l">
              <a:lnSpc>
                <a:spcPts val="6450"/>
              </a:lnSpc>
            </a:pPr>
            <a:r>
              <a:rPr lang="en-US" sz="3231">
                <a:solidFill>
                  <a:srgbClr val="193B6A"/>
                </a:solidFill>
                <a:latin typeface="Arial"/>
                <a:ea typeface="Arial"/>
                <a:cs typeface="Arial"/>
                <a:sym typeface="Arial"/>
              </a:rPr>
              <a:t>Uses NHANES dataset (5,252 real patients) Calculates eGFR and CKD risk</a:t>
            </a:r>
          </a:p>
          <a:p>
            <a:pPr algn="l">
              <a:lnSpc>
                <a:spcPts val="6450"/>
              </a:lnSpc>
            </a:pPr>
            <a:r>
              <a:rPr lang="en-US" sz="3231">
                <a:solidFill>
                  <a:srgbClr val="193B6A"/>
                </a:solidFill>
                <a:latin typeface="Arial"/>
                <a:ea typeface="Arial"/>
                <a:cs typeface="Arial"/>
                <a:sym typeface="Arial"/>
              </a:rPr>
              <a:t>Provides explainability using SHAP</a:t>
            </a:r>
          </a:p>
          <a:p>
            <a:pPr algn="l">
              <a:lnSpc>
                <a:spcPts val="6450"/>
              </a:lnSpc>
            </a:pPr>
            <a:r>
              <a:rPr lang="en-US" sz="3231">
                <a:solidFill>
                  <a:srgbClr val="193B6A"/>
                </a:solidFill>
                <a:latin typeface="Arial"/>
                <a:ea typeface="Arial"/>
                <a:cs typeface="Arial"/>
                <a:sym typeface="Arial"/>
              </a:rPr>
              <a:t>Full stack system (React, FastAPI, PostgreSQL,</a:t>
            </a:r>
          </a:p>
          <a:p>
            <a:pPr algn="l">
              <a:lnSpc>
                <a:spcPts val="1615"/>
              </a:lnSpc>
            </a:pPr>
            <a:r>
              <a:rPr lang="en-US" sz="3231">
                <a:solidFill>
                  <a:srgbClr val="193B6A"/>
                </a:solidFill>
                <a:latin typeface="Arial"/>
                <a:ea typeface="Arial"/>
                <a:cs typeface="Arial"/>
                <a:sym typeface="Arial"/>
              </a:rPr>
              <a:t>Docker)</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F2F2F4"/>
        </a:solidFill>
      </p:bgPr>
    </p:bg>
    <p:spTree>
      <p:nvGrpSpPr>
        <p:cNvPr id="1" name=""/>
        <p:cNvGrpSpPr/>
        <p:nvPr/>
      </p:nvGrpSpPr>
      <p:grpSpPr>
        <a:xfrm>
          <a:off x="0" y="0"/>
          <a:ext cx="0" cy="0"/>
          <a:chOff x="0" y="0"/>
          <a:chExt cx="0" cy="0"/>
        </a:xfrm>
      </p:grpSpPr>
      <p:grpSp>
        <p:nvGrpSpPr>
          <p:cNvPr name="Group 2" id="2"/>
          <p:cNvGrpSpPr/>
          <p:nvPr/>
        </p:nvGrpSpPr>
        <p:grpSpPr>
          <a:xfrm rot="0">
            <a:off x="0" y="-8581082"/>
            <a:ext cx="18288000" cy="27451050"/>
            <a:chOff x="0" y="0"/>
            <a:chExt cx="24384000" cy="36601400"/>
          </a:xfrm>
        </p:grpSpPr>
        <p:sp>
          <p:nvSpPr>
            <p:cNvPr name="Freeform 3" id="3"/>
            <p:cNvSpPr/>
            <p:nvPr/>
          </p:nvSpPr>
          <p:spPr>
            <a:xfrm flipH="false" flipV="false" rot="0">
              <a:off x="0" y="0"/>
              <a:ext cx="24384000" cy="36601400"/>
            </a:xfrm>
            <a:custGeom>
              <a:avLst/>
              <a:gdLst/>
              <a:ahLst/>
              <a:cxnLst/>
              <a:rect r="r" b="b" t="t" l="l"/>
              <a:pathLst>
                <a:path h="36601400" w="24384000">
                  <a:moveTo>
                    <a:pt x="0" y="0"/>
                  </a:moveTo>
                  <a:lnTo>
                    <a:pt x="24384000" y="0"/>
                  </a:lnTo>
                  <a:lnTo>
                    <a:pt x="24384000" y="36601400"/>
                  </a:lnTo>
                  <a:lnTo>
                    <a:pt x="0" y="36601400"/>
                  </a:lnTo>
                  <a:lnTo>
                    <a:pt x="0" y="0"/>
                  </a:lnTo>
                  <a:close/>
                </a:path>
              </a:pathLst>
            </a:custGeom>
            <a:blipFill>
              <a:blip r:embed="rId2"/>
              <a:stretch>
                <a:fillRect l="0" t="0" r="0" b="0"/>
              </a:stretch>
            </a:blipFill>
          </p:spPr>
        </p:sp>
      </p:grpSp>
      <p:grpSp>
        <p:nvGrpSpPr>
          <p:cNvPr name="Group 4" id="4"/>
          <p:cNvGrpSpPr/>
          <p:nvPr/>
        </p:nvGrpSpPr>
        <p:grpSpPr>
          <a:xfrm rot="0">
            <a:off x="4583878" y="3795703"/>
            <a:ext cx="168345" cy="168345"/>
            <a:chOff x="0" y="0"/>
            <a:chExt cx="168339" cy="168339"/>
          </a:xfrm>
        </p:grpSpPr>
        <p:sp>
          <p:nvSpPr>
            <p:cNvPr name="Freeform 5" id="5"/>
            <p:cNvSpPr/>
            <p:nvPr/>
          </p:nvSpPr>
          <p:spPr>
            <a:xfrm flipH="false" flipV="false" rot="0">
              <a:off x="0" y="0"/>
              <a:ext cx="168399" cy="168272"/>
            </a:xfrm>
            <a:custGeom>
              <a:avLst/>
              <a:gdLst/>
              <a:ahLst/>
              <a:cxnLst/>
              <a:rect r="r" b="b" t="t" l="l"/>
              <a:pathLst>
                <a:path h="168272" w="168399">
                  <a:moveTo>
                    <a:pt x="168399" y="84199"/>
                  </a:moveTo>
                  <a:cubicBezTo>
                    <a:pt x="168399" y="89787"/>
                    <a:pt x="167891" y="95248"/>
                    <a:pt x="166748" y="100582"/>
                  </a:cubicBezTo>
                  <a:cubicBezTo>
                    <a:pt x="165605" y="105916"/>
                    <a:pt x="164081" y="111250"/>
                    <a:pt x="161922" y="116330"/>
                  </a:cubicBezTo>
                  <a:cubicBezTo>
                    <a:pt x="159763" y="121410"/>
                    <a:pt x="157223" y="126236"/>
                    <a:pt x="154175" y="130935"/>
                  </a:cubicBezTo>
                  <a:cubicBezTo>
                    <a:pt x="151127" y="135633"/>
                    <a:pt x="147571" y="139824"/>
                    <a:pt x="143761" y="143634"/>
                  </a:cubicBezTo>
                  <a:cubicBezTo>
                    <a:pt x="139951" y="147444"/>
                    <a:pt x="135633" y="151000"/>
                    <a:pt x="131062" y="154048"/>
                  </a:cubicBezTo>
                  <a:cubicBezTo>
                    <a:pt x="126490" y="157096"/>
                    <a:pt x="121664" y="159763"/>
                    <a:pt x="116457" y="161795"/>
                  </a:cubicBezTo>
                  <a:cubicBezTo>
                    <a:pt x="111250" y="163827"/>
                    <a:pt x="106043" y="165478"/>
                    <a:pt x="100709" y="166621"/>
                  </a:cubicBezTo>
                  <a:cubicBezTo>
                    <a:pt x="95375" y="167764"/>
                    <a:pt x="89787" y="168272"/>
                    <a:pt x="84326" y="168272"/>
                  </a:cubicBezTo>
                  <a:cubicBezTo>
                    <a:pt x="78866" y="168272"/>
                    <a:pt x="73278" y="167764"/>
                    <a:pt x="67944" y="166621"/>
                  </a:cubicBezTo>
                  <a:cubicBezTo>
                    <a:pt x="62610" y="165478"/>
                    <a:pt x="57276" y="163954"/>
                    <a:pt x="52196" y="161795"/>
                  </a:cubicBezTo>
                  <a:cubicBezTo>
                    <a:pt x="47116" y="159636"/>
                    <a:pt x="42290" y="157096"/>
                    <a:pt x="37591" y="154048"/>
                  </a:cubicBezTo>
                  <a:cubicBezTo>
                    <a:pt x="32892" y="151000"/>
                    <a:pt x="28701" y="147444"/>
                    <a:pt x="24892" y="143634"/>
                  </a:cubicBezTo>
                  <a:cubicBezTo>
                    <a:pt x="21082" y="139824"/>
                    <a:pt x="17526" y="135506"/>
                    <a:pt x="14478" y="130935"/>
                  </a:cubicBezTo>
                  <a:cubicBezTo>
                    <a:pt x="11430" y="126363"/>
                    <a:pt x="8509" y="121537"/>
                    <a:pt x="6350" y="116330"/>
                  </a:cubicBezTo>
                  <a:cubicBezTo>
                    <a:pt x="4191" y="111123"/>
                    <a:pt x="2667" y="106043"/>
                    <a:pt x="1651" y="100582"/>
                  </a:cubicBezTo>
                  <a:cubicBezTo>
                    <a:pt x="635" y="95121"/>
                    <a:pt x="0" y="89660"/>
                    <a:pt x="0" y="84199"/>
                  </a:cubicBezTo>
                  <a:cubicBezTo>
                    <a:pt x="0" y="78739"/>
                    <a:pt x="508" y="73151"/>
                    <a:pt x="1651" y="67690"/>
                  </a:cubicBezTo>
                  <a:cubicBezTo>
                    <a:pt x="2794" y="62229"/>
                    <a:pt x="4318" y="57022"/>
                    <a:pt x="6350" y="51942"/>
                  </a:cubicBezTo>
                  <a:cubicBezTo>
                    <a:pt x="8382" y="46862"/>
                    <a:pt x="11049" y="42036"/>
                    <a:pt x="14097" y="37337"/>
                  </a:cubicBezTo>
                  <a:cubicBezTo>
                    <a:pt x="17145" y="32638"/>
                    <a:pt x="20701" y="28447"/>
                    <a:pt x="24511" y="24638"/>
                  </a:cubicBezTo>
                  <a:cubicBezTo>
                    <a:pt x="28320" y="20828"/>
                    <a:pt x="32638" y="17272"/>
                    <a:pt x="37210" y="14224"/>
                  </a:cubicBezTo>
                  <a:cubicBezTo>
                    <a:pt x="41782" y="11176"/>
                    <a:pt x="46862" y="8509"/>
                    <a:pt x="51942" y="6350"/>
                  </a:cubicBezTo>
                  <a:cubicBezTo>
                    <a:pt x="57022" y="4191"/>
                    <a:pt x="62356" y="2667"/>
                    <a:pt x="67690" y="1651"/>
                  </a:cubicBezTo>
                  <a:cubicBezTo>
                    <a:pt x="73024" y="635"/>
                    <a:pt x="78612" y="0"/>
                    <a:pt x="84199" y="0"/>
                  </a:cubicBezTo>
                  <a:cubicBezTo>
                    <a:pt x="89787" y="0"/>
                    <a:pt x="95248" y="508"/>
                    <a:pt x="100582" y="1651"/>
                  </a:cubicBezTo>
                  <a:cubicBezTo>
                    <a:pt x="105916" y="2794"/>
                    <a:pt x="111250" y="4318"/>
                    <a:pt x="116330" y="6477"/>
                  </a:cubicBezTo>
                  <a:cubicBezTo>
                    <a:pt x="121410" y="8636"/>
                    <a:pt x="126236" y="11176"/>
                    <a:pt x="130935" y="14224"/>
                  </a:cubicBezTo>
                  <a:cubicBezTo>
                    <a:pt x="135633" y="17272"/>
                    <a:pt x="139824" y="20828"/>
                    <a:pt x="143634" y="24638"/>
                  </a:cubicBezTo>
                  <a:cubicBezTo>
                    <a:pt x="147444" y="28447"/>
                    <a:pt x="151000" y="32765"/>
                    <a:pt x="154048" y="37337"/>
                  </a:cubicBezTo>
                  <a:cubicBezTo>
                    <a:pt x="157096" y="41909"/>
                    <a:pt x="159763" y="46735"/>
                    <a:pt x="161795" y="51942"/>
                  </a:cubicBezTo>
                  <a:cubicBezTo>
                    <a:pt x="163827" y="57149"/>
                    <a:pt x="165478" y="62356"/>
                    <a:pt x="166621" y="67690"/>
                  </a:cubicBezTo>
                  <a:cubicBezTo>
                    <a:pt x="167764" y="73024"/>
                    <a:pt x="168272" y="78612"/>
                    <a:pt x="168272" y="84072"/>
                  </a:cubicBezTo>
                  <a:close/>
                </a:path>
              </a:pathLst>
            </a:custGeom>
            <a:solidFill>
              <a:srgbClr val="193B6A"/>
            </a:solidFill>
          </p:spPr>
        </p:sp>
      </p:grpSp>
      <p:grpSp>
        <p:nvGrpSpPr>
          <p:cNvPr name="Group 6" id="6"/>
          <p:cNvGrpSpPr/>
          <p:nvPr/>
        </p:nvGrpSpPr>
        <p:grpSpPr>
          <a:xfrm rot="0">
            <a:off x="-63503" y="-63503"/>
            <a:ext cx="7815882" cy="3280305"/>
            <a:chOff x="0" y="0"/>
            <a:chExt cx="7815885" cy="3280296"/>
          </a:xfrm>
        </p:grpSpPr>
        <p:sp>
          <p:nvSpPr>
            <p:cNvPr name="Freeform 7" id="7"/>
            <p:cNvSpPr/>
            <p:nvPr/>
          </p:nvSpPr>
          <p:spPr>
            <a:xfrm flipH="false" flipV="false" rot="0">
              <a:off x="4647566" y="2745609"/>
              <a:ext cx="168148" cy="168148"/>
            </a:xfrm>
            <a:custGeom>
              <a:avLst/>
              <a:gdLst/>
              <a:ahLst/>
              <a:cxnLst/>
              <a:rect r="r" b="b" t="t" l="l"/>
              <a:pathLst>
                <a:path h="168148" w="168148">
                  <a:moveTo>
                    <a:pt x="168148" y="84074"/>
                  </a:moveTo>
                  <a:cubicBezTo>
                    <a:pt x="168148" y="89662"/>
                    <a:pt x="167640" y="95123"/>
                    <a:pt x="166497" y="100457"/>
                  </a:cubicBezTo>
                  <a:cubicBezTo>
                    <a:pt x="165354" y="105791"/>
                    <a:pt x="163830" y="111125"/>
                    <a:pt x="161671" y="116205"/>
                  </a:cubicBezTo>
                  <a:cubicBezTo>
                    <a:pt x="159512" y="121285"/>
                    <a:pt x="156972" y="126111"/>
                    <a:pt x="153924" y="130810"/>
                  </a:cubicBezTo>
                  <a:cubicBezTo>
                    <a:pt x="150876" y="135509"/>
                    <a:pt x="147320" y="139700"/>
                    <a:pt x="143510" y="143510"/>
                  </a:cubicBezTo>
                  <a:cubicBezTo>
                    <a:pt x="139700" y="147320"/>
                    <a:pt x="135382" y="150876"/>
                    <a:pt x="130810" y="153924"/>
                  </a:cubicBezTo>
                  <a:cubicBezTo>
                    <a:pt x="126238" y="156972"/>
                    <a:pt x="121412" y="159639"/>
                    <a:pt x="116205" y="161671"/>
                  </a:cubicBezTo>
                  <a:cubicBezTo>
                    <a:pt x="110998" y="163703"/>
                    <a:pt x="105791" y="165354"/>
                    <a:pt x="100457" y="166497"/>
                  </a:cubicBezTo>
                  <a:cubicBezTo>
                    <a:pt x="95123" y="167640"/>
                    <a:pt x="89535" y="168148"/>
                    <a:pt x="84074" y="168148"/>
                  </a:cubicBezTo>
                  <a:cubicBezTo>
                    <a:pt x="78613" y="168148"/>
                    <a:pt x="73025" y="167640"/>
                    <a:pt x="67691" y="166497"/>
                  </a:cubicBezTo>
                  <a:cubicBezTo>
                    <a:pt x="62357" y="165354"/>
                    <a:pt x="57023" y="163830"/>
                    <a:pt x="51943" y="161671"/>
                  </a:cubicBezTo>
                  <a:cubicBezTo>
                    <a:pt x="46863" y="159512"/>
                    <a:pt x="42037" y="156972"/>
                    <a:pt x="37338" y="153924"/>
                  </a:cubicBezTo>
                  <a:cubicBezTo>
                    <a:pt x="32639" y="150876"/>
                    <a:pt x="28448" y="147320"/>
                    <a:pt x="24638" y="143510"/>
                  </a:cubicBezTo>
                  <a:cubicBezTo>
                    <a:pt x="20828" y="139700"/>
                    <a:pt x="17272" y="135382"/>
                    <a:pt x="14224" y="130810"/>
                  </a:cubicBezTo>
                  <a:cubicBezTo>
                    <a:pt x="11176" y="126238"/>
                    <a:pt x="8509" y="121412"/>
                    <a:pt x="6477" y="116205"/>
                  </a:cubicBezTo>
                  <a:cubicBezTo>
                    <a:pt x="4445" y="110998"/>
                    <a:pt x="2794" y="105791"/>
                    <a:pt x="1651" y="100457"/>
                  </a:cubicBezTo>
                  <a:cubicBezTo>
                    <a:pt x="508" y="95123"/>
                    <a:pt x="0" y="89535"/>
                    <a:pt x="0" y="84074"/>
                  </a:cubicBezTo>
                  <a:cubicBezTo>
                    <a:pt x="0" y="78613"/>
                    <a:pt x="508" y="73025"/>
                    <a:pt x="1651" y="67691"/>
                  </a:cubicBezTo>
                  <a:cubicBezTo>
                    <a:pt x="2794" y="62357"/>
                    <a:pt x="4318" y="57023"/>
                    <a:pt x="6477" y="51943"/>
                  </a:cubicBezTo>
                  <a:cubicBezTo>
                    <a:pt x="8636" y="46863"/>
                    <a:pt x="11176" y="42037"/>
                    <a:pt x="14224" y="37338"/>
                  </a:cubicBezTo>
                  <a:cubicBezTo>
                    <a:pt x="17272" y="32639"/>
                    <a:pt x="20828" y="28448"/>
                    <a:pt x="24638" y="24638"/>
                  </a:cubicBezTo>
                  <a:cubicBezTo>
                    <a:pt x="28448" y="20828"/>
                    <a:pt x="32766" y="17272"/>
                    <a:pt x="37338" y="14224"/>
                  </a:cubicBezTo>
                  <a:cubicBezTo>
                    <a:pt x="41910" y="11176"/>
                    <a:pt x="46736" y="8509"/>
                    <a:pt x="51943" y="6477"/>
                  </a:cubicBezTo>
                  <a:cubicBezTo>
                    <a:pt x="57150" y="4445"/>
                    <a:pt x="62357" y="2794"/>
                    <a:pt x="67691" y="1651"/>
                  </a:cubicBezTo>
                  <a:cubicBezTo>
                    <a:pt x="73025" y="508"/>
                    <a:pt x="78613" y="0"/>
                    <a:pt x="84074" y="0"/>
                  </a:cubicBezTo>
                  <a:cubicBezTo>
                    <a:pt x="89535" y="0"/>
                    <a:pt x="95123" y="508"/>
                    <a:pt x="100457" y="1651"/>
                  </a:cubicBezTo>
                  <a:cubicBezTo>
                    <a:pt x="105791" y="2794"/>
                    <a:pt x="111125" y="4318"/>
                    <a:pt x="116205" y="6477"/>
                  </a:cubicBezTo>
                  <a:cubicBezTo>
                    <a:pt x="121285" y="8636"/>
                    <a:pt x="126111" y="11176"/>
                    <a:pt x="130810" y="14224"/>
                  </a:cubicBezTo>
                  <a:cubicBezTo>
                    <a:pt x="135509" y="17272"/>
                    <a:pt x="139700" y="20828"/>
                    <a:pt x="143510" y="24638"/>
                  </a:cubicBezTo>
                  <a:cubicBezTo>
                    <a:pt x="147320" y="28448"/>
                    <a:pt x="150876" y="32766"/>
                    <a:pt x="153924" y="37338"/>
                  </a:cubicBezTo>
                  <a:cubicBezTo>
                    <a:pt x="156972" y="41910"/>
                    <a:pt x="159639" y="46736"/>
                    <a:pt x="161671" y="51943"/>
                  </a:cubicBezTo>
                  <a:cubicBezTo>
                    <a:pt x="163703" y="57150"/>
                    <a:pt x="165354" y="62357"/>
                    <a:pt x="166497" y="67691"/>
                  </a:cubicBezTo>
                  <a:cubicBezTo>
                    <a:pt x="167640" y="73025"/>
                    <a:pt x="168148" y="78613"/>
                    <a:pt x="168148" y="84074"/>
                  </a:cubicBezTo>
                  <a:close/>
                </a:path>
              </a:pathLst>
            </a:custGeom>
            <a:solidFill>
              <a:srgbClr val="193B6A"/>
            </a:solidFill>
          </p:spPr>
        </p:sp>
        <p:sp>
          <p:nvSpPr>
            <p:cNvPr name="Freeform 8" id="8"/>
            <p:cNvSpPr/>
            <p:nvPr/>
          </p:nvSpPr>
          <p:spPr>
            <a:xfrm flipH="false" flipV="false" rot="0">
              <a:off x="63500" y="63500"/>
              <a:ext cx="4115690" cy="3150738"/>
            </a:xfrm>
            <a:custGeom>
              <a:avLst/>
              <a:gdLst/>
              <a:ahLst/>
              <a:cxnLst/>
              <a:rect r="r" b="b" t="t" l="l"/>
              <a:pathLst>
                <a:path h="3150738" w="4115690">
                  <a:moveTo>
                    <a:pt x="0" y="0"/>
                  </a:moveTo>
                  <a:lnTo>
                    <a:pt x="0" y="1824733"/>
                  </a:lnTo>
                  <a:lnTo>
                    <a:pt x="1819402" y="3150738"/>
                  </a:lnTo>
                  <a:lnTo>
                    <a:pt x="4115690" y="0"/>
                  </a:lnTo>
                  <a:close/>
                </a:path>
              </a:pathLst>
            </a:custGeom>
            <a:solidFill>
              <a:srgbClr val="34609F"/>
            </a:solidFill>
          </p:spPr>
        </p:sp>
        <p:sp>
          <p:nvSpPr>
            <p:cNvPr name="Freeform 9" id="9"/>
            <p:cNvSpPr/>
            <p:nvPr/>
          </p:nvSpPr>
          <p:spPr>
            <a:xfrm flipH="false" flipV="false" rot="0">
              <a:off x="63500" y="63500"/>
              <a:ext cx="5104385" cy="2676775"/>
            </a:xfrm>
            <a:custGeom>
              <a:avLst/>
              <a:gdLst/>
              <a:ahLst/>
              <a:cxnLst/>
              <a:rect r="r" b="b" t="t" l="l"/>
              <a:pathLst>
                <a:path h="2676775" w="5104385">
                  <a:moveTo>
                    <a:pt x="0" y="0"/>
                  </a:moveTo>
                  <a:lnTo>
                    <a:pt x="0" y="378459"/>
                  </a:lnTo>
                  <a:lnTo>
                    <a:pt x="3153538" y="2676775"/>
                  </a:lnTo>
                  <a:lnTo>
                    <a:pt x="5104385" y="0"/>
                  </a:lnTo>
                  <a:close/>
                </a:path>
              </a:pathLst>
            </a:custGeom>
            <a:solidFill>
              <a:srgbClr val="5EA6E7"/>
            </a:solidFill>
          </p:spPr>
        </p:sp>
        <p:sp>
          <p:nvSpPr>
            <p:cNvPr name="Freeform 10" id="10"/>
            <p:cNvSpPr/>
            <p:nvPr/>
          </p:nvSpPr>
          <p:spPr>
            <a:xfrm flipH="false" flipV="false" rot="0">
              <a:off x="290195" y="63500"/>
              <a:ext cx="3892297" cy="3153279"/>
            </a:xfrm>
            <a:custGeom>
              <a:avLst/>
              <a:gdLst/>
              <a:ahLst/>
              <a:cxnLst/>
              <a:rect r="r" b="b" t="t" l="l"/>
              <a:pathLst>
                <a:path h="3153279" w="3892297">
                  <a:moveTo>
                    <a:pt x="1451483" y="0"/>
                  </a:moveTo>
                  <a:lnTo>
                    <a:pt x="0" y="1991484"/>
                  </a:lnTo>
                  <a:lnTo>
                    <a:pt x="1594231" y="3153278"/>
                  </a:lnTo>
                  <a:lnTo>
                    <a:pt x="3892297" y="0"/>
                  </a:lnTo>
                  <a:close/>
                </a:path>
              </a:pathLst>
            </a:custGeom>
            <a:solidFill>
              <a:srgbClr val="3F70B6"/>
            </a:solidFill>
          </p:spPr>
        </p:sp>
      </p:grpSp>
      <p:sp>
        <p:nvSpPr>
          <p:cNvPr name="Freeform 11" id="11"/>
          <p:cNvSpPr/>
          <p:nvPr/>
        </p:nvSpPr>
        <p:spPr>
          <a:xfrm flipH="false" flipV="false" rot="0">
            <a:off x="-63503" y="4332322"/>
            <a:ext cx="16084077" cy="6018171"/>
          </a:xfrm>
          <a:custGeom>
            <a:avLst/>
            <a:gdLst/>
            <a:ahLst/>
            <a:cxnLst/>
            <a:rect r="r" b="b" t="t" l="l"/>
            <a:pathLst>
              <a:path h="6018171" w="16084077">
                <a:moveTo>
                  <a:pt x="0" y="0"/>
                </a:moveTo>
                <a:lnTo>
                  <a:pt x="16084077" y="0"/>
                </a:lnTo>
                <a:lnTo>
                  <a:pt x="16084077" y="6018172"/>
                </a:lnTo>
                <a:lnTo>
                  <a:pt x="0" y="601817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12" id="12"/>
          <p:cNvSpPr txBox="true"/>
          <p:nvPr/>
        </p:nvSpPr>
        <p:spPr>
          <a:xfrm rot="0">
            <a:off x="16362359" y="8738940"/>
            <a:ext cx="842115" cy="1012746"/>
          </a:xfrm>
          <a:prstGeom prst="rect">
            <a:avLst/>
          </a:prstGeom>
        </p:spPr>
        <p:txBody>
          <a:bodyPr anchor="t" rtlCol="false" tIns="0" lIns="0" bIns="0" rIns="0">
            <a:spAutoFit/>
          </a:bodyPr>
          <a:lstStyle/>
          <a:p>
            <a:pPr algn="l">
              <a:lnSpc>
                <a:spcPts val="8131"/>
              </a:lnSpc>
            </a:pPr>
            <a:r>
              <a:rPr lang="en-US" b="true" sz="5808" spc="40">
                <a:solidFill>
                  <a:srgbClr val="193B6A"/>
                </a:solidFill>
                <a:latin typeface="Liberation Sans Bold"/>
                <a:ea typeface="Liberation Sans Bold"/>
                <a:cs typeface="Liberation Sans Bold"/>
                <a:sym typeface="Liberation Sans Bold"/>
              </a:rPr>
              <a:t>03</a:t>
            </a:r>
          </a:p>
        </p:txBody>
      </p:sp>
      <p:sp>
        <p:nvSpPr>
          <p:cNvPr name="TextBox 13" id="13"/>
          <p:cNvSpPr txBox="true"/>
          <p:nvPr/>
        </p:nvSpPr>
        <p:spPr>
          <a:xfrm rot="0">
            <a:off x="4612996" y="947309"/>
            <a:ext cx="9567586" cy="1559176"/>
          </a:xfrm>
          <a:prstGeom prst="rect">
            <a:avLst/>
          </a:prstGeom>
        </p:spPr>
        <p:txBody>
          <a:bodyPr anchor="t" rtlCol="false" tIns="0" lIns="0" bIns="0" rIns="0">
            <a:spAutoFit/>
          </a:bodyPr>
          <a:lstStyle/>
          <a:p>
            <a:pPr algn="l">
              <a:lnSpc>
                <a:spcPts val="12615"/>
              </a:lnSpc>
            </a:pPr>
            <a:r>
              <a:rPr lang="en-US" b="true" sz="9011">
                <a:solidFill>
                  <a:srgbClr val="193B6A"/>
                </a:solidFill>
                <a:latin typeface="Liberation Sans Bold"/>
                <a:ea typeface="Liberation Sans Bold"/>
                <a:cs typeface="Liberation Sans Bold"/>
                <a:sym typeface="Liberation Sans Bold"/>
              </a:rPr>
              <a:t>PREREQUISITES</a:t>
            </a:r>
          </a:p>
        </p:txBody>
      </p:sp>
      <p:sp>
        <p:nvSpPr>
          <p:cNvPr name="TextBox 14" id="14"/>
          <p:cNvSpPr txBox="true"/>
          <p:nvPr/>
        </p:nvSpPr>
        <p:spPr>
          <a:xfrm rot="0">
            <a:off x="5714514" y="2363791"/>
            <a:ext cx="158125" cy="762810"/>
          </a:xfrm>
          <a:prstGeom prst="rect">
            <a:avLst/>
          </a:prstGeom>
        </p:spPr>
        <p:txBody>
          <a:bodyPr anchor="t" rtlCol="false" tIns="0" lIns="0" bIns="0" rIns="0">
            <a:spAutoFit/>
          </a:bodyPr>
          <a:lstStyle/>
          <a:p>
            <a:pPr algn="l">
              <a:lnSpc>
                <a:spcPts val="6151"/>
              </a:lnSpc>
            </a:pPr>
            <a:r>
              <a:rPr lang="en-US" sz="4393">
                <a:solidFill>
                  <a:srgbClr val="193B6A"/>
                </a:solidFill>
                <a:latin typeface="Arial"/>
                <a:ea typeface="Arial"/>
                <a:cs typeface="Arial"/>
                <a:sym typeface="Arial"/>
              </a:rPr>
              <a:t> </a:t>
            </a:r>
          </a:p>
        </p:txBody>
      </p:sp>
      <p:sp>
        <p:nvSpPr>
          <p:cNvPr name="TextBox 15" id="15"/>
          <p:cNvSpPr txBox="true"/>
          <p:nvPr/>
        </p:nvSpPr>
        <p:spPr>
          <a:xfrm rot="0">
            <a:off x="5001692" y="2363791"/>
            <a:ext cx="6577927" cy="762810"/>
          </a:xfrm>
          <a:prstGeom prst="rect">
            <a:avLst/>
          </a:prstGeom>
        </p:spPr>
        <p:txBody>
          <a:bodyPr anchor="t" rtlCol="false" tIns="0" lIns="0" bIns="0" rIns="0">
            <a:spAutoFit/>
          </a:bodyPr>
          <a:lstStyle/>
          <a:p>
            <a:pPr algn="l">
              <a:lnSpc>
                <a:spcPts val="6151"/>
              </a:lnSpc>
            </a:pPr>
            <a:r>
              <a:rPr lang="en-US" sz="4393">
                <a:solidFill>
                  <a:srgbClr val="193B6A"/>
                </a:solidFill>
                <a:latin typeface="Arial"/>
                <a:ea typeface="Arial"/>
                <a:cs typeface="Arial"/>
                <a:sym typeface="Arial"/>
              </a:rPr>
              <a:t>Git→ clone the repository</a:t>
            </a:r>
          </a:p>
        </p:txBody>
      </p:sp>
      <p:sp>
        <p:nvSpPr>
          <p:cNvPr name="TextBox 16" id="16"/>
          <p:cNvSpPr txBox="true"/>
          <p:nvPr/>
        </p:nvSpPr>
        <p:spPr>
          <a:xfrm rot="0">
            <a:off x="5001692" y="3229794"/>
            <a:ext cx="11446631" cy="3237748"/>
          </a:xfrm>
          <a:prstGeom prst="rect">
            <a:avLst/>
          </a:prstGeom>
        </p:spPr>
        <p:txBody>
          <a:bodyPr anchor="t" rtlCol="false" tIns="0" lIns="0" bIns="0" rIns="0">
            <a:spAutoFit/>
          </a:bodyPr>
          <a:lstStyle/>
          <a:p>
            <a:pPr algn="l">
              <a:lnSpc>
                <a:spcPts val="8769"/>
              </a:lnSpc>
            </a:pPr>
            <a:r>
              <a:rPr lang="en-US" sz="4393">
                <a:solidFill>
                  <a:srgbClr val="193B6A"/>
                </a:solidFill>
                <a:latin typeface="Arial"/>
                <a:ea typeface="Arial"/>
                <a:cs typeface="Arial"/>
                <a:sym typeface="Arial"/>
              </a:rPr>
              <a:t>Python 3.10+ → backend + testing</a:t>
            </a:r>
          </a:p>
          <a:p>
            <a:pPr algn="l">
              <a:lnSpc>
                <a:spcPts val="8769"/>
              </a:lnSpc>
            </a:pPr>
            <a:r>
              <a:rPr lang="en-US" sz="4393">
                <a:solidFill>
                  <a:srgbClr val="193B6A"/>
                </a:solidFill>
                <a:latin typeface="Arial"/>
                <a:ea typeface="Arial"/>
                <a:cs typeface="Arial"/>
                <a:sym typeface="Arial"/>
              </a:rPr>
              <a:t>Docker &amp; Docker Compose → run full system Node.js → optional manual frontend setup</a:t>
            </a:r>
          </a:p>
        </p:txBody>
      </p:sp>
      <p:sp>
        <p:nvSpPr>
          <p:cNvPr name="TextBox 17" id="17"/>
          <p:cNvSpPr txBox="true"/>
          <p:nvPr/>
        </p:nvSpPr>
        <p:spPr>
          <a:xfrm rot="0">
            <a:off x="5980681" y="7938106"/>
            <a:ext cx="7697629" cy="411070"/>
          </a:xfrm>
          <a:prstGeom prst="rect">
            <a:avLst/>
          </a:prstGeom>
        </p:spPr>
        <p:txBody>
          <a:bodyPr anchor="t" rtlCol="false" tIns="0" lIns="0" bIns="0" rIns="0">
            <a:spAutoFit/>
          </a:bodyPr>
          <a:lstStyle/>
          <a:p>
            <a:pPr algn="l">
              <a:lnSpc>
                <a:spcPts val="3219"/>
              </a:lnSpc>
            </a:pPr>
            <a:r>
              <a:rPr lang="en-US" sz="2299">
                <a:solidFill>
                  <a:srgbClr val="FFFFFF"/>
                </a:solidFill>
                <a:latin typeface="Arial"/>
                <a:ea typeface="Arial"/>
                <a:cs typeface="Arial"/>
                <a:sym typeface="Arial"/>
              </a:rPr>
              <a:t>Docker ensures consistent environments across machines</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F2F2F4"/>
        </a:solidFill>
      </p:bgPr>
    </p:bg>
    <p:spTree>
      <p:nvGrpSpPr>
        <p:cNvPr id="1" name=""/>
        <p:cNvGrpSpPr/>
        <p:nvPr/>
      </p:nvGrpSpPr>
      <p:grpSpPr>
        <a:xfrm>
          <a:off x="0" y="0"/>
          <a:ext cx="0" cy="0"/>
          <a:chOff x="0" y="0"/>
          <a:chExt cx="0" cy="0"/>
        </a:xfrm>
      </p:grpSpPr>
      <p:grpSp>
        <p:nvGrpSpPr>
          <p:cNvPr name="Group 2" id="2"/>
          <p:cNvGrpSpPr/>
          <p:nvPr/>
        </p:nvGrpSpPr>
        <p:grpSpPr>
          <a:xfrm rot="0">
            <a:off x="0" y="-8581082"/>
            <a:ext cx="18288000" cy="27451050"/>
            <a:chOff x="0" y="0"/>
            <a:chExt cx="24384000" cy="36601400"/>
          </a:xfrm>
        </p:grpSpPr>
        <p:sp>
          <p:nvSpPr>
            <p:cNvPr name="Freeform 3" id="3"/>
            <p:cNvSpPr/>
            <p:nvPr/>
          </p:nvSpPr>
          <p:spPr>
            <a:xfrm flipH="false" flipV="false" rot="0">
              <a:off x="0" y="0"/>
              <a:ext cx="24384000" cy="36601400"/>
            </a:xfrm>
            <a:custGeom>
              <a:avLst/>
              <a:gdLst/>
              <a:ahLst/>
              <a:cxnLst/>
              <a:rect r="r" b="b" t="t" l="l"/>
              <a:pathLst>
                <a:path h="36601400" w="24384000">
                  <a:moveTo>
                    <a:pt x="0" y="0"/>
                  </a:moveTo>
                  <a:lnTo>
                    <a:pt x="24384000" y="0"/>
                  </a:lnTo>
                  <a:lnTo>
                    <a:pt x="24384000" y="36601400"/>
                  </a:lnTo>
                  <a:lnTo>
                    <a:pt x="0" y="36601400"/>
                  </a:lnTo>
                  <a:lnTo>
                    <a:pt x="0" y="0"/>
                  </a:lnTo>
                  <a:close/>
                </a:path>
              </a:pathLst>
            </a:custGeom>
            <a:blipFill>
              <a:blip r:embed="rId2"/>
              <a:stretch>
                <a:fillRect l="0" t="0" r="0" b="0"/>
              </a:stretch>
            </a:blipFill>
          </p:spPr>
        </p:sp>
      </p:grpSp>
      <p:grpSp>
        <p:nvGrpSpPr>
          <p:cNvPr name="Group 4" id="4"/>
          <p:cNvGrpSpPr/>
          <p:nvPr/>
        </p:nvGrpSpPr>
        <p:grpSpPr>
          <a:xfrm rot="0">
            <a:off x="-63503" y="-63503"/>
            <a:ext cx="7815882" cy="3280305"/>
            <a:chOff x="0" y="0"/>
            <a:chExt cx="7815885" cy="3280296"/>
          </a:xfrm>
        </p:grpSpPr>
        <p:sp>
          <p:nvSpPr>
            <p:cNvPr name="Freeform 5" id="5"/>
            <p:cNvSpPr/>
            <p:nvPr/>
          </p:nvSpPr>
          <p:spPr>
            <a:xfrm flipH="false" flipV="false" rot="0">
              <a:off x="63500" y="63500"/>
              <a:ext cx="4115690" cy="3150738"/>
            </a:xfrm>
            <a:custGeom>
              <a:avLst/>
              <a:gdLst/>
              <a:ahLst/>
              <a:cxnLst/>
              <a:rect r="r" b="b" t="t" l="l"/>
              <a:pathLst>
                <a:path h="3150738" w="4115690">
                  <a:moveTo>
                    <a:pt x="0" y="0"/>
                  </a:moveTo>
                  <a:lnTo>
                    <a:pt x="0" y="1824733"/>
                  </a:lnTo>
                  <a:lnTo>
                    <a:pt x="1819402" y="3150738"/>
                  </a:lnTo>
                  <a:lnTo>
                    <a:pt x="4115690" y="0"/>
                  </a:lnTo>
                  <a:close/>
                </a:path>
              </a:pathLst>
            </a:custGeom>
            <a:solidFill>
              <a:srgbClr val="34609F"/>
            </a:solidFill>
          </p:spPr>
        </p:sp>
        <p:sp>
          <p:nvSpPr>
            <p:cNvPr name="Freeform 6" id="6"/>
            <p:cNvSpPr/>
            <p:nvPr/>
          </p:nvSpPr>
          <p:spPr>
            <a:xfrm flipH="false" flipV="false" rot="0">
              <a:off x="63500" y="63500"/>
              <a:ext cx="5104385" cy="2676775"/>
            </a:xfrm>
            <a:custGeom>
              <a:avLst/>
              <a:gdLst/>
              <a:ahLst/>
              <a:cxnLst/>
              <a:rect r="r" b="b" t="t" l="l"/>
              <a:pathLst>
                <a:path h="2676775" w="5104385">
                  <a:moveTo>
                    <a:pt x="0" y="0"/>
                  </a:moveTo>
                  <a:lnTo>
                    <a:pt x="0" y="378459"/>
                  </a:lnTo>
                  <a:lnTo>
                    <a:pt x="3153538" y="2676775"/>
                  </a:lnTo>
                  <a:lnTo>
                    <a:pt x="5104385" y="0"/>
                  </a:lnTo>
                  <a:close/>
                </a:path>
              </a:pathLst>
            </a:custGeom>
            <a:solidFill>
              <a:srgbClr val="5EA6E7"/>
            </a:solidFill>
          </p:spPr>
        </p:sp>
        <p:sp>
          <p:nvSpPr>
            <p:cNvPr name="Freeform 7" id="7"/>
            <p:cNvSpPr/>
            <p:nvPr/>
          </p:nvSpPr>
          <p:spPr>
            <a:xfrm flipH="false" flipV="false" rot="0">
              <a:off x="290195" y="63500"/>
              <a:ext cx="3892297" cy="3153279"/>
            </a:xfrm>
            <a:custGeom>
              <a:avLst/>
              <a:gdLst/>
              <a:ahLst/>
              <a:cxnLst/>
              <a:rect r="r" b="b" t="t" l="l"/>
              <a:pathLst>
                <a:path h="3153279" w="3892297">
                  <a:moveTo>
                    <a:pt x="1451483" y="0"/>
                  </a:moveTo>
                  <a:lnTo>
                    <a:pt x="0" y="1991484"/>
                  </a:lnTo>
                  <a:lnTo>
                    <a:pt x="1594231" y="3153278"/>
                  </a:lnTo>
                  <a:lnTo>
                    <a:pt x="3892297" y="0"/>
                  </a:lnTo>
                  <a:close/>
                </a:path>
              </a:pathLst>
            </a:custGeom>
            <a:solidFill>
              <a:srgbClr val="3F70B6"/>
            </a:solidFill>
          </p:spPr>
        </p:sp>
      </p:grpSp>
      <p:sp>
        <p:nvSpPr>
          <p:cNvPr name="Freeform 8" id="8"/>
          <p:cNvSpPr/>
          <p:nvPr/>
        </p:nvSpPr>
        <p:spPr>
          <a:xfrm flipH="false" flipV="false" rot="0">
            <a:off x="-63503" y="4040381"/>
            <a:ext cx="16084077" cy="6310122"/>
          </a:xfrm>
          <a:custGeom>
            <a:avLst/>
            <a:gdLst/>
            <a:ahLst/>
            <a:cxnLst/>
            <a:rect r="r" b="b" t="t" l="l"/>
            <a:pathLst>
              <a:path h="6310122" w="16084077">
                <a:moveTo>
                  <a:pt x="0" y="0"/>
                </a:moveTo>
                <a:lnTo>
                  <a:pt x="16084077" y="0"/>
                </a:lnTo>
                <a:lnTo>
                  <a:pt x="16084077" y="6310122"/>
                </a:lnTo>
                <a:lnTo>
                  <a:pt x="0" y="631012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9" id="9"/>
          <p:cNvGrpSpPr/>
          <p:nvPr/>
        </p:nvGrpSpPr>
        <p:grpSpPr>
          <a:xfrm rot="0">
            <a:off x="13210927" y="3947436"/>
            <a:ext cx="4448175" cy="3990975"/>
            <a:chOff x="0" y="0"/>
            <a:chExt cx="5930900" cy="5321300"/>
          </a:xfrm>
        </p:grpSpPr>
        <p:sp>
          <p:nvSpPr>
            <p:cNvPr name="Freeform 10" id="10"/>
            <p:cNvSpPr/>
            <p:nvPr/>
          </p:nvSpPr>
          <p:spPr>
            <a:xfrm flipH="false" flipV="false" rot="0">
              <a:off x="0" y="0"/>
              <a:ext cx="5930900" cy="5321300"/>
            </a:xfrm>
            <a:custGeom>
              <a:avLst/>
              <a:gdLst/>
              <a:ahLst/>
              <a:cxnLst/>
              <a:rect r="r" b="b" t="t" l="l"/>
              <a:pathLst>
                <a:path h="5321300" w="5930900">
                  <a:moveTo>
                    <a:pt x="0" y="0"/>
                  </a:moveTo>
                  <a:lnTo>
                    <a:pt x="5930900" y="0"/>
                  </a:lnTo>
                  <a:lnTo>
                    <a:pt x="5930900" y="5321300"/>
                  </a:lnTo>
                  <a:lnTo>
                    <a:pt x="0" y="5321300"/>
                  </a:lnTo>
                  <a:lnTo>
                    <a:pt x="0" y="0"/>
                  </a:lnTo>
                  <a:close/>
                </a:path>
              </a:pathLst>
            </a:custGeom>
            <a:blipFill>
              <a:blip r:embed="rId5"/>
              <a:stretch>
                <a:fillRect l="0" t="0" r="0" b="0"/>
              </a:stretch>
            </a:blipFill>
          </p:spPr>
        </p:sp>
      </p:grpSp>
      <p:grpSp>
        <p:nvGrpSpPr>
          <p:cNvPr name="Group 11" id="11"/>
          <p:cNvGrpSpPr/>
          <p:nvPr/>
        </p:nvGrpSpPr>
        <p:grpSpPr>
          <a:xfrm rot="0">
            <a:off x="5559314" y="6353327"/>
            <a:ext cx="133560" cy="133560"/>
            <a:chOff x="0" y="0"/>
            <a:chExt cx="133566" cy="133566"/>
          </a:xfrm>
        </p:grpSpPr>
        <p:sp>
          <p:nvSpPr>
            <p:cNvPr name="Freeform 12" id="12"/>
            <p:cNvSpPr/>
            <p:nvPr/>
          </p:nvSpPr>
          <p:spPr>
            <a:xfrm flipH="false" flipV="false" rot="0">
              <a:off x="0" y="0"/>
              <a:ext cx="133733" cy="133733"/>
            </a:xfrm>
            <a:custGeom>
              <a:avLst/>
              <a:gdLst/>
              <a:ahLst/>
              <a:cxnLst/>
              <a:rect r="r" b="b" t="t" l="l"/>
              <a:pathLst>
                <a:path h="133733" w="133733">
                  <a:moveTo>
                    <a:pt x="133606" y="66803"/>
                  </a:moveTo>
                  <a:cubicBezTo>
                    <a:pt x="133606" y="71248"/>
                    <a:pt x="133225" y="75566"/>
                    <a:pt x="132336" y="79884"/>
                  </a:cubicBezTo>
                  <a:cubicBezTo>
                    <a:pt x="131447" y="84202"/>
                    <a:pt x="130177" y="88394"/>
                    <a:pt x="128526" y="92458"/>
                  </a:cubicBezTo>
                  <a:cubicBezTo>
                    <a:pt x="126875" y="96522"/>
                    <a:pt x="124843" y="100332"/>
                    <a:pt x="122303" y="104015"/>
                  </a:cubicBezTo>
                  <a:cubicBezTo>
                    <a:pt x="119763" y="107698"/>
                    <a:pt x="117096" y="111000"/>
                    <a:pt x="114048" y="114175"/>
                  </a:cubicBezTo>
                  <a:cubicBezTo>
                    <a:pt x="111000" y="117350"/>
                    <a:pt x="107571" y="120017"/>
                    <a:pt x="103888" y="122430"/>
                  </a:cubicBezTo>
                  <a:cubicBezTo>
                    <a:pt x="100205" y="124843"/>
                    <a:pt x="96395" y="126875"/>
                    <a:pt x="92331" y="128653"/>
                  </a:cubicBezTo>
                  <a:cubicBezTo>
                    <a:pt x="88267" y="130431"/>
                    <a:pt x="84075" y="131574"/>
                    <a:pt x="79757" y="132463"/>
                  </a:cubicBezTo>
                  <a:cubicBezTo>
                    <a:pt x="75439" y="133352"/>
                    <a:pt x="71121" y="133733"/>
                    <a:pt x="66676" y="133733"/>
                  </a:cubicBezTo>
                  <a:cubicBezTo>
                    <a:pt x="62231" y="133733"/>
                    <a:pt x="57913" y="133352"/>
                    <a:pt x="53595" y="132463"/>
                  </a:cubicBezTo>
                  <a:cubicBezTo>
                    <a:pt x="49277" y="131574"/>
                    <a:pt x="45086" y="130304"/>
                    <a:pt x="41022" y="128653"/>
                  </a:cubicBezTo>
                  <a:cubicBezTo>
                    <a:pt x="36958" y="127002"/>
                    <a:pt x="33148" y="124970"/>
                    <a:pt x="29465" y="122430"/>
                  </a:cubicBezTo>
                  <a:cubicBezTo>
                    <a:pt x="25781" y="119890"/>
                    <a:pt x="22479" y="117223"/>
                    <a:pt x="19304" y="114175"/>
                  </a:cubicBezTo>
                  <a:cubicBezTo>
                    <a:pt x="16129" y="111127"/>
                    <a:pt x="13462" y="107698"/>
                    <a:pt x="11049" y="104015"/>
                  </a:cubicBezTo>
                  <a:cubicBezTo>
                    <a:pt x="8636" y="100332"/>
                    <a:pt x="6731" y="96395"/>
                    <a:pt x="5080" y="92331"/>
                  </a:cubicBezTo>
                  <a:cubicBezTo>
                    <a:pt x="3429" y="88267"/>
                    <a:pt x="2159" y="84075"/>
                    <a:pt x="1270" y="79757"/>
                  </a:cubicBezTo>
                  <a:cubicBezTo>
                    <a:pt x="381" y="75439"/>
                    <a:pt x="0" y="71121"/>
                    <a:pt x="0" y="66803"/>
                  </a:cubicBezTo>
                  <a:cubicBezTo>
                    <a:pt x="0" y="62485"/>
                    <a:pt x="381" y="58040"/>
                    <a:pt x="1270" y="53722"/>
                  </a:cubicBezTo>
                  <a:cubicBezTo>
                    <a:pt x="2159" y="49404"/>
                    <a:pt x="3429" y="45213"/>
                    <a:pt x="5080" y="41149"/>
                  </a:cubicBezTo>
                  <a:cubicBezTo>
                    <a:pt x="6731" y="37085"/>
                    <a:pt x="8763" y="33275"/>
                    <a:pt x="11303" y="29592"/>
                  </a:cubicBezTo>
                  <a:cubicBezTo>
                    <a:pt x="13843" y="25908"/>
                    <a:pt x="16510" y="22606"/>
                    <a:pt x="19558" y="19431"/>
                  </a:cubicBezTo>
                  <a:cubicBezTo>
                    <a:pt x="22606" y="16256"/>
                    <a:pt x="26035" y="13589"/>
                    <a:pt x="29719" y="11176"/>
                  </a:cubicBezTo>
                  <a:cubicBezTo>
                    <a:pt x="33402" y="8763"/>
                    <a:pt x="37212" y="6731"/>
                    <a:pt x="41276" y="4953"/>
                  </a:cubicBezTo>
                  <a:cubicBezTo>
                    <a:pt x="45340" y="3175"/>
                    <a:pt x="49531" y="2032"/>
                    <a:pt x="53849" y="1143"/>
                  </a:cubicBezTo>
                  <a:cubicBezTo>
                    <a:pt x="58167" y="254"/>
                    <a:pt x="62358" y="0"/>
                    <a:pt x="66803" y="0"/>
                  </a:cubicBezTo>
                  <a:cubicBezTo>
                    <a:pt x="71248" y="0"/>
                    <a:pt x="75566" y="381"/>
                    <a:pt x="79884" y="1270"/>
                  </a:cubicBezTo>
                  <a:cubicBezTo>
                    <a:pt x="84202" y="2159"/>
                    <a:pt x="88394" y="3429"/>
                    <a:pt x="92458" y="5080"/>
                  </a:cubicBezTo>
                  <a:cubicBezTo>
                    <a:pt x="96522" y="6731"/>
                    <a:pt x="100332" y="8763"/>
                    <a:pt x="104015" y="11303"/>
                  </a:cubicBezTo>
                  <a:cubicBezTo>
                    <a:pt x="107698" y="13843"/>
                    <a:pt x="111000" y="16510"/>
                    <a:pt x="114175" y="19558"/>
                  </a:cubicBezTo>
                  <a:cubicBezTo>
                    <a:pt x="117350" y="22606"/>
                    <a:pt x="120017" y="26035"/>
                    <a:pt x="122430" y="29719"/>
                  </a:cubicBezTo>
                  <a:cubicBezTo>
                    <a:pt x="124843" y="33402"/>
                    <a:pt x="126875" y="37212"/>
                    <a:pt x="128653" y="41276"/>
                  </a:cubicBezTo>
                  <a:cubicBezTo>
                    <a:pt x="130431" y="45340"/>
                    <a:pt x="131574" y="49531"/>
                    <a:pt x="132463" y="53849"/>
                  </a:cubicBezTo>
                  <a:cubicBezTo>
                    <a:pt x="133352" y="58167"/>
                    <a:pt x="133733" y="62485"/>
                    <a:pt x="133733" y="66930"/>
                  </a:cubicBezTo>
                  <a:close/>
                </a:path>
              </a:pathLst>
            </a:custGeom>
            <a:solidFill>
              <a:srgbClr val="193B6A"/>
            </a:solidFill>
          </p:spPr>
        </p:sp>
      </p:grpSp>
      <p:grpSp>
        <p:nvGrpSpPr>
          <p:cNvPr name="Group 13" id="13"/>
          <p:cNvGrpSpPr/>
          <p:nvPr/>
        </p:nvGrpSpPr>
        <p:grpSpPr>
          <a:xfrm rot="0">
            <a:off x="5559314" y="7236904"/>
            <a:ext cx="133560" cy="133560"/>
            <a:chOff x="0" y="0"/>
            <a:chExt cx="133566" cy="133566"/>
          </a:xfrm>
        </p:grpSpPr>
        <p:sp>
          <p:nvSpPr>
            <p:cNvPr name="Freeform 14" id="14"/>
            <p:cNvSpPr/>
            <p:nvPr/>
          </p:nvSpPr>
          <p:spPr>
            <a:xfrm flipH="false" flipV="false" rot="0">
              <a:off x="0" y="0"/>
              <a:ext cx="133733" cy="133733"/>
            </a:xfrm>
            <a:custGeom>
              <a:avLst/>
              <a:gdLst/>
              <a:ahLst/>
              <a:cxnLst/>
              <a:rect r="r" b="b" t="t" l="l"/>
              <a:pathLst>
                <a:path h="133733" w="133733">
                  <a:moveTo>
                    <a:pt x="133606" y="66803"/>
                  </a:moveTo>
                  <a:cubicBezTo>
                    <a:pt x="133606" y="71248"/>
                    <a:pt x="133225" y="75566"/>
                    <a:pt x="132336" y="79884"/>
                  </a:cubicBezTo>
                  <a:cubicBezTo>
                    <a:pt x="131447" y="84202"/>
                    <a:pt x="130177" y="88393"/>
                    <a:pt x="128526" y="92457"/>
                  </a:cubicBezTo>
                  <a:cubicBezTo>
                    <a:pt x="126875" y="96522"/>
                    <a:pt x="124843" y="100332"/>
                    <a:pt x="122303" y="104015"/>
                  </a:cubicBezTo>
                  <a:cubicBezTo>
                    <a:pt x="119763" y="107698"/>
                    <a:pt x="117096" y="111000"/>
                    <a:pt x="114048" y="114175"/>
                  </a:cubicBezTo>
                  <a:cubicBezTo>
                    <a:pt x="111000" y="117350"/>
                    <a:pt x="107571" y="120017"/>
                    <a:pt x="103888" y="122430"/>
                  </a:cubicBezTo>
                  <a:cubicBezTo>
                    <a:pt x="100205" y="124843"/>
                    <a:pt x="96395" y="126875"/>
                    <a:pt x="92331" y="128653"/>
                  </a:cubicBezTo>
                  <a:cubicBezTo>
                    <a:pt x="88267" y="130431"/>
                    <a:pt x="84075" y="131574"/>
                    <a:pt x="79757" y="132463"/>
                  </a:cubicBezTo>
                  <a:cubicBezTo>
                    <a:pt x="75439" y="133352"/>
                    <a:pt x="71121" y="133733"/>
                    <a:pt x="66676" y="133733"/>
                  </a:cubicBezTo>
                  <a:cubicBezTo>
                    <a:pt x="62231" y="133733"/>
                    <a:pt x="57913" y="133352"/>
                    <a:pt x="53595" y="132463"/>
                  </a:cubicBezTo>
                  <a:cubicBezTo>
                    <a:pt x="49277" y="131574"/>
                    <a:pt x="45086" y="130304"/>
                    <a:pt x="41022" y="128653"/>
                  </a:cubicBezTo>
                  <a:cubicBezTo>
                    <a:pt x="36958" y="127002"/>
                    <a:pt x="33148" y="124970"/>
                    <a:pt x="29465" y="122430"/>
                  </a:cubicBezTo>
                  <a:cubicBezTo>
                    <a:pt x="25781" y="119890"/>
                    <a:pt x="22479" y="117223"/>
                    <a:pt x="19304" y="114175"/>
                  </a:cubicBezTo>
                  <a:cubicBezTo>
                    <a:pt x="16129" y="111127"/>
                    <a:pt x="13462" y="107698"/>
                    <a:pt x="11049" y="104015"/>
                  </a:cubicBezTo>
                  <a:cubicBezTo>
                    <a:pt x="8636" y="100332"/>
                    <a:pt x="6731" y="96395"/>
                    <a:pt x="5080" y="92330"/>
                  </a:cubicBezTo>
                  <a:cubicBezTo>
                    <a:pt x="3429" y="88266"/>
                    <a:pt x="2159" y="84075"/>
                    <a:pt x="1270" y="79757"/>
                  </a:cubicBezTo>
                  <a:cubicBezTo>
                    <a:pt x="381" y="75439"/>
                    <a:pt x="0" y="71121"/>
                    <a:pt x="0" y="66803"/>
                  </a:cubicBezTo>
                  <a:cubicBezTo>
                    <a:pt x="0" y="62485"/>
                    <a:pt x="381" y="58040"/>
                    <a:pt x="1270" y="53722"/>
                  </a:cubicBezTo>
                  <a:cubicBezTo>
                    <a:pt x="2159" y="49404"/>
                    <a:pt x="3429" y="45213"/>
                    <a:pt x="5080" y="41149"/>
                  </a:cubicBezTo>
                  <a:cubicBezTo>
                    <a:pt x="6731" y="37085"/>
                    <a:pt x="8763" y="33275"/>
                    <a:pt x="11303" y="29591"/>
                  </a:cubicBezTo>
                  <a:cubicBezTo>
                    <a:pt x="13843" y="25908"/>
                    <a:pt x="16510" y="22606"/>
                    <a:pt x="19558" y="19431"/>
                  </a:cubicBezTo>
                  <a:cubicBezTo>
                    <a:pt x="22606" y="16256"/>
                    <a:pt x="26035" y="13589"/>
                    <a:pt x="29719" y="11176"/>
                  </a:cubicBezTo>
                  <a:cubicBezTo>
                    <a:pt x="33402" y="8763"/>
                    <a:pt x="37212" y="6731"/>
                    <a:pt x="41276" y="4953"/>
                  </a:cubicBezTo>
                  <a:cubicBezTo>
                    <a:pt x="45340" y="3175"/>
                    <a:pt x="49531" y="2032"/>
                    <a:pt x="53849" y="1143"/>
                  </a:cubicBezTo>
                  <a:cubicBezTo>
                    <a:pt x="58167" y="254"/>
                    <a:pt x="62358" y="0"/>
                    <a:pt x="66803" y="0"/>
                  </a:cubicBezTo>
                  <a:cubicBezTo>
                    <a:pt x="71248" y="0"/>
                    <a:pt x="75566" y="381"/>
                    <a:pt x="79884" y="1270"/>
                  </a:cubicBezTo>
                  <a:cubicBezTo>
                    <a:pt x="84202" y="2159"/>
                    <a:pt x="88394" y="3429"/>
                    <a:pt x="92458" y="5080"/>
                  </a:cubicBezTo>
                  <a:cubicBezTo>
                    <a:pt x="96522" y="6731"/>
                    <a:pt x="100332" y="8763"/>
                    <a:pt x="104015" y="11303"/>
                  </a:cubicBezTo>
                  <a:cubicBezTo>
                    <a:pt x="107698" y="13843"/>
                    <a:pt x="111000" y="16510"/>
                    <a:pt x="114175" y="19558"/>
                  </a:cubicBezTo>
                  <a:cubicBezTo>
                    <a:pt x="117350" y="22606"/>
                    <a:pt x="120017" y="26035"/>
                    <a:pt x="122430" y="29718"/>
                  </a:cubicBezTo>
                  <a:cubicBezTo>
                    <a:pt x="124843" y="33402"/>
                    <a:pt x="126875" y="37212"/>
                    <a:pt x="128653" y="41276"/>
                  </a:cubicBezTo>
                  <a:cubicBezTo>
                    <a:pt x="130431" y="45340"/>
                    <a:pt x="131574" y="49531"/>
                    <a:pt x="132463" y="53849"/>
                  </a:cubicBezTo>
                  <a:cubicBezTo>
                    <a:pt x="133352" y="58167"/>
                    <a:pt x="133733" y="62485"/>
                    <a:pt x="133733" y="66930"/>
                  </a:cubicBezTo>
                  <a:close/>
                </a:path>
              </a:pathLst>
            </a:custGeom>
            <a:solidFill>
              <a:srgbClr val="193B6A"/>
            </a:solidFill>
          </p:spPr>
        </p:sp>
      </p:grpSp>
      <p:grpSp>
        <p:nvGrpSpPr>
          <p:cNvPr name="Group 15" id="15"/>
          <p:cNvGrpSpPr/>
          <p:nvPr/>
        </p:nvGrpSpPr>
        <p:grpSpPr>
          <a:xfrm rot="0">
            <a:off x="5627684" y="9258300"/>
            <a:ext cx="10329386" cy="38100"/>
            <a:chOff x="0" y="0"/>
            <a:chExt cx="10329393" cy="38100"/>
          </a:xfrm>
        </p:grpSpPr>
        <p:sp>
          <p:nvSpPr>
            <p:cNvPr name="Freeform 16" id="16"/>
            <p:cNvSpPr/>
            <p:nvPr/>
          </p:nvSpPr>
          <p:spPr>
            <a:xfrm flipH="false" flipV="false" rot="0">
              <a:off x="0" y="0"/>
              <a:ext cx="10329424" cy="38100"/>
            </a:xfrm>
            <a:custGeom>
              <a:avLst/>
              <a:gdLst/>
              <a:ahLst/>
              <a:cxnLst/>
              <a:rect r="r" b="b" t="t" l="l"/>
              <a:pathLst>
                <a:path h="38100" w="10329424">
                  <a:moveTo>
                    <a:pt x="0" y="38100"/>
                  </a:moveTo>
                  <a:lnTo>
                    <a:pt x="10329424" y="38100"/>
                  </a:lnTo>
                  <a:lnTo>
                    <a:pt x="10329424" y="0"/>
                  </a:lnTo>
                  <a:lnTo>
                    <a:pt x="0" y="0"/>
                  </a:lnTo>
                  <a:close/>
                </a:path>
              </a:pathLst>
            </a:custGeom>
            <a:solidFill>
              <a:srgbClr val="000000">
                <a:alpha val="0"/>
              </a:srgbClr>
            </a:solidFill>
          </p:spPr>
        </p:sp>
      </p:grpSp>
      <p:sp>
        <p:nvSpPr>
          <p:cNvPr name="TextBox 17" id="17"/>
          <p:cNvSpPr txBox="true"/>
          <p:nvPr/>
        </p:nvSpPr>
        <p:spPr>
          <a:xfrm rot="0">
            <a:off x="16362359" y="8738940"/>
            <a:ext cx="842115" cy="1012746"/>
          </a:xfrm>
          <a:prstGeom prst="rect">
            <a:avLst/>
          </a:prstGeom>
        </p:spPr>
        <p:txBody>
          <a:bodyPr anchor="t" rtlCol="false" tIns="0" lIns="0" bIns="0" rIns="0">
            <a:spAutoFit/>
          </a:bodyPr>
          <a:lstStyle/>
          <a:p>
            <a:pPr algn="l">
              <a:lnSpc>
                <a:spcPts val="8131"/>
              </a:lnSpc>
            </a:pPr>
            <a:r>
              <a:rPr lang="en-US" b="true" sz="5808" spc="40">
                <a:solidFill>
                  <a:srgbClr val="193B6A"/>
                </a:solidFill>
                <a:latin typeface="Liberation Sans Bold"/>
                <a:ea typeface="Liberation Sans Bold"/>
                <a:cs typeface="Liberation Sans Bold"/>
                <a:sym typeface="Liberation Sans Bold"/>
              </a:rPr>
              <a:t>04</a:t>
            </a:r>
          </a:p>
        </p:txBody>
      </p:sp>
      <p:sp>
        <p:nvSpPr>
          <p:cNvPr name="TextBox 18" id="18"/>
          <p:cNvSpPr txBox="true"/>
          <p:nvPr/>
        </p:nvSpPr>
        <p:spPr>
          <a:xfrm rot="0">
            <a:off x="5627684" y="2250234"/>
            <a:ext cx="7950289" cy="1559176"/>
          </a:xfrm>
          <a:prstGeom prst="rect">
            <a:avLst/>
          </a:prstGeom>
        </p:spPr>
        <p:txBody>
          <a:bodyPr anchor="t" rtlCol="false" tIns="0" lIns="0" bIns="0" rIns="0">
            <a:spAutoFit/>
          </a:bodyPr>
          <a:lstStyle/>
          <a:p>
            <a:pPr algn="l">
              <a:lnSpc>
                <a:spcPts val="12615"/>
              </a:lnSpc>
            </a:pPr>
            <a:r>
              <a:rPr lang="en-US" b="true" sz="9011" spc="27">
                <a:solidFill>
                  <a:srgbClr val="193B6A"/>
                </a:solidFill>
                <a:latin typeface="Liberation Sans Bold"/>
                <a:ea typeface="Liberation Sans Bold"/>
                <a:cs typeface="Liberation Sans Bold"/>
                <a:sym typeface="Liberation Sans Bold"/>
              </a:rPr>
              <a:t>RUN THE APP</a:t>
            </a:r>
          </a:p>
        </p:txBody>
      </p:sp>
      <p:sp>
        <p:nvSpPr>
          <p:cNvPr name="TextBox 19" id="19"/>
          <p:cNvSpPr txBox="true"/>
          <p:nvPr/>
        </p:nvSpPr>
        <p:spPr>
          <a:xfrm rot="0">
            <a:off x="8799890" y="4609176"/>
            <a:ext cx="101813" cy="499891"/>
          </a:xfrm>
          <a:prstGeom prst="rect">
            <a:avLst/>
          </a:prstGeom>
        </p:spPr>
        <p:txBody>
          <a:bodyPr anchor="t" rtlCol="false" tIns="0" lIns="0" bIns="0" rIns="0">
            <a:spAutoFit/>
          </a:bodyPr>
          <a:lstStyle/>
          <a:p>
            <a:pPr algn="l">
              <a:lnSpc>
                <a:spcPts val="3960"/>
              </a:lnSpc>
            </a:pPr>
            <a:r>
              <a:rPr lang="en-US" sz="2828">
                <a:solidFill>
                  <a:srgbClr val="F2F2F4"/>
                </a:solidFill>
                <a:latin typeface="Arial"/>
                <a:ea typeface="Arial"/>
                <a:cs typeface="Arial"/>
                <a:sym typeface="Arial"/>
              </a:rPr>
              <a:t> </a:t>
            </a:r>
          </a:p>
        </p:txBody>
      </p:sp>
      <p:sp>
        <p:nvSpPr>
          <p:cNvPr name="TextBox 20" id="20"/>
          <p:cNvSpPr txBox="true"/>
          <p:nvPr/>
        </p:nvSpPr>
        <p:spPr>
          <a:xfrm rot="0">
            <a:off x="5890822" y="6231569"/>
            <a:ext cx="7000284" cy="1358036"/>
          </a:xfrm>
          <a:prstGeom prst="rect">
            <a:avLst/>
          </a:prstGeom>
        </p:spPr>
        <p:txBody>
          <a:bodyPr anchor="t" rtlCol="false" tIns="0" lIns="0" bIns="0" rIns="0">
            <a:spAutoFit/>
          </a:bodyPr>
          <a:lstStyle/>
          <a:p>
            <a:pPr algn="l">
              <a:lnSpc>
                <a:spcPts val="3478"/>
              </a:lnSpc>
            </a:pPr>
            <a:r>
              <a:rPr lang="en-US" sz="3485">
                <a:solidFill>
                  <a:srgbClr val="193B6A"/>
                </a:solidFill>
                <a:latin typeface="Arial"/>
                <a:ea typeface="Arial"/>
                <a:cs typeface="Arial"/>
                <a:sym typeface="Arial"/>
              </a:rPr>
              <a:t>Builds containers for backend, frontend, and database</a:t>
            </a:r>
          </a:p>
          <a:p>
            <a:pPr algn="l">
              <a:lnSpc>
                <a:spcPts val="3478"/>
              </a:lnSpc>
            </a:pPr>
            <a:r>
              <a:rPr lang="en-US" sz="3485">
                <a:solidFill>
                  <a:srgbClr val="193B6A"/>
                </a:solidFill>
                <a:latin typeface="Arial"/>
                <a:ea typeface="Arial"/>
                <a:cs typeface="Arial"/>
                <a:sym typeface="Arial"/>
              </a:rPr>
              <a:t>Starts all services in one command</a:t>
            </a:r>
          </a:p>
        </p:txBody>
      </p:sp>
      <p:sp>
        <p:nvSpPr>
          <p:cNvPr name="TextBox 21" id="21"/>
          <p:cNvSpPr txBox="true"/>
          <p:nvPr/>
        </p:nvSpPr>
        <p:spPr>
          <a:xfrm rot="0">
            <a:off x="6144616" y="4358230"/>
            <a:ext cx="4337675" cy="750827"/>
          </a:xfrm>
          <a:prstGeom prst="rect">
            <a:avLst/>
          </a:prstGeom>
        </p:spPr>
        <p:txBody>
          <a:bodyPr anchor="t" rtlCol="false" tIns="0" lIns="0" bIns="0" rIns="0">
            <a:spAutoFit/>
          </a:bodyPr>
          <a:lstStyle/>
          <a:p>
            <a:pPr algn="ctr">
              <a:lnSpc>
                <a:spcPts val="2800"/>
              </a:lnSpc>
            </a:pPr>
            <a:r>
              <a:rPr lang="en-US" sz="2828">
                <a:solidFill>
                  <a:srgbClr val="F2F2F4"/>
                </a:solidFill>
                <a:latin typeface="Arial"/>
                <a:ea typeface="Arial"/>
                <a:cs typeface="Arial"/>
                <a:sym typeface="Arial"/>
              </a:rPr>
              <a:t>Run:</a:t>
            </a:r>
          </a:p>
          <a:p>
            <a:pPr algn="ctr">
              <a:lnSpc>
                <a:spcPts val="2800"/>
              </a:lnSpc>
            </a:pPr>
            <a:r>
              <a:rPr lang="en-US" sz="2828">
                <a:solidFill>
                  <a:srgbClr val="F2F2F4"/>
                </a:solidFill>
                <a:latin typeface="Arial"/>
                <a:ea typeface="Arial"/>
                <a:cs typeface="Arial"/>
                <a:sym typeface="Arial"/>
              </a:rPr>
              <a:t>docker-compose</a:t>
            </a:r>
            <a:r>
              <a:rPr lang="en-US" sz="2828">
                <a:solidFill>
                  <a:srgbClr val="000000"/>
                </a:solidFill>
                <a:latin typeface="Arial"/>
                <a:ea typeface="Arial"/>
                <a:cs typeface="Arial"/>
                <a:sym typeface="Arial"/>
              </a:rPr>
              <a:t> </a:t>
            </a:r>
            <a:r>
              <a:rPr lang="en-US" sz="2828">
                <a:solidFill>
                  <a:srgbClr val="F2F2F4"/>
                </a:solidFill>
                <a:latin typeface="Arial"/>
                <a:ea typeface="Arial"/>
                <a:cs typeface="Arial"/>
                <a:sym typeface="Arial"/>
              </a:rPr>
              <a:t>up</a:t>
            </a:r>
            <a:r>
              <a:rPr lang="en-US" sz="2828">
                <a:solidFill>
                  <a:srgbClr val="000000"/>
                </a:solidFill>
                <a:latin typeface="Arial"/>
                <a:ea typeface="Arial"/>
                <a:cs typeface="Arial"/>
                <a:sym typeface="Arial"/>
              </a:rPr>
              <a:t> </a:t>
            </a:r>
            <a:r>
              <a:rPr lang="en-US" sz="2828">
                <a:solidFill>
                  <a:srgbClr val="F2F2F4"/>
                </a:solidFill>
                <a:latin typeface="Arial"/>
                <a:ea typeface="Arial"/>
                <a:cs typeface="Arial"/>
                <a:sym typeface="Arial"/>
              </a:rPr>
              <a:t>--build</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193B6A"/>
        </a:solidFill>
      </p:bgPr>
    </p:bg>
    <p:spTree>
      <p:nvGrpSpPr>
        <p:cNvPr id="1" name=""/>
        <p:cNvGrpSpPr/>
        <p:nvPr/>
      </p:nvGrpSpPr>
      <p:grpSpPr>
        <a:xfrm>
          <a:off x="0" y="0"/>
          <a:ext cx="0" cy="0"/>
          <a:chOff x="0" y="0"/>
          <a:chExt cx="0" cy="0"/>
        </a:xfrm>
      </p:grpSpPr>
      <p:grpSp>
        <p:nvGrpSpPr>
          <p:cNvPr name="Group 2" id="2"/>
          <p:cNvGrpSpPr/>
          <p:nvPr/>
        </p:nvGrpSpPr>
        <p:grpSpPr>
          <a:xfrm rot="0">
            <a:off x="9786452" y="0"/>
            <a:ext cx="8501548" cy="10287000"/>
            <a:chOff x="0" y="0"/>
            <a:chExt cx="11335398" cy="13716000"/>
          </a:xfrm>
        </p:grpSpPr>
        <p:sp>
          <p:nvSpPr>
            <p:cNvPr name="Freeform 3" id="3"/>
            <p:cNvSpPr/>
            <p:nvPr/>
          </p:nvSpPr>
          <p:spPr>
            <a:xfrm flipH="false" flipV="false" rot="0">
              <a:off x="0" y="0"/>
              <a:ext cx="11335385" cy="13716000"/>
            </a:xfrm>
            <a:custGeom>
              <a:avLst/>
              <a:gdLst/>
              <a:ahLst/>
              <a:cxnLst/>
              <a:rect r="r" b="b" t="t" l="l"/>
              <a:pathLst>
                <a:path h="13716000" w="11335385">
                  <a:moveTo>
                    <a:pt x="0" y="0"/>
                  </a:moveTo>
                  <a:lnTo>
                    <a:pt x="11335385" y="0"/>
                  </a:lnTo>
                  <a:lnTo>
                    <a:pt x="11335385" y="13716000"/>
                  </a:lnTo>
                  <a:lnTo>
                    <a:pt x="0" y="13716000"/>
                  </a:lnTo>
                  <a:lnTo>
                    <a:pt x="0" y="0"/>
                  </a:lnTo>
                  <a:close/>
                </a:path>
              </a:pathLst>
            </a:custGeom>
            <a:blipFill>
              <a:blip r:embed="rId2"/>
              <a:stretch>
                <a:fillRect l="0" t="0" r="-2067" b="0"/>
              </a:stretch>
            </a:blipFill>
          </p:spPr>
        </p:sp>
      </p:gr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F2F2F4"/>
        </a:solidFill>
      </p:bgPr>
    </p:bg>
    <p:spTree>
      <p:nvGrpSpPr>
        <p:cNvPr id="1" name=""/>
        <p:cNvGrpSpPr/>
        <p:nvPr/>
      </p:nvGrpSpPr>
      <p:grpSpPr>
        <a:xfrm>
          <a:off x="0" y="0"/>
          <a:ext cx="0" cy="0"/>
          <a:chOff x="0" y="0"/>
          <a:chExt cx="0" cy="0"/>
        </a:xfrm>
      </p:grpSpPr>
      <p:grpSp>
        <p:nvGrpSpPr>
          <p:cNvPr name="Group 2" id="2"/>
          <p:cNvGrpSpPr/>
          <p:nvPr/>
        </p:nvGrpSpPr>
        <p:grpSpPr>
          <a:xfrm rot="0">
            <a:off x="0" y="-8581082"/>
            <a:ext cx="18288000" cy="27451050"/>
            <a:chOff x="0" y="0"/>
            <a:chExt cx="24384000" cy="36601400"/>
          </a:xfrm>
        </p:grpSpPr>
        <p:sp>
          <p:nvSpPr>
            <p:cNvPr name="Freeform 3" id="3"/>
            <p:cNvSpPr/>
            <p:nvPr/>
          </p:nvSpPr>
          <p:spPr>
            <a:xfrm flipH="false" flipV="false" rot="0">
              <a:off x="0" y="0"/>
              <a:ext cx="24384000" cy="36601400"/>
            </a:xfrm>
            <a:custGeom>
              <a:avLst/>
              <a:gdLst/>
              <a:ahLst/>
              <a:cxnLst/>
              <a:rect r="r" b="b" t="t" l="l"/>
              <a:pathLst>
                <a:path h="36601400" w="24384000">
                  <a:moveTo>
                    <a:pt x="0" y="0"/>
                  </a:moveTo>
                  <a:lnTo>
                    <a:pt x="24384000" y="0"/>
                  </a:lnTo>
                  <a:lnTo>
                    <a:pt x="24384000" y="36601400"/>
                  </a:lnTo>
                  <a:lnTo>
                    <a:pt x="0" y="36601400"/>
                  </a:lnTo>
                  <a:lnTo>
                    <a:pt x="0" y="0"/>
                  </a:lnTo>
                  <a:close/>
                </a:path>
              </a:pathLst>
            </a:custGeom>
            <a:blipFill>
              <a:blip r:embed="rId2"/>
              <a:stretch>
                <a:fillRect l="0" t="0" r="0" b="0"/>
              </a:stretch>
            </a:blipFill>
          </p:spPr>
        </p:sp>
      </p:grpSp>
      <p:grpSp>
        <p:nvGrpSpPr>
          <p:cNvPr name="Group 4" id="4"/>
          <p:cNvGrpSpPr/>
          <p:nvPr/>
        </p:nvGrpSpPr>
        <p:grpSpPr>
          <a:xfrm rot="0">
            <a:off x="-63503" y="-63503"/>
            <a:ext cx="7815882" cy="3280305"/>
            <a:chOff x="0" y="0"/>
            <a:chExt cx="7815885" cy="3280296"/>
          </a:xfrm>
        </p:grpSpPr>
        <p:sp>
          <p:nvSpPr>
            <p:cNvPr name="Freeform 5" id="5"/>
            <p:cNvSpPr/>
            <p:nvPr/>
          </p:nvSpPr>
          <p:spPr>
            <a:xfrm flipH="false" flipV="false" rot="0">
              <a:off x="63500" y="63500"/>
              <a:ext cx="4115690" cy="3150738"/>
            </a:xfrm>
            <a:custGeom>
              <a:avLst/>
              <a:gdLst/>
              <a:ahLst/>
              <a:cxnLst/>
              <a:rect r="r" b="b" t="t" l="l"/>
              <a:pathLst>
                <a:path h="3150738" w="4115690">
                  <a:moveTo>
                    <a:pt x="0" y="0"/>
                  </a:moveTo>
                  <a:lnTo>
                    <a:pt x="0" y="1824733"/>
                  </a:lnTo>
                  <a:lnTo>
                    <a:pt x="1819402" y="3150738"/>
                  </a:lnTo>
                  <a:lnTo>
                    <a:pt x="4115690" y="0"/>
                  </a:lnTo>
                  <a:close/>
                </a:path>
              </a:pathLst>
            </a:custGeom>
            <a:solidFill>
              <a:srgbClr val="34609F"/>
            </a:solidFill>
          </p:spPr>
        </p:sp>
        <p:sp>
          <p:nvSpPr>
            <p:cNvPr name="Freeform 6" id="6"/>
            <p:cNvSpPr/>
            <p:nvPr/>
          </p:nvSpPr>
          <p:spPr>
            <a:xfrm flipH="false" flipV="false" rot="0">
              <a:off x="63500" y="63500"/>
              <a:ext cx="5104385" cy="2676775"/>
            </a:xfrm>
            <a:custGeom>
              <a:avLst/>
              <a:gdLst/>
              <a:ahLst/>
              <a:cxnLst/>
              <a:rect r="r" b="b" t="t" l="l"/>
              <a:pathLst>
                <a:path h="2676775" w="5104385">
                  <a:moveTo>
                    <a:pt x="0" y="0"/>
                  </a:moveTo>
                  <a:lnTo>
                    <a:pt x="0" y="378459"/>
                  </a:lnTo>
                  <a:lnTo>
                    <a:pt x="3153538" y="2676775"/>
                  </a:lnTo>
                  <a:lnTo>
                    <a:pt x="5104385" y="0"/>
                  </a:lnTo>
                  <a:close/>
                </a:path>
              </a:pathLst>
            </a:custGeom>
            <a:solidFill>
              <a:srgbClr val="5EA6E7"/>
            </a:solidFill>
          </p:spPr>
        </p:sp>
        <p:sp>
          <p:nvSpPr>
            <p:cNvPr name="Freeform 7" id="7"/>
            <p:cNvSpPr/>
            <p:nvPr/>
          </p:nvSpPr>
          <p:spPr>
            <a:xfrm flipH="false" flipV="false" rot="0">
              <a:off x="290195" y="63500"/>
              <a:ext cx="3892297" cy="3153279"/>
            </a:xfrm>
            <a:custGeom>
              <a:avLst/>
              <a:gdLst/>
              <a:ahLst/>
              <a:cxnLst/>
              <a:rect r="r" b="b" t="t" l="l"/>
              <a:pathLst>
                <a:path h="3153279" w="3892297">
                  <a:moveTo>
                    <a:pt x="1451483" y="0"/>
                  </a:moveTo>
                  <a:lnTo>
                    <a:pt x="0" y="1991484"/>
                  </a:lnTo>
                  <a:lnTo>
                    <a:pt x="1594231" y="3153278"/>
                  </a:lnTo>
                  <a:lnTo>
                    <a:pt x="3892297" y="0"/>
                  </a:lnTo>
                  <a:close/>
                </a:path>
              </a:pathLst>
            </a:custGeom>
            <a:solidFill>
              <a:srgbClr val="3F70B6"/>
            </a:solidFill>
          </p:spPr>
        </p:sp>
      </p:grpSp>
      <p:sp>
        <p:nvSpPr>
          <p:cNvPr name="Freeform 8" id="8"/>
          <p:cNvSpPr/>
          <p:nvPr/>
        </p:nvSpPr>
        <p:spPr>
          <a:xfrm flipH="false" flipV="false" rot="0">
            <a:off x="-63503" y="4332322"/>
            <a:ext cx="16084077" cy="6018171"/>
          </a:xfrm>
          <a:custGeom>
            <a:avLst/>
            <a:gdLst/>
            <a:ahLst/>
            <a:cxnLst/>
            <a:rect r="r" b="b" t="t" l="l"/>
            <a:pathLst>
              <a:path h="6018171" w="16084077">
                <a:moveTo>
                  <a:pt x="0" y="0"/>
                </a:moveTo>
                <a:lnTo>
                  <a:pt x="16084077" y="0"/>
                </a:lnTo>
                <a:lnTo>
                  <a:pt x="16084077" y="6018172"/>
                </a:lnTo>
                <a:lnTo>
                  <a:pt x="0" y="601817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9" id="9"/>
          <p:cNvSpPr txBox="true"/>
          <p:nvPr/>
        </p:nvSpPr>
        <p:spPr>
          <a:xfrm rot="0">
            <a:off x="16362359" y="8738940"/>
            <a:ext cx="842115" cy="1012746"/>
          </a:xfrm>
          <a:prstGeom prst="rect">
            <a:avLst/>
          </a:prstGeom>
        </p:spPr>
        <p:txBody>
          <a:bodyPr anchor="t" rtlCol="false" tIns="0" lIns="0" bIns="0" rIns="0">
            <a:spAutoFit/>
          </a:bodyPr>
          <a:lstStyle/>
          <a:p>
            <a:pPr algn="l">
              <a:lnSpc>
                <a:spcPts val="8131"/>
              </a:lnSpc>
            </a:pPr>
            <a:r>
              <a:rPr lang="en-US" b="true" sz="5808" spc="40">
                <a:solidFill>
                  <a:srgbClr val="193B6A"/>
                </a:solidFill>
                <a:latin typeface="Liberation Sans Bold"/>
                <a:ea typeface="Liberation Sans Bold"/>
                <a:cs typeface="Liberation Sans Bold"/>
                <a:sym typeface="Liberation Sans Bold"/>
              </a:rPr>
              <a:t>05</a:t>
            </a:r>
          </a:p>
        </p:txBody>
      </p:sp>
      <p:sp>
        <p:nvSpPr>
          <p:cNvPr name="TextBox 10" id="10"/>
          <p:cNvSpPr txBox="true"/>
          <p:nvPr/>
        </p:nvSpPr>
        <p:spPr>
          <a:xfrm rot="0">
            <a:off x="5775474" y="585159"/>
            <a:ext cx="9696393" cy="4477394"/>
          </a:xfrm>
          <a:prstGeom prst="rect">
            <a:avLst/>
          </a:prstGeom>
        </p:spPr>
        <p:txBody>
          <a:bodyPr anchor="t" rtlCol="false" tIns="0" lIns="0" bIns="0" rIns="0">
            <a:spAutoFit/>
          </a:bodyPr>
          <a:lstStyle/>
          <a:p>
            <a:pPr algn="ctr">
              <a:lnSpc>
                <a:spcPts val="8975"/>
              </a:lnSpc>
            </a:pPr>
            <a:r>
              <a:rPr lang="en-US" b="true" sz="9011" spc="63">
                <a:solidFill>
                  <a:srgbClr val="193B6A"/>
                </a:solidFill>
                <a:latin typeface="Liberation Sans Bold"/>
                <a:ea typeface="Liberation Sans Bold"/>
                <a:cs typeface="Liberation Sans Bold"/>
                <a:sym typeface="Liberation Sans Bold"/>
              </a:rPr>
              <a:t>ACCESSING THE SYSTEM</a:t>
            </a:r>
          </a:p>
          <a:p>
            <a:pPr algn="ctr">
              <a:lnSpc>
                <a:spcPts val="3524"/>
              </a:lnSpc>
            </a:pPr>
            <a:r>
              <a:rPr lang="en-US" sz="3538">
                <a:solidFill>
                  <a:srgbClr val="193B6A"/>
                </a:solidFill>
                <a:latin typeface="Arial"/>
                <a:ea typeface="Arial"/>
                <a:cs typeface="Arial"/>
                <a:sym typeface="Arial"/>
              </a:rPr>
              <a:t>Fro</a:t>
            </a:r>
            <a:r>
              <a:rPr lang="en-US" sz="3538">
                <a:solidFill>
                  <a:srgbClr val="193B6A"/>
                </a:solidFill>
                <a:latin typeface="Arial"/>
                <a:ea typeface="Arial"/>
                <a:cs typeface="Arial"/>
                <a:sym typeface="Arial"/>
                <a:hlinkClick r:id="rId5" tooltip="http://localhost:3000/"/>
              </a:rPr>
              <a:t>ntend</a:t>
            </a:r>
            <a:r>
              <a:rPr lang="en-US" sz="3538">
                <a:solidFill>
                  <a:srgbClr val="FFFFFF"/>
                </a:solidFill>
                <a:latin typeface="Arial"/>
                <a:ea typeface="Arial"/>
                <a:cs typeface="Arial"/>
                <a:sym typeface="Arial"/>
                <a:hlinkClick r:id="rId6" tooltip="http://localhost:3000/"/>
              </a:rPr>
              <a:t> </a:t>
            </a:r>
            <a:r>
              <a:rPr lang="en-US" sz="3538">
                <a:solidFill>
                  <a:srgbClr val="193B6A"/>
                </a:solidFill>
                <a:latin typeface="Arial"/>
                <a:ea typeface="Arial"/>
                <a:cs typeface="Arial"/>
                <a:sym typeface="Arial"/>
                <a:hlinkClick r:id="rId7" tooltip="http://localhost:3000/"/>
              </a:rPr>
              <a:t>(User</a:t>
            </a:r>
            <a:r>
              <a:rPr lang="en-US" sz="3538">
                <a:solidFill>
                  <a:srgbClr val="FFFFFF"/>
                </a:solidFill>
                <a:latin typeface="Arial"/>
                <a:ea typeface="Arial"/>
                <a:cs typeface="Arial"/>
                <a:sym typeface="Arial"/>
                <a:hlinkClick r:id="rId8" tooltip="http://localhost:3000/"/>
              </a:rPr>
              <a:t> </a:t>
            </a:r>
            <a:r>
              <a:rPr lang="en-US" sz="3538">
                <a:solidFill>
                  <a:srgbClr val="193B6A"/>
                </a:solidFill>
                <a:latin typeface="Arial"/>
                <a:ea typeface="Arial"/>
                <a:cs typeface="Arial"/>
                <a:sym typeface="Arial"/>
                <a:hlinkClick r:id="rId9" tooltip="http://localhost:3000/"/>
              </a:rPr>
              <a:t>Interface</a:t>
            </a:r>
            <a:r>
              <a:rPr lang="en-US" sz="3538">
                <a:solidFill>
                  <a:srgbClr val="193B6A"/>
                </a:solidFill>
                <a:latin typeface="Arial"/>
                <a:ea typeface="Arial"/>
                <a:cs typeface="Arial"/>
                <a:sym typeface="Arial"/>
              </a:rPr>
              <a:t>)</a:t>
            </a:r>
          </a:p>
          <a:p>
            <a:pPr algn="ctr">
              <a:lnSpc>
                <a:spcPts val="3524"/>
              </a:lnSpc>
            </a:pPr>
            <a:r>
              <a:rPr lang="en-US" sz="3538">
                <a:solidFill>
                  <a:srgbClr val="193B6A"/>
                </a:solidFill>
                <a:latin typeface="Arial"/>
                <a:ea typeface="Arial"/>
                <a:cs typeface="Arial"/>
                <a:sym typeface="Arial"/>
              </a:rPr>
              <a:t>→</a:t>
            </a:r>
            <a:r>
              <a:rPr lang="en-US" sz="3538">
                <a:solidFill>
                  <a:srgbClr val="FFFFFF"/>
                </a:solidFill>
                <a:latin typeface="Arial"/>
                <a:ea typeface="Arial"/>
                <a:cs typeface="Arial"/>
                <a:sym typeface="Arial"/>
                <a:hlinkClick r:id="rId10" tooltip="http://localhost:3000/"/>
              </a:rPr>
              <a:t> </a:t>
            </a:r>
            <a:r>
              <a:rPr lang="en-US" sz="3538">
                <a:solidFill>
                  <a:srgbClr val="193B6A"/>
                </a:solidFill>
                <a:latin typeface="Arial"/>
                <a:ea typeface="Arial"/>
                <a:cs typeface="Arial"/>
                <a:sym typeface="Arial"/>
                <a:hlinkClick r:id="rId11" tooltip="http://localhost:3000/"/>
              </a:rPr>
              <a:t>http://localhost:3000</a:t>
            </a:r>
          </a:p>
          <a:p>
            <a:pPr algn="ctr" rtl="true">
              <a:lnSpc>
                <a:spcPts val="3524"/>
              </a:lnSpc>
            </a:pPr>
          </a:p>
          <a:p>
            <a:pPr algn="ctr">
              <a:lnSpc>
                <a:spcPts val="3524"/>
              </a:lnSpc>
            </a:pPr>
            <a:r>
              <a:rPr lang="en-US" sz="3538">
                <a:solidFill>
                  <a:srgbClr val="193B6A"/>
                </a:solidFill>
                <a:latin typeface="Arial"/>
                <a:ea typeface="Arial"/>
                <a:cs typeface="Arial"/>
                <a:sym typeface="Arial"/>
              </a:rPr>
              <a:t> Ba</a:t>
            </a:r>
            <a:r>
              <a:rPr lang="en-US" sz="3538">
                <a:solidFill>
                  <a:srgbClr val="193B6A"/>
                </a:solidFill>
                <a:latin typeface="Arial"/>
                <a:ea typeface="Arial"/>
                <a:cs typeface="Arial"/>
                <a:sym typeface="Arial"/>
                <a:hlinkClick r:id="rId12" tooltip="http://localhost:8000/docs"/>
              </a:rPr>
              <a:t>ckend API (Swagger Docs</a:t>
            </a:r>
            <a:r>
              <a:rPr lang="en-US" sz="3538">
                <a:solidFill>
                  <a:srgbClr val="193B6A"/>
                </a:solidFill>
                <a:latin typeface="Arial"/>
                <a:ea typeface="Arial"/>
                <a:cs typeface="Arial"/>
                <a:sym typeface="Arial"/>
              </a:rPr>
              <a:t>)</a:t>
            </a:r>
          </a:p>
          <a:p>
            <a:pPr algn="ctr">
              <a:lnSpc>
                <a:spcPts val="3524"/>
              </a:lnSpc>
            </a:pPr>
            <a:r>
              <a:rPr lang="en-US" sz="3538">
                <a:solidFill>
                  <a:srgbClr val="193B6A"/>
                </a:solidFill>
                <a:latin typeface="Arial"/>
                <a:ea typeface="Arial"/>
                <a:cs typeface="Arial"/>
                <a:sym typeface="Arial"/>
              </a:rPr>
              <a:t>→</a:t>
            </a:r>
            <a:r>
              <a:rPr lang="en-US" sz="3538">
                <a:solidFill>
                  <a:srgbClr val="193B6A"/>
                </a:solidFill>
                <a:latin typeface="Arial"/>
                <a:ea typeface="Arial"/>
                <a:cs typeface="Arial"/>
                <a:sym typeface="Arial"/>
                <a:hlinkClick r:id="rId13" tooltip="http://localhost:8000/docs"/>
              </a:rPr>
              <a:t> http://localhost:8000/docs</a:t>
            </a:r>
          </a:p>
        </p:txBody>
      </p:sp>
      <p:sp>
        <p:nvSpPr>
          <p:cNvPr name="TextBox 11" id="11"/>
          <p:cNvSpPr txBox="true"/>
          <p:nvPr/>
        </p:nvSpPr>
        <p:spPr>
          <a:xfrm rot="0">
            <a:off x="9650578" y="3567922"/>
            <a:ext cx="127349" cy="615686"/>
          </a:xfrm>
          <a:prstGeom prst="rect">
            <a:avLst/>
          </a:prstGeom>
        </p:spPr>
        <p:txBody>
          <a:bodyPr anchor="t" rtlCol="false" tIns="0" lIns="0" bIns="0" rIns="0">
            <a:spAutoFit/>
          </a:bodyPr>
          <a:lstStyle/>
          <a:p>
            <a:pPr algn="l">
              <a:lnSpc>
                <a:spcPts val="4953"/>
              </a:lnSpc>
            </a:pPr>
            <a:r>
              <a:rPr lang="en-US" sz="3538">
                <a:solidFill>
                  <a:srgbClr val="193B6A"/>
                </a:solidFill>
                <a:latin typeface="Arial"/>
                <a:ea typeface="Arial"/>
                <a:cs typeface="Arial"/>
                <a:sym typeface="Arial"/>
                <a:hlinkClick r:id="rId14" tooltip="http://localhost:3000/"/>
              </a:rPr>
              <a:t> </a:t>
            </a:r>
          </a:p>
        </p:txBody>
      </p:sp>
      <p:sp>
        <p:nvSpPr>
          <p:cNvPr name="TextBox 12" id="12"/>
          <p:cNvSpPr txBox="true"/>
          <p:nvPr/>
        </p:nvSpPr>
        <p:spPr>
          <a:xfrm rot="0">
            <a:off x="7225065" y="7793260"/>
            <a:ext cx="5803554" cy="416490"/>
          </a:xfrm>
          <a:prstGeom prst="rect">
            <a:avLst/>
          </a:prstGeom>
        </p:spPr>
        <p:txBody>
          <a:bodyPr anchor="t" rtlCol="false" tIns="0" lIns="0" bIns="0" rIns="0">
            <a:spAutoFit/>
          </a:bodyPr>
          <a:lstStyle/>
          <a:p>
            <a:pPr algn="l">
              <a:lnSpc>
                <a:spcPts val="3358"/>
              </a:lnSpc>
            </a:pPr>
            <a:r>
              <a:rPr lang="en-US" sz="2399">
                <a:solidFill>
                  <a:srgbClr val="FFFFFF"/>
                </a:solidFill>
                <a:latin typeface="Arial"/>
                <a:ea typeface="Arial"/>
                <a:cs typeface="Arial"/>
                <a:sym typeface="Arial"/>
              </a:rPr>
              <a:t>Frontend communicates with backend API</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F2F2F4"/>
        </a:solidFill>
      </p:bgPr>
    </p:bg>
    <p:spTree>
      <p:nvGrpSpPr>
        <p:cNvPr id="1" name=""/>
        <p:cNvGrpSpPr/>
        <p:nvPr/>
      </p:nvGrpSpPr>
      <p:grpSpPr>
        <a:xfrm>
          <a:off x="0" y="0"/>
          <a:ext cx="0" cy="0"/>
          <a:chOff x="0" y="0"/>
          <a:chExt cx="0" cy="0"/>
        </a:xfrm>
      </p:grpSpPr>
      <p:grpSp>
        <p:nvGrpSpPr>
          <p:cNvPr name="Group 2" id="2"/>
          <p:cNvGrpSpPr/>
          <p:nvPr/>
        </p:nvGrpSpPr>
        <p:grpSpPr>
          <a:xfrm rot="0">
            <a:off x="0" y="-8581082"/>
            <a:ext cx="18288000" cy="27451050"/>
            <a:chOff x="0" y="0"/>
            <a:chExt cx="24384000" cy="36601400"/>
          </a:xfrm>
        </p:grpSpPr>
        <p:sp>
          <p:nvSpPr>
            <p:cNvPr name="Freeform 3" id="3"/>
            <p:cNvSpPr/>
            <p:nvPr/>
          </p:nvSpPr>
          <p:spPr>
            <a:xfrm flipH="false" flipV="false" rot="0">
              <a:off x="0" y="0"/>
              <a:ext cx="24384000" cy="36601400"/>
            </a:xfrm>
            <a:custGeom>
              <a:avLst/>
              <a:gdLst/>
              <a:ahLst/>
              <a:cxnLst/>
              <a:rect r="r" b="b" t="t" l="l"/>
              <a:pathLst>
                <a:path h="36601400" w="24384000">
                  <a:moveTo>
                    <a:pt x="0" y="0"/>
                  </a:moveTo>
                  <a:lnTo>
                    <a:pt x="24384000" y="0"/>
                  </a:lnTo>
                  <a:lnTo>
                    <a:pt x="24384000" y="36601400"/>
                  </a:lnTo>
                  <a:lnTo>
                    <a:pt x="0" y="36601400"/>
                  </a:lnTo>
                  <a:lnTo>
                    <a:pt x="0" y="0"/>
                  </a:lnTo>
                  <a:close/>
                </a:path>
              </a:pathLst>
            </a:custGeom>
            <a:blipFill>
              <a:blip r:embed="rId2"/>
              <a:stretch>
                <a:fillRect l="0" t="0" r="0" b="0"/>
              </a:stretch>
            </a:blipFill>
          </p:spPr>
        </p:sp>
      </p:grpSp>
      <p:grpSp>
        <p:nvGrpSpPr>
          <p:cNvPr name="Group 4" id="4"/>
          <p:cNvGrpSpPr/>
          <p:nvPr/>
        </p:nvGrpSpPr>
        <p:grpSpPr>
          <a:xfrm rot="0">
            <a:off x="-63503" y="-63503"/>
            <a:ext cx="7815882" cy="3280305"/>
            <a:chOff x="0" y="0"/>
            <a:chExt cx="7815885" cy="3280296"/>
          </a:xfrm>
        </p:grpSpPr>
        <p:sp>
          <p:nvSpPr>
            <p:cNvPr name="Freeform 5" id="5"/>
            <p:cNvSpPr/>
            <p:nvPr/>
          </p:nvSpPr>
          <p:spPr>
            <a:xfrm flipH="false" flipV="false" rot="0">
              <a:off x="63500" y="63500"/>
              <a:ext cx="4115690" cy="3150738"/>
            </a:xfrm>
            <a:custGeom>
              <a:avLst/>
              <a:gdLst/>
              <a:ahLst/>
              <a:cxnLst/>
              <a:rect r="r" b="b" t="t" l="l"/>
              <a:pathLst>
                <a:path h="3150738" w="4115690">
                  <a:moveTo>
                    <a:pt x="0" y="0"/>
                  </a:moveTo>
                  <a:lnTo>
                    <a:pt x="0" y="1824733"/>
                  </a:lnTo>
                  <a:lnTo>
                    <a:pt x="1819402" y="3150738"/>
                  </a:lnTo>
                  <a:lnTo>
                    <a:pt x="4115690" y="0"/>
                  </a:lnTo>
                  <a:close/>
                </a:path>
              </a:pathLst>
            </a:custGeom>
            <a:solidFill>
              <a:srgbClr val="34609F"/>
            </a:solidFill>
          </p:spPr>
        </p:sp>
        <p:sp>
          <p:nvSpPr>
            <p:cNvPr name="Freeform 6" id="6"/>
            <p:cNvSpPr/>
            <p:nvPr/>
          </p:nvSpPr>
          <p:spPr>
            <a:xfrm flipH="false" flipV="false" rot="0">
              <a:off x="63500" y="63500"/>
              <a:ext cx="5104385" cy="2676775"/>
            </a:xfrm>
            <a:custGeom>
              <a:avLst/>
              <a:gdLst/>
              <a:ahLst/>
              <a:cxnLst/>
              <a:rect r="r" b="b" t="t" l="l"/>
              <a:pathLst>
                <a:path h="2676775" w="5104385">
                  <a:moveTo>
                    <a:pt x="0" y="0"/>
                  </a:moveTo>
                  <a:lnTo>
                    <a:pt x="0" y="378459"/>
                  </a:lnTo>
                  <a:lnTo>
                    <a:pt x="3153538" y="2676775"/>
                  </a:lnTo>
                  <a:lnTo>
                    <a:pt x="5104385" y="0"/>
                  </a:lnTo>
                  <a:close/>
                </a:path>
              </a:pathLst>
            </a:custGeom>
            <a:solidFill>
              <a:srgbClr val="5EA6E7"/>
            </a:solidFill>
          </p:spPr>
        </p:sp>
        <p:sp>
          <p:nvSpPr>
            <p:cNvPr name="Freeform 7" id="7"/>
            <p:cNvSpPr/>
            <p:nvPr/>
          </p:nvSpPr>
          <p:spPr>
            <a:xfrm flipH="false" flipV="false" rot="0">
              <a:off x="290195" y="63500"/>
              <a:ext cx="3892297" cy="3153279"/>
            </a:xfrm>
            <a:custGeom>
              <a:avLst/>
              <a:gdLst/>
              <a:ahLst/>
              <a:cxnLst/>
              <a:rect r="r" b="b" t="t" l="l"/>
              <a:pathLst>
                <a:path h="3153279" w="3892297">
                  <a:moveTo>
                    <a:pt x="1451483" y="0"/>
                  </a:moveTo>
                  <a:lnTo>
                    <a:pt x="0" y="1991484"/>
                  </a:lnTo>
                  <a:lnTo>
                    <a:pt x="1594231" y="3153278"/>
                  </a:lnTo>
                  <a:lnTo>
                    <a:pt x="3892297" y="0"/>
                  </a:lnTo>
                  <a:close/>
                </a:path>
              </a:pathLst>
            </a:custGeom>
            <a:solidFill>
              <a:srgbClr val="3F70B6"/>
            </a:solidFill>
          </p:spPr>
        </p:sp>
      </p:grpSp>
      <p:sp>
        <p:nvSpPr>
          <p:cNvPr name="Freeform 8" id="8"/>
          <p:cNvSpPr/>
          <p:nvPr/>
        </p:nvSpPr>
        <p:spPr>
          <a:xfrm flipH="false" flipV="false" rot="0">
            <a:off x="-63503" y="3357743"/>
            <a:ext cx="16084077" cy="6992760"/>
          </a:xfrm>
          <a:custGeom>
            <a:avLst/>
            <a:gdLst/>
            <a:ahLst/>
            <a:cxnLst/>
            <a:rect r="r" b="b" t="t" l="l"/>
            <a:pathLst>
              <a:path h="6992760" w="16084077">
                <a:moveTo>
                  <a:pt x="0" y="0"/>
                </a:moveTo>
                <a:lnTo>
                  <a:pt x="16084077" y="0"/>
                </a:lnTo>
                <a:lnTo>
                  <a:pt x="16084077" y="6992760"/>
                </a:lnTo>
                <a:lnTo>
                  <a:pt x="0" y="699276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9" id="9"/>
          <p:cNvSpPr txBox="true"/>
          <p:nvPr/>
        </p:nvSpPr>
        <p:spPr>
          <a:xfrm rot="0">
            <a:off x="16362359" y="8738940"/>
            <a:ext cx="842115" cy="1012746"/>
          </a:xfrm>
          <a:prstGeom prst="rect">
            <a:avLst/>
          </a:prstGeom>
        </p:spPr>
        <p:txBody>
          <a:bodyPr anchor="t" rtlCol="false" tIns="0" lIns="0" bIns="0" rIns="0">
            <a:spAutoFit/>
          </a:bodyPr>
          <a:lstStyle/>
          <a:p>
            <a:pPr algn="l">
              <a:lnSpc>
                <a:spcPts val="8131"/>
              </a:lnSpc>
            </a:pPr>
            <a:r>
              <a:rPr lang="en-US" b="true" sz="5808" spc="40">
                <a:solidFill>
                  <a:srgbClr val="193B6A"/>
                </a:solidFill>
                <a:latin typeface="Liberation Sans Bold"/>
                <a:ea typeface="Liberation Sans Bold"/>
                <a:cs typeface="Liberation Sans Bold"/>
                <a:sym typeface="Liberation Sans Bold"/>
              </a:rPr>
              <a:t>06</a:t>
            </a:r>
          </a:p>
        </p:txBody>
      </p:sp>
      <p:sp>
        <p:nvSpPr>
          <p:cNvPr name="TextBox 10" id="10"/>
          <p:cNvSpPr txBox="true"/>
          <p:nvPr/>
        </p:nvSpPr>
        <p:spPr>
          <a:xfrm rot="0">
            <a:off x="5525005" y="-85211"/>
            <a:ext cx="9499759" cy="3149851"/>
          </a:xfrm>
          <a:prstGeom prst="rect">
            <a:avLst/>
          </a:prstGeom>
        </p:spPr>
        <p:txBody>
          <a:bodyPr anchor="t" rtlCol="false" tIns="0" lIns="0" bIns="0" rIns="0">
            <a:spAutoFit/>
          </a:bodyPr>
          <a:lstStyle/>
          <a:p>
            <a:pPr algn="l">
              <a:lnSpc>
                <a:spcPts val="12597"/>
              </a:lnSpc>
            </a:pPr>
            <a:r>
              <a:rPr lang="en-US" b="true" sz="9011" spc="63">
                <a:solidFill>
                  <a:srgbClr val="193B6A"/>
                </a:solidFill>
                <a:latin typeface="Liberation Sans Bold"/>
                <a:ea typeface="Liberation Sans Bold"/>
                <a:cs typeface="Liberation Sans Bold"/>
                <a:sym typeface="Liberation Sans Bold"/>
              </a:rPr>
              <a:t>VERIFYING FUNCTIONALITY</a:t>
            </a:r>
          </a:p>
        </p:txBody>
      </p:sp>
      <p:sp>
        <p:nvSpPr>
          <p:cNvPr name="TextBox 11" id="11"/>
          <p:cNvSpPr txBox="true"/>
          <p:nvPr/>
        </p:nvSpPr>
        <p:spPr>
          <a:xfrm rot="0">
            <a:off x="8374028" y="3621786"/>
            <a:ext cx="99089" cy="488556"/>
          </a:xfrm>
          <a:prstGeom prst="rect">
            <a:avLst/>
          </a:prstGeom>
        </p:spPr>
        <p:txBody>
          <a:bodyPr anchor="t" rtlCol="false" tIns="0" lIns="0" bIns="0" rIns="0">
            <a:spAutoFit/>
          </a:bodyPr>
          <a:lstStyle/>
          <a:p>
            <a:pPr algn="l">
              <a:lnSpc>
                <a:spcPts val="3854"/>
              </a:lnSpc>
            </a:pPr>
            <a:r>
              <a:rPr lang="en-US" sz="2753">
                <a:solidFill>
                  <a:srgbClr val="FFFFFF"/>
                </a:solidFill>
                <a:latin typeface="Arial"/>
                <a:ea typeface="Arial"/>
                <a:cs typeface="Arial"/>
                <a:sym typeface="Arial"/>
              </a:rPr>
              <a:t> </a:t>
            </a:r>
          </a:p>
        </p:txBody>
      </p:sp>
      <p:sp>
        <p:nvSpPr>
          <p:cNvPr name="TextBox 12" id="12"/>
          <p:cNvSpPr txBox="true"/>
          <p:nvPr/>
        </p:nvSpPr>
        <p:spPr>
          <a:xfrm rot="0">
            <a:off x="6119574" y="3621786"/>
            <a:ext cx="4360783" cy="488556"/>
          </a:xfrm>
          <a:prstGeom prst="rect">
            <a:avLst/>
          </a:prstGeom>
        </p:spPr>
        <p:txBody>
          <a:bodyPr anchor="t" rtlCol="false" tIns="0" lIns="0" bIns="0" rIns="0">
            <a:spAutoFit/>
          </a:bodyPr>
          <a:lstStyle/>
          <a:p>
            <a:pPr algn="l">
              <a:lnSpc>
                <a:spcPts val="3854"/>
              </a:lnSpc>
            </a:pPr>
            <a:r>
              <a:rPr lang="en-US" sz="2753">
                <a:solidFill>
                  <a:srgbClr val="FFFFFF"/>
                </a:solidFill>
                <a:latin typeface="Arial"/>
                <a:ea typeface="Arial"/>
                <a:cs typeface="Arial"/>
                <a:sym typeface="Arial"/>
              </a:rPr>
              <a:t>Search patientusing SEQN</a:t>
            </a:r>
          </a:p>
        </p:txBody>
      </p:sp>
      <p:sp>
        <p:nvSpPr>
          <p:cNvPr name="TextBox 13" id="13"/>
          <p:cNvSpPr txBox="true"/>
          <p:nvPr/>
        </p:nvSpPr>
        <p:spPr>
          <a:xfrm rot="0">
            <a:off x="6119574" y="4069461"/>
            <a:ext cx="3805866" cy="726681"/>
          </a:xfrm>
          <a:prstGeom prst="rect">
            <a:avLst/>
          </a:prstGeom>
        </p:spPr>
        <p:txBody>
          <a:bodyPr anchor="t" rtlCol="false" tIns="0" lIns="0" bIns="0" rIns="0">
            <a:spAutoFit/>
          </a:bodyPr>
          <a:lstStyle/>
          <a:p>
            <a:pPr algn="l">
              <a:lnSpc>
                <a:spcPts val="2700"/>
              </a:lnSpc>
            </a:pPr>
            <a:r>
              <a:rPr lang="en-US" sz="2753">
                <a:solidFill>
                  <a:srgbClr val="FFFFFF"/>
                </a:solidFill>
                <a:latin typeface="Arial"/>
                <a:ea typeface="Arial"/>
                <a:cs typeface="Arial"/>
                <a:sym typeface="Arial"/>
              </a:rPr>
              <a:t>Viewdemographics and clinical data</a:t>
            </a:r>
          </a:p>
        </p:txBody>
      </p:sp>
      <p:sp>
        <p:nvSpPr>
          <p:cNvPr name="TextBox 14" id="14"/>
          <p:cNvSpPr txBox="true"/>
          <p:nvPr/>
        </p:nvSpPr>
        <p:spPr>
          <a:xfrm rot="0">
            <a:off x="6044079" y="5839730"/>
            <a:ext cx="5231530" cy="1069581"/>
          </a:xfrm>
          <a:prstGeom prst="rect">
            <a:avLst/>
          </a:prstGeom>
        </p:spPr>
        <p:txBody>
          <a:bodyPr anchor="t" rtlCol="false" tIns="0" lIns="0" bIns="0" rIns="0">
            <a:spAutoFit/>
          </a:bodyPr>
          <a:lstStyle/>
          <a:p>
            <a:pPr algn="l">
              <a:lnSpc>
                <a:spcPts val="2700"/>
              </a:lnSpc>
            </a:pPr>
            <a:r>
              <a:rPr lang="en-US" sz="2753">
                <a:solidFill>
                  <a:srgbClr val="FFFFFF"/>
                </a:solidFill>
                <a:latin typeface="Arial"/>
                <a:ea typeface="Arial"/>
                <a:cs typeface="Arial"/>
                <a:sym typeface="Arial"/>
              </a:rPr>
              <a:t>Check CKD risk score and eGFR Confirm charts and outputs load correctly</a:t>
            </a:r>
          </a:p>
        </p:txBody>
      </p:sp>
      <p:sp>
        <p:nvSpPr>
          <p:cNvPr name="TextBox 15" id="15"/>
          <p:cNvSpPr txBox="true"/>
          <p:nvPr/>
        </p:nvSpPr>
        <p:spPr>
          <a:xfrm rot="0">
            <a:off x="5609939" y="8056674"/>
            <a:ext cx="5495106" cy="416071"/>
          </a:xfrm>
          <a:prstGeom prst="rect">
            <a:avLst/>
          </a:prstGeom>
        </p:spPr>
        <p:txBody>
          <a:bodyPr anchor="t" rtlCol="false" tIns="0" lIns="0" bIns="0" rIns="0">
            <a:spAutoFit/>
          </a:bodyPr>
          <a:lstStyle/>
          <a:p>
            <a:pPr algn="l">
              <a:lnSpc>
                <a:spcPts val="3358"/>
              </a:lnSpc>
            </a:pPr>
            <a:r>
              <a:rPr lang="en-US" sz="2399">
                <a:solidFill>
                  <a:srgbClr val="000000"/>
                </a:solidFill>
                <a:latin typeface="Open Sans"/>
                <a:ea typeface="Open Sans"/>
                <a:cs typeface="Open Sans"/>
                <a:sym typeface="Open Sans"/>
              </a:rPr>
              <a:t>Ensures system is working end-to-end</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F2F2F4"/>
        </a:solidFill>
      </p:bgPr>
    </p:bg>
    <p:spTree>
      <p:nvGrpSpPr>
        <p:cNvPr id="1" name=""/>
        <p:cNvGrpSpPr/>
        <p:nvPr/>
      </p:nvGrpSpPr>
      <p:grpSpPr>
        <a:xfrm>
          <a:off x="0" y="0"/>
          <a:ext cx="0" cy="0"/>
          <a:chOff x="0" y="0"/>
          <a:chExt cx="0" cy="0"/>
        </a:xfrm>
      </p:grpSpPr>
      <p:grpSp>
        <p:nvGrpSpPr>
          <p:cNvPr name="Group 2" id="2"/>
          <p:cNvGrpSpPr/>
          <p:nvPr/>
        </p:nvGrpSpPr>
        <p:grpSpPr>
          <a:xfrm rot="0">
            <a:off x="0" y="-8581082"/>
            <a:ext cx="18288000" cy="27451050"/>
            <a:chOff x="0" y="0"/>
            <a:chExt cx="24384000" cy="36601400"/>
          </a:xfrm>
        </p:grpSpPr>
        <p:sp>
          <p:nvSpPr>
            <p:cNvPr name="Freeform 3" id="3"/>
            <p:cNvSpPr/>
            <p:nvPr/>
          </p:nvSpPr>
          <p:spPr>
            <a:xfrm flipH="false" flipV="false" rot="0">
              <a:off x="0" y="0"/>
              <a:ext cx="24384000" cy="36601400"/>
            </a:xfrm>
            <a:custGeom>
              <a:avLst/>
              <a:gdLst/>
              <a:ahLst/>
              <a:cxnLst/>
              <a:rect r="r" b="b" t="t" l="l"/>
              <a:pathLst>
                <a:path h="36601400" w="24384000">
                  <a:moveTo>
                    <a:pt x="0" y="0"/>
                  </a:moveTo>
                  <a:lnTo>
                    <a:pt x="24384000" y="0"/>
                  </a:lnTo>
                  <a:lnTo>
                    <a:pt x="24384000" y="36601400"/>
                  </a:lnTo>
                  <a:lnTo>
                    <a:pt x="0" y="36601400"/>
                  </a:lnTo>
                  <a:lnTo>
                    <a:pt x="0" y="0"/>
                  </a:lnTo>
                  <a:close/>
                </a:path>
              </a:pathLst>
            </a:custGeom>
            <a:blipFill>
              <a:blip r:embed="rId2"/>
              <a:stretch>
                <a:fillRect l="0" t="0" r="0" b="0"/>
              </a:stretch>
            </a:blipFill>
          </p:spPr>
        </p:sp>
      </p:grpSp>
      <p:grpSp>
        <p:nvGrpSpPr>
          <p:cNvPr name="Group 4" id="4"/>
          <p:cNvGrpSpPr/>
          <p:nvPr/>
        </p:nvGrpSpPr>
        <p:grpSpPr>
          <a:xfrm rot="0">
            <a:off x="-63503" y="-63503"/>
            <a:ext cx="7815882" cy="3280305"/>
            <a:chOff x="0" y="0"/>
            <a:chExt cx="7815885" cy="3280296"/>
          </a:xfrm>
        </p:grpSpPr>
        <p:sp>
          <p:nvSpPr>
            <p:cNvPr name="Freeform 5" id="5"/>
            <p:cNvSpPr/>
            <p:nvPr/>
          </p:nvSpPr>
          <p:spPr>
            <a:xfrm flipH="false" flipV="false" rot="0">
              <a:off x="63500" y="63500"/>
              <a:ext cx="4115690" cy="3150738"/>
            </a:xfrm>
            <a:custGeom>
              <a:avLst/>
              <a:gdLst/>
              <a:ahLst/>
              <a:cxnLst/>
              <a:rect r="r" b="b" t="t" l="l"/>
              <a:pathLst>
                <a:path h="3150738" w="4115690">
                  <a:moveTo>
                    <a:pt x="0" y="0"/>
                  </a:moveTo>
                  <a:lnTo>
                    <a:pt x="0" y="1824733"/>
                  </a:lnTo>
                  <a:lnTo>
                    <a:pt x="1819402" y="3150738"/>
                  </a:lnTo>
                  <a:lnTo>
                    <a:pt x="4115690" y="0"/>
                  </a:lnTo>
                  <a:close/>
                </a:path>
              </a:pathLst>
            </a:custGeom>
            <a:solidFill>
              <a:srgbClr val="34609F"/>
            </a:solidFill>
          </p:spPr>
        </p:sp>
        <p:sp>
          <p:nvSpPr>
            <p:cNvPr name="Freeform 6" id="6"/>
            <p:cNvSpPr/>
            <p:nvPr/>
          </p:nvSpPr>
          <p:spPr>
            <a:xfrm flipH="false" flipV="false" rot="0">
              <a:off x="63500" y="63500"/>
              <a:ext cx="5104385" cy="2676775"/>
            </a:xfrm>
            <a:custGeom>
              <a:avLst/>
              <a:gdLst/>
              <a:ahLst/>
              <a:cxnLst/>
              <a:rect r="r" b="b" t="t" l="l"/>
              <a:pathLst>
                <a:path h="2676775" w="5104385">
                  <a:moveTo>
                    <a:pt x="0" y="0"/>
                  </a:moveTo>
                  <a:lnTo>
                    <a:pt x="0" y="378459"/>
                  </a:lnTo>
                  <a:lnTo>
                    <a:pt x="3153538" y="2676775"/>
                  </a:lnTo>
                  <a:lnTo>
                    <a:pt x="5104385" y="0"/>
                  </a:lnTo>
                  <a:close/>
                </a:path>
              </a:pathLst>
            </a:custGeom>
            <a:solidFill>
              <a:srgbClr val="5EA6E7"/>
            </a:solidFill>
          </p:spPr>
        </p:sp>
        <p:sp>
          <p:nvSpPr>
            <p:cNvPr name="Freeform 7" id="7"/>
            <p:cNvSpPr/>
            <p:nvPr/>
          </p:nvSpPr>
          <p:spPr>
            <a:xfrm flipH="false" flipV="false" rot="0">
              <a:off x="290195" y="63500"/>
              <a:ext cx="3892297" cy="3153279"/>
            </a:xfrm>
            <a:custGeom>
              <a:avLst/>
              <a:gdLst/>
              <a:ahLst/>
              <a:cxnLst/>
              <a:rect r="r" b="b" t="t" l="l"/>
              <a:pathLst>
                <a:path h="3153279" w="3892297">
                  <a:moveTo>
                    <a:pt x="1451483" y="0"/>
                  </a:moveTo>
                  <a:lnTo>
                    <a:pt x="0" y="1991484"/>
                  </a:lnTo>
                  <a:lnTo>
                    <a:pt x="1594231" y="3153278"/>
                  </a:lnTo>
                  <a:lnTo>
                    <a:pt x="3892297" y="0"/>
                  </a:lnTo>
                  <a:close/>
                </a:path>
              </a:pathLst>
            </a:custGeom>
            <a:solidFill>
              <a:srgbClr val="3F70B6"/>
            </a:solidFill>
          </p:spPr>
        </p:sp>
      </p:grpSp>
      <p:grpSp>
        <p:nvGrpSpPr>
          <p:cNvPr name="Group 8" id="8"/>
          <p:cNvGrpSpPr/>
          <p:nvPr/>
        </p:nvGrpSpPr>
        <p:grpSpPr>
          <a:xfrm rot="0">
            <a:off x="5651411" y="4023017"/>
            <a:ext cx="123825" cy="123825"/>
            <a:chOff x="0" y="0"/>
            <a:chExt cx="123825" cy="123825"/>
          </a:xfrm>
        </p:grpSpPr>
        <p:sp>
          <p:nvSpPr>
            <p:cNvPr name="Freeform 9" id="9"/>
            <p:cNvSpPr/>
            <p:nvPr/>
          </p:nvSpPr>
          <p:spPr>
            <a:xfrm flipH="false" flipV="false" rot="0">
              <a:off x="0" y="0"/>
              <a:ext cx="123825" cy="123825"/>
            </a:xfrm>
            <a:custGeom>
              <a:avLst/>
              <a:gdLst/>
              <a:ahLst/>
              <a:cxnLst/>
              <a:rect r="r" b="b" t="t" l="l"/>
              <a:pathLst>
                <a:path h="123825" w="123825">
                  <a:moveTo>
                    <a:pt x="123825" y="61976"/>
                  </a:moveTo>
                  <a:cubicBezTo>
                    <a:pt x="123825" y="66040"/>
                    <a:pt x="123444" y="70104"/>
                    <a:pt x="122682" y="74041"/>
                  </a:cubicBezTo>
                  <a:cubicBezTo>
                    <a:pt x="121920" y="77978"/>
                    <a:pt x="120777" y="81915"/>
                    <a:pt x="119126" y="85598"/>
                  </a:cubicBezTo>
                  <a:cubicBezTo>
                    <a:pt x="117475" y="89281"/>
                    <a:pt x="115697" y="92964"/>
                    <a:pt x="113411" y="96266"/>
                  </a:cubicBezTo>
                  <a:cubicBezTo>
                    <a:pt x="111125" y="99568"/>
                    <a:pt x="108585" y="102743"/>
                    <a:pt x="105664" y="105664"/>
                  </a:cubicBezTo>
                  <a:cubicBezTo>
                    <a:pt x="102743" y="108585"/>
                    <a:pt x="99695" y="111125"/>
                    <a:pt x="96266" y="113411"/>
                  </a:cubicBezTo>
                  <a:cubicBezTo>
                    <a:pt x="92837" y="115697"/>
                    <a:pt x="89281" y="117602"/>
                    <a:pt x="85598" y="119126"/>
                  </a:cubicBezTo>
                  <a:cubicBezTo>
                    <a:pt x="81915" y="120650"/>
                    <a:pt x="77978" y="121793"/>
                    <a:pt x="74041" y="122682"/>
                  </a:cubicBezTo>
                  <a:cubicBezTo>
                    <a:pt x="70104" y="123571"/>
                    <a:pt x="66040" y="123825"/>
                    <a:pt x="61976" y="123825"/>
                  </a:cubicBezTo>
                  <a:cubicBezTo>
                    <a:pt x="57912" y="123825"/>
                    <a:pt x="53848" y="123444"/>
                    <a:pt x="49911" y="122682"/>
                  </a:cubicBezTo>
                  <a:cubicBezTo>
                    <a:pt x="45974" y="121920"/>
                    <a:pt x="42037" y="120777"/>
                    <a:pt x="38354" y="119126"/>
                  </a:cubicBezTo>
                  <a:cubicBezTo>
                    <a:pt x="34671" y="117475"/>
                    <a:pt x="30988" y="115697"/>
                    <a:pt x="27686" y="113411"/>
                  </a:cubicBezTo>
                  <a:cubicBezTo>
                    <a:pt x="24384" y="111125"/>
                    <a:pt x="21209" y="108585"/>
                    <a:pt x="18288" y="105664"/>
                  </a:cubicBezTo>
                  <a:cubicBezTo>
                    <a:pt x="15367" y="102743"/>
                    <a:pt x="12700" y="99695"/>
                    <a:pt x="10414" y="96266"/>
                  </a:cubicBezTo>
                  <a:cubicBezTo>
                    <a:pt x="8128" y="92837"/>
                    <a:pt x="6223" y="89408"/>
                    <a:pt x="4699" y="85598"/>
                  </a:cubicBezTo>
                  <a:cubicBezTo>
                    <a:pt x="3175" y="81788"/>
                    <a:pt x="2032" y="77978"/>
                    <a:pt x="1143" y="74041"/>
                  </a:cubicBezTo>
                  <a:cubicBezTo>
                    <a:pt x="254" y="70104"/>
                    <a:pt x="0" y="66040"/>
                    <a:pt x="0" y="61976"/>
                  </a:cubicBezTo>
                  <a:cubicBezTo>
                    <a:pt x="0" y="57912"/>
                    <a:pt x="381" y="53848"/>
                    <a:pt x="1143" y="49911"/>
                  </a:cubicBezTo>
                  <a:cubicBezTo>
                    <a:pt x="1905" y="45974"/>
                    <a:pt x="3048" y="42037"/>
                    <a:pt x="4699" y="38354"/>
                  </a:cubicBezTo>
                  <a:cubicBezTo>
                    <a:pt x="6350" y="34671"/>
                    <a:pt x="8128" y="30988"/>
                    <a:pt x="10414" y="27686"/>
                  </a:cubicBezTo>
                  <a:cubicBezTo>
                    <a:pt x="12700" y="24384"/>
                    <a:pt x="15240" y="21209"/>
                    <a:pt x="18161" y="18288"/>
                  </a:cubicBezTo>
                  <a:cubicBezTo>
                    <a:pt x="21082" y="15367"/>
                    <a:pt x="24130" y="12700"/>
                    <a:pt x="27559" y="10414"/>
                  </a:cubicBezTo>
                  <a:cubicBezTo>
                    <a:pt x="30988" y="8128"/>
                    <a:pt x="34544" y="6223"/>
                    <a:pt x="38227" y="4699"/>
                  </a:cubicBezTo>
                  <a:cubicBezTo>
                    <a:pt x="41910" y="3175"/>
                    <a:pt x="45847" y="2032"/>
                    <a:pt x="49784" y="1143"/>
                  </a:cubicBezTo>
                  <a:cubicBezTo>
                    <a:pt x="53721" y="254"/>
                    <a:pt x="57785" y="0"/>
                    <a:pt x="61976" y="0"/>
                  </a:cubicBezTo>
                  <a:cubicBezTo>
                    <a:pt x="66167" y="0"/>
                    <a:pt x="70104" y="381"/>
                    <a:pt x="74041" y="1143"/>
                  </a:cubicBezTo>
                  <a:cubicBezTo>
                    <a:pt x="77978" y="1905"/>
                    <a:pt x="81915" y="3048"/>
                    <a:pt x="85598" y="4699"/>
                  </a:cubicBezTo>
                  <a:cubicBezTo>
                    <a:pt x="89281" y="6350"/>
                    <a:pt x="92964" y="8128"/>
                    <a:pt x="96266" y="10414"/>
                  </a:cubicBezTo>
                  <a:cubicBezTo>
                    <a:pt x="99568" y="12700"/>
                    <a:pt x="102743" y="15240"/>
                    <a:pt x="105664" y="18161"/>
                  </a:cubicBezTo>
                  <a:cubicBezTo>
                    <a:pt x="108585" y="21082"/>
                    <a:pt x="111125" y="24130"/>
                    <a:pt x="113411" y="27559"/>
                  </a:cubicBezTo>
                  <a:cubicBezTo>
                    <a:pt x="115697" y="30988"/>
                    <a:pt x="117602" y="34544"/>
                    <a:pt x="119126" y="38227"/>
                  </a:cubicBezTo>
                  <a:cubicBezTo>
                    <a:pt x="120650" y="41910"/>
                    <a:pt x="121793" y="45847"/>
                    <a:pt x="122682" y="49784"/>
                  </a:cubicBezTo>
                  <a:cubicBezTo>
                    <a:pt x="123571" y="53721"/>
                    <a:pt x="123825" y="57785"/>
                    <a:pt x="123825" y="61849"/>
                  </a:cubicBezTo>
                  <a:close/>
                </a:path>
              </a:pathLst>
            </a:custGeom>
            <a:solidFill>
              <a:srgbClr val="193B6A"/>
            </a:solidFill>
          </p:spPr>
        </p:sp>
      </p:grpSp>
      <p:sp>
        <p:nvSpPr>
          <p:cNvPr name="Freeform 10" id="10"/>
          <p:cNvSpPr/>
          <p:nvPr/>
        </p:nvSpPr>
        <p:spPr>
          <a:xfrm flipH="false" flipV="false" rot="0">
            <a:off x="-63503" y="4332322"/>
            <a:ext cx="16084077" cy="6018171"/>
          </a:xfrm>
          <a:custGeom>
            <a:avLst/>
            <a:gdLst/>
            <a:ahLst/>
            <a:cxnLst/>
            <a:rect r="r" b="b" t="t" l="l"/>
            <a:pathLst>
              <a:path h="6018171" w="16084077">
                <a:moveTo>
                  <a:pt x="0" y="0"/>
                </a:moveTo>
                <a:lnTo>
                  <a:pt x="16084077" y="0"/>
                </a:lnTo>
                <a:lnTo>
                  <a:pt x="16084077" y="6018172"/>
                </a:lnTo>
                <a:lnTo>
                  <a:pt x="0" y="601817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11" id="11"/>
          <p:cNvSpPr txBox="true"/>
          <p:nvPr/>
        </p:nvSpPr>
        <p:spPr>
          <a:xfrm rot="0">
            <a:off x="16362359" y="8738940"/>
            <a:ext cx="842115" cy="1012746"/>
          </a:xfrm>
          <a:prstGeom prst="rect">
            <a:avLst/>
          </a:prstGeom>
        </p:spPr>
        <p:txBody>
          <a:bodyPr anchor="t" rtlCol="false" tIns="0" lIns="0" bIns="0" rIns="0">
            <a:spAutoFit/>
          </a:bodyPr>
          <a:lstStyle/>
          <a:p>
            <a:pPr algn="l">
              <a:lnSpc>
                <a:spcPts val="8131"/>
              </a:lnSpc>
            </a:pPr>
            <a:r>
              <a:rPr lang="en-US" b="true" sz="5808" spc="40">
                <a:solidFill>
                  <a:srgbClr val="193B6A"/>
                </a:solidFill>
                <a:latin typeface="Liberation Sans Bold"/>
                <a:ea typeface="Liberation Sans Bold"/>
                <a:cs typeface="Liberation Sans Bold"/>
                <a:sym typeface="Liberation Sans Bold"/>
              </a:rPr>
              <a:t>07</a:t>
            </a:r>
          </a:p>
        </p:txBody>
      </p:sp>
      <p:sp>
        <p:nvSpPr>
          <p:cNvPr name="TextBox 12" id="12"/>
          <p:cNvSpPr txBox="true"/>
          <p:nvPr/>
        </p:nvSpPr>
        <p:spPr>
          <a:xfrm rot="0">
            <a:off x="5241836" y="509959"/>
            <a:ext cx="6589490" cy="2802684"/>
          </a:xfrm>
          <a:prstGeom prst="rect">
            <a:avLst/>
          </a:prstGeom>
        </p:spPr>
        <p:txBody>
          <a:bodyPr anchor="t" rtlCol="false" tIns="0" lIns="0" bIns="0" rIns="0">
            <a:spAutoFit/>
          </a:bodyPr>
          <a:lstStyle/>
          <a:p>
            <a:pPr algn="l">
              <a:lnSpc>
                <a:spcPts val="11196"/>
              </a:lnSpc>
            </a:pPr>
            <a:r>
              <a:rPr lang="en-US" b="true" sz="8008">
                <a:solidFill>
                  <a:srgbClr val="193B6A"/>
                </a:solidFill>
                <a:latin typeface="Liberation Sans Bold"/>
                <a:ea typeface="Liberation Sans Bold"/>
                <a:cs typeface="Liberation Sans Bold"/>
                <a:sym typeface="Liberation Sans Bold"/>
              </a:rPr>
              <a:t>AUTOMATED TESTING</a:t>
            </a:r>
          </a:p>
        </p:txBody>
      </p:sp>
      <p:sp>
        <p:nvSpPr>
          <p:cNvPr name="TextBox 13" id="13"/>
          <p:cNvSpPr txBox="true"/>
          <p:nvPr/>
        </p:nvSpPr>
        <p:spPr>
          <a:xfrm rot="0">
            <a:off x="7930420" y="3786607"/>
            <a:ext cx="120682" cy="578415"/>
          </a:xfrm>
          <a:prstGeom prst="rect">
            <a:avLst/>
          </a:prstGeom>
        </p:spPr>
        <p:txBody>
          <a:bodyPr anchor="t" rtlCol="false" tIns="0" lIns="0" bIns="0" rIns="0">
            <a:spAutoFit/>
          </a:bodyPr>
          <a:lstStyle/>
          <a:p>
            <a:pPr algn="l">
              <a:lnSpc>
                <a:spcPts val="4694"/>
              </a:lnSpc>
            </a:pPr>
            <a:r>
              <a:rPr lang="en-US" sz="3353">
                <a:solidFill>
                  <a:srgbClr val="193B6A"/>
                </a:solidFill>
                <a:latin typeface="Arial"/>
                <a:ea typeface="Arial"/>
                <a:cs typeface="Arial"/>
                <a:sym typeface="Arial"/>
              </a:rPr>
              <a:t> </a:t>
            </a:r>
          </a:p>
        </p:txBody>
      </p:sp>
      <p:sp>
        <p:nvSpPr>
          <p:cNvPr name="TextBox 14" id="14"/>
          <p:cNvSpPr txBox="true"/>
          <p:nvPr/>
        </p:nvSpPr>
        <p:spPr>
          <a:xfrm rot="0">
            <a:off x="5965888" y="3786607"/>
            <a:ext cx="5431069" cy="578415"/>
          </a:xfrm>
          <a:prstGeom prst="rect">
            <a:avLst/>
          </a:prstGeom>
        </p:spPr>
        <p:txBody>
          <a:bodyPr anchor="t" rtlCol="false" tIns="0" lIns="0" bIns="0" rIns="0">
            <a:spAutoFit/>
          </a:bodyPr>
          <a:lstStyle/>
          <a:p>
            <a:pPr algn="l">
              <a:lnSpc>
                <a:spcPts val="4694"/>
              </a:lnSpc>
            </a:pPr>
            <a:r>
              <a:rPr lang="en-US" sz="3353">
                <a:solidFill>
                  <a:srgbClr val="193B6A"/>
                </a:solidFill>
                <a:latin typeface="Arial"/>
                <a:ea typeface="Arial"/>
                <a:cs typeface="Arial"/>
                <a:sym typeface="Arial"/>
              </a:rPr>
              <a:t>Built usingpytestframework</a:t>
            </a:r>
          </a:p>
        </p:txBody>
      </p:sp>
      <p:sp>
        <p:nvSpPr>
          <p:cNvPr name="TextBox 15" id="15"/>
          <p:cNvSpPr txBox="true"/>
          <p:nvPr/>
        </p:nvSpPr>
        <p:spPr>
          <a:xfrm rot="0">
            <a:off x="5965888" y="4443832"/>
            <a:ext cx="8255803" cy="2435790"/>
          </a:xfrm>
          <a:prstGeom prst="rect">
            <a:avLst/>
          </a:prstGeom>
        </p:spPr>
        <p:txBody>
          <a:bodyPr anchor="t" rtlCol="false" tIns="0" lIns="0" bIns="0" rIns="0">
            <a:spAutoFit/>
          </a:bodyPr>
          <a:lstStyle/>
          <a:p>
            <a:pPr algn="l">
              <a:lnSpc>
                <a:spcPts val="6599"/>
              </a:lnSpc>
            </a:pPr>
            <a:r>
              <a:rPr lang="en-US" sz="3353">
                <a:solidFill>
                  <a:srgbClr val="193B6A"/>
                </a:solidFill>
                <a:latin typeface="Arial"/>
                <a:ea typeface="Arial"/>
                <a:cs typeface="Arial"/>
                <a:sym typeface="Arial"/>
              </a:rPr>
              <a:t>Runs automatically on system components Validates correctness of data processing Ensures system reliability and stability</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F2F2F4"/>
        </a:solidFill>
      </p:bgPr>
    </p:bg>
    <p:spTree>
      <p:nvGrpSpPr>
        <p:cNvPr id="1" name=""/>
        <p:cNvGrpSpPr/>
        <p:nvPr/>
      </p:nvGrpSpPr>
      <p:grpSpPr>
        <a:xfrm>
          <a:off x="0" y="0"/>
          <a:ext cx="0" cy="0"/>
          <a:chOff x="0" y="0"/>
          <a:chExt cx="0" cy="0"/>
        </a:xfrm>
      </p:grpSpPr>
      <p:grpSp>
        <p:nvGrpSpPr>
          <p:cNvPr name="Group 2" id="2"/>
          <p:cNvGrpSpPr/>
          <p:nvPr/>
        </p:nvGrpSpPr>
        <p:grpSpPr>
          <a:xfrm rot="0">
            <a:off x="0" y="-8581082"/>
            <a:ext cx="18288000" cy="27451050"/>
            <a:chOff x="0" y="0"/>
            <a:chExt cx="24384000" cy="36601400"/>
          </a:xfrm>
        </p:grpSpPr>
        <p:sp>
          <p:nvSpPr>
            <p:cNvPr name="Freeform 3" id="3"/>
            <p:cNvSpPr/>
            <p:nvPr/>
          </p:nvSpPr>
          <p:spPr>
            <a:xfrm flipH="false" flipV="false" rot="0">
              <a:off x="0" y="0"/>
              <a:ext cx="24384000" cy="36601400"/>
            </a:xfrm>
            <a:custGeom>
              <a:avLst/>
              <a:gdLst/>
              <a:ahLst/>
              <a:cxnLst/>
              <a:rect r="r" b="b" t="t" l="l"/>
              <a:pathLst>
                <a:path h="36601400" w="24384000">
                  <a:moveTo>
                    <a:pt x="0" y="0"/>
                  </a:moveTo>
                  <a:lnTo>
                    <a:pt x="24384000" y="0"/>
                  </a:lnTo>
                  <a:lnTo>
                    <a:pt x="24384000" y="36601400"/>
                  </a:lnTo>
                  <a:lnTo>
                    <a:pt x="0" y="36601400"/>
                  </a:lnTo>
                  <a:lnTo>
                    <a:pt x="0" y="0"/>
                  </a:lnTo>
                  <a:close/>
                </a:path>
              </a:pathLst>
            </a:custGeom>
            <a:blipFill>
              <a:blip r:embed="rId2"/>
              <a:stretch>
                <a:fillRect l="0" t="0" r="0" b="0"/>
              </a:stretch>
            </a:blipFill>
          </p:spPr>
        </p:sp>
      </p:grpSp>
      <p:grpSp>
        <p:nvGrpSpPr>
          <p:cNvPr name="Group 4" id="4"/>
          <p:cNvGrpSpPr/>
          <p:nvPr/>
        </p:nvGrpSpPr>
        <p:grpSpPr>
          <a:xfrm rot="0">
            <a:off x="-63503" y="-63503"/>
            <a:ext cx="7815882" cy="3280305"/>
            <a:chOff x="0" y="0"/>
            <a:chExt cx="7815885" cy="3280296"/>
          </a:xfrm>
        </p:grpSpPr>
        <p:sp>
          <p:nvSpPr>
            <p:cNvPr name="Freeform 5" id="5"/>
            <p:cNvSpPr/>
            <p:nvPr/>
          </p:nvSpPr>
          <p:spPr>
            <a:xfrm flipH="false" flipV="false" rot="0">
              <a:off x="63500" y="63500"/>
              <a:ext cx="4115690" cy="3150738"/>
            </a:xfrm>
            <a:custGeom>
              <a:avLst/>
              <a:gdLst/>
              <a:ahLst/>
              <a:cxnLst/>
              <a:rect r="r" b="b" t="t" l="l"/>
              <a:pathLst>
                <a:path h="3150738" w="4115690">
                  <a:moveTo>
                    <a:pt x="0" y="0"/>
                  </a:moveTo>
                  <a:lnTo>
                    <a:pt x="0" y="1824733"/>
                  </a:lnTo>
                  <a:lnTo>
                    <a:pt x="1819402" y="3150738"/>
                  </a:lnTo>
                  <a:lnTo>
                    <a:pt x="4115690" y="0"/>
                  </a:lnTo>
                  <a:close/>
                </a:path>
              </a:pathLst>
            </a:custGeom>
            <a:solidFill>
              <a:srgbClr val="34609F"/>
            </a:solidFill>
          </p:spPr>
        </p:sp>
        <p:sp>
          <p:nvSpPr>
            <p:cNvPr name="Freeform 6" id="6"/>
            <p:cNvSpPr/>
            <p:nvPr/>
          </p:nvSpPr>
          <p:spPr>
            <a:xfrm flipH="false" flipV="false" rot="0">
              <a:off x="63500" y="63500"/>
              <a:ext cx="5104385" cy="2676775"/>
            </a:xfrm>
            <a:custGeom>
              <a:avLst/>
              <a:gdLst/>
              <a:ahLst/>
              <a:cxnLst/>
              <a:rect r="r" b="b" t="t" l="l"/>
              <a:pathLst>
                <a:path h="2676775" w="5104385">
                  <a:moveTo>
                    <a:pt x="0" y="0"/>
                  </a:moveTo>
                  <a:lnTo>
                    <a:pt x="0" y="378459"/>
                  </a:lnTo>
                  <a:lnTo>
                    <a:pt x="3153538" y="2676775"/>
                  </a:lnTo>
                  <a:lnTo>
                    <a:pt x="5104385" y="0"/>
                  </a:lnTo>
                  <a:close/>
                </a:path>
              </a:pathLst>
            </a:custGeom>
            <a:solidFill>
              <a:srgbClr val="5EA6E7"/>
            </a:solidFill>
          </p:spPr>
        </p:sp>
        <p:sp>
          <p:nvSpPr>
            <p:cNvPr name="Freeform 7" id="7"/>
            <p:cNvSpPr/>
            <p:nvPr/>
          </p:nvSpPr>
          <p:spPr>
            <a:xfrm flipH="false" flipV="false" rot="0">
              <a:off x="290195" y="63500"/>
              <a:ext cx="3892297" cy="3153279"/>
            </a:xfrm>
            <a:custGeom>
              <a:avLst/>
              <a:gdLst/>
              <a:ahLst/>
              <a:cxnLst/>
              <a:rect r="r" b="b" t="t" l="l"/>
              <a:pathLst>
                <a:path h="3153279" w="3892297">
                  <a:moveTo>
                    <a:pt x="1451483" y="0"/>
                  </a:moveTo>
                  <a:lnTo>
                    <a:pt x="0" y="1991484"/>
                  </a:lnTo>
                  <a:lnTo>
                    <a:pt x="1594231" y="3153278"/>
                  </a:lnTo>
                  <a:lnTo>
                    <a:pt x="3892297" y="0"/>
                  </a:lnTo>
                  <a:close/>
                </a:path>
              </a:pathLst>
            </a:custGeom>
            <a:solidFill>
              <a:srgbClr val="3F70B6"/>
            </a:solidFill>
          </p:spPr>
        </p:sp>
      </p:grpSp>
      <p:sp>
        <p:nvSpPr>
          <p:cNvPr name="Freeform 8" id="8"/>
          <p:cNvSpPr/>
          <p:nvPr/>
        </p:nvSpPr>
        <p:spPr>
          <a:xfrm flipH="false" flipV="false" rot="0">
            <a:off x="-63503" y="4094302"/>
            <a:ext cx="16084077" cy="6256201"/>
          </a:xfrm>
          <a:custGeom>
            <a:avLst/>
            <a:gdLst/>
            <a:ahLst/>
            <a:cxnLst/>
            <a:rect r="r" b="b" t="t" l="l"/>
            <a:pathLst>
              <a:path h="6256201" w="16084077">
                <a:moveTo>
                  <a:pt x="0" y="0"/>
                </a:moveTo>
                <a:lnTo>
                  <a:pt x="16084077" y="0"/>
                </a:lnTo>
                <a:lnTo>
                  <a:pt x="16084077" y="6256201"/>
                </a:lnTo>
                <a:lnTo>
                  <a:pt x="0" y="6256201"/>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9" id="9"/>
          <p:cNvSpPr txBox="true"/>
          <p:nvPr/>
        </p:nvSpPr>
        <p:spPr>
          <a:xfrm rot="0">
            <a:off x="5415315" y="497529"/>
            <a:ext cx="10264797" cy="3149851"/>
          </a:xfrm>
          <a:prstGeom prst="rect">
            <a:avLst/>
          </a:prstGeom>
        </p:spPr>
        <p:txBody>
          <a:bodyPr anchor="t" rtlCol="false" tIns="0" lIns="0" bIns="0" rIns="0">
            <a:spAutoFit/>
          </a:bodyPr>
          <a:lstStyle/>
          <a:p>
            <a:pPr algn="l">
              <a:lnSpc>
                <a:spcPts val="12597"/>
              </a:lnSpc>
            </a:pPr>
            <a:r>
              <a:rPr lang="en-US" b="true" sz="9011" spc="9">
                <a:solidFill>
                  <a:srgbClr val="193B6A"/>
                </a:solidFill>
                <a:latin typeface="Liberation Sans Bold"/>
                <a:ea typeface="Liberation Sans Bold"/>
                <a:cs typeface="Liberation Sans Bold"/>
                <a:sym typeface="Liberation Sans Bold"/>
              </a:rPr>
              <a:t>WHAT THE TESTS VALIDATE</a:t>
            </a:r>
          </a:p>
        </p:txBody>
      </p:sp>
      <p:sp>
        <p:nvSpPr>
          <p:cNvPr name="TextBox 10" id="10"/>
          <p:cNvSpPr txBox="true"/>
          <p:nvPr/>
        </p:nvSpPr>
        <p:spPr>
          <a:xfrm rot="0">
            <a:off x="7243029" y="3923119"/>
            <a:ext cx="120091" cy="575948"/>
          </a:xfrm>
          <a:prstGeom prst="rect">
            <a:avLst/>
          </a:prstGeom>
        </p:spPr>
        <p:txBody>
          <a:bodyPr anchor="t" rtlCol="false" tIns="0" lIns="0" bIns="0" rIns="0">
            <a:spAutoFit/>
          </a:bodyPr>
          <a:lstStyle/>
          <a:p>
            <a:pPr algn="l">
              <a:lnSpc>
                <a:spcPts val="4671"/>
              </a:lnSpc>
            </a:pPr>
            <a:r>
              <a:rPr lang="en-US" sz="3336">
                <a:solidFill>
                  <a:srgbClr val="193B6A"/>
                </a:solidFill>
                <a:latin typeface="Arial"/>
                <a:ea typeface="Arial"/>
                <a:cs typeface="Arial"/>
                <a:sym typeface="Arial"/>
              </a:rPr>
              <a:t> </a:t>
            </a:r>
          </a:p>
        </p:txBody>
      </p:sp>
      <p:sp>
        <p:nvSpPr>
          <p:cNvPr name="TextBox 11" id="11"/>
          <p:cNvSpPr txBox="true"/>
          <p:nvPr/>
        </p:nvSpPr>
        <p:spPr>
          <a:xfrm rot="0">
            <a:off x="6348012" y="3923119"/>
            <a:ext cx="7613542" cy="575948"/>
          </a:xfrm>
          <a:prstGeom prst="rect">
            <a:avLst/>
          </a:prstGeom>
        </p:spPr>
        <p:txBody>
          <a:bodyPr anchor="t" rtlCol="false" tIns="0" lIns="0" bIns="0" rIns="0">
            <a:spAutoFit/>
          </a:bodyPr>
          <a:lstStyle/>
          <a:p>
            <a:pPr algn="l">
              <a:lnSpc>
                <a:spcPts val="4671"/>
              </a:lnSpc>
            </a:pPr>
            <a:r>
              <a:rPr lang="en-US" sz="3336">
                <a:solidFill>
                  <a:srgbClr val="193B6A"/>
                </a:solidFill>
                <a:latin typeface="Arial"/>
                <a:ea typeface="Arial"/>
                <a:cs typeface="Arial"/>
                <a:sym typeface="Arial"/>
              </a:rPr>
              <a:t>Data</a:t>
            </a:r>
            <a:r>
              <a:rPr lang="en-US" sz="3336">
                <a:solidFill>
                  <a:srgbClr val="000000"/>
                </a:solidFill>
                <a:latin typeface="Arial"/>
                <a:ea typeface="Arial"/>
                <a:cs typeface="Arial"/>
                <a:sym typeface="Arial"/>
              </a:rPr>
              <a:t> </a:t>
            </a:r>
            <a:r>
              <a:rPr lang="en-US" sz="3336">
                <a:solidFill>
                  <a:srgbClr val="193B6A"/>
                </a:solidFill>
                <a:latin typeface="Arial"/>
                <a:ea typeface="Arial"/>
                <a:cs typeface="Arial"/>
                <a:sym typeface="Arial"/>
              </a:rPr>
              <a:t>loads</a:t>
            </a:r>
            <a:r>
              <a:rPr lang="en-US" sz="3336">
                <a:solidFill>
                  <a:srgbClr val="000000"/>
                </a:solidFill>
                <a:latin typeface="Arial"/>
                <a:ea typeface="Arial"/>
                <a:cs typeface="Arial"/>
                <a:sym typeface="Arial"/>
              </a:rPr>
              <a:t> </a:t>
            </a:r>
            <a:r>
              <a:rPr lang="en-US" sz="3336">
                <a:solidFill>
                  <a:srgbClr val="193B6A"/>
                </a:solidFill>
                <a:latin typeface="Arial"/>
                <a:ea typeface="Arial"/>
                <a:cs typeface="Arial"/>
                <a:sym typeface="Arial"/>
              </a:rPr>
              <a:t>correctly</a:t>
            </a:r>
            <a:r>
              <a:rPr lang="en-US" sz="3336">
                <a:solidFill>
                  <a:srgbClr val="000000"/>
                </a:solidFill>
                <a:latin typeface="Arial"/>
                <a:ea typeface="Arial"/>
                <a:cs typeface="Arial"/>
                <a:sym typeface="Arial"/>
              </a:rPr>
              <a:t> </a:t>
            </a:r>
            <a:r>
              <a:rPr lang="en-US" sz="3336">
                <a:solidFill>
                  <a:srgbClr val="193B6A"/>
                </a:solidFill>
                <a:latin typeface="Arial"/>
                <a:ea typeface="Arial"/>
                <a:cs typeface="Arial"/>
                <a:sym typeface="Arial"/>
              </a:rPr>
              <a:t>from</a:t>
            </a:r>
            <a:r>
              <a:rPr lang="en-US" sz="3336">
                <a:solidFill>
                  <a:srgbClr val="000000"/>
                </a:solidFill>
                <a:latin typeface="Arial"/>
                <a:ea typeface="Arial"/>
                <a:cs typeface="Arial"/>
                <a:sym typeface="Arial"/>
              </a:rPr>
              <a:t> </a:t>
            </a:r>
            <a:r>
              <a:rPr lang="en-US" sz="3336">
                <a:solidFill>
                  <a:srgbClr val="193B6A"/>
                </a:solidFill>
                <a:latin typeface="Arial"/>
                <a:ea typeface="Arial"/>
                <a:cs typeface="Arial"/>
                <a:sym typeface="Arial"/>
              </a:rPr>
              <a:t>NHANES</a:t>
            </a:r>
            <a:r>
              <a:rPr lang="en-US" sz="3336">
                <a:solidFill>
                  <a:srgbClr val="000000"/>
                </a:solidFill>
                <a:latin typeface="Arial"/>
                <a:ea typeface="Arial"/>
                <a:cs typeface="Arial"/>
                <a:sym typeface="Arial"/>
              </a:rPr>
              <a:t> </a:t>
            </a:r>
            <a:r>
              <a:rPr lang="en-US" sz="3336">
                <a:solidFill>
                  <a:srgbClr val="193B6A"/>
                </a:solidFill>
                <a:latin typeface="Arial"/>
                <a:ea typeface="Arial"/>
                <a:cs typeface="Arial"/>
                <a:sym typeface="Arial"/>
              </a:rPr>
              <a:t>files</a:t>
            </a:r>
          </a:p>
        </p:txBody>
      </p:sp>
      <p:sp>
        <p:nvSpPr>
          <p:cNvPr name="TextBox 12" id="12"/>
          <p:cNvSpPr txBox="true"/>
          <p:nvPr/>
        </p:nvSpPr>
        <p:spPr>
          <a:xfrm rot="0">
            <a:off x="6348012" y="4570819"/>
            <a:ext cx="7783840" cy="3281048"/>
          </a:xfrm>
          <a:prstGeom prst="rect">
            <a:avLst/>
          </a:prstGeom>
        </p:spPr>
        <p:txBody>
          <a:bodyPr anchor="t" rtlCol="false" tIns="0" lIns="0" bIns="0" rIns="0">
            <a:spAutoFit/>
          </a:bodyPr>
          <a:lstStyle/>
          <a:p>
            <a:pPr algn="l">
              <a:lnSpc>
                <a:spcPts val="6600"/>
              </a:lnSpc>
            </a:pPr>
            <a:r>
              <a:rPr lang="en-US" sz="3336">
                <a:solidFill>
                  <a:srgbClr val="193B6A"/>
                </a:solidFill>
                <a:latin typeface="Arial"/>
                <a:ea typeface="Arial"/>
                <a:cs typeface="Arial"/>
                <a:sym typeface="Arial"/>
              </a:rPr>
              <a:t>Merging process maintains data integrity No duplicate patient IDs (SEQN)</a:t>
            </a:r>
          </a:p>
          <a:p>
            <a:pPr algn="l">
              <a:lnSpc>
                <a:spcPts val="6600"/>
              </a:lnSpc>
            </a:pPr>
            <a:r>
              <a:rPr lang="en-US" sz="3336">
                <a:solidFill>
                  <a:srgbClr val="193B6A"/>
                </a:solidFill>
                <a:latin typeface="Arial"/>
                <a:ea typeface="Arial"/>
                <a:cs typeface="Arial"/>
                <a:sym typeface="Arial"/>
              </a:rPr>
              <a:t>Missing files handled properly</a:t>
            </a:r>
          </a:p>
          <a:p>
            <a:pPr algn="l">
              <a:lnSpc>
                <a:spcPts val="6600"/>
              </a:lnSpc>
            </a:pPr>
            <a:r>
              <a:rPr lang="en-US" sz="3336">
                <a:solidFill>
                  <a:srgbClr val="193B6A"/>
                </a:solidFill>
                <a:latin typeface="Arial"/>
                <a:ea typeface="Arial"/>
                <a:cs typeface="Arial"/>
                <a:sym typeface="Arial"/>
              </a:rPr>
              <a:t>Output dataset is generated successfully</a:t>
            </a:r>
          </a:p>
        </p:txBody>
      </p:sp>
      <p:sp>
        <p:nvSpPr>
          <p:cNvPr name="TextBox 13" id="13"/>
          <p:cNvSpPr txBox="true"/>
          <p:nvPr/>
        </p:nvSpPr>
        <p:spPr>
          <a:xfrm rot="0">
            <a:off x="7156447" y="8136045"/>
            <a:ext cx="7757893" cy="575948"/>
          </a:xfrm>
          <a:prstGeom prst="rect">
            <a:avLst/>
          </a:prstGeom>
        </p:spPr>
        <p:txBody>
          <a:bodyPr anchor="t" rtlCol="false" tIns="0" lIns="0" bIns="0" rIns="0">
            <a:spAutoFit/>
          </a:bodyPr>
          <a:lstStyle/>
          <a:p>
            <a:pPr algn="l">
              <a:lnSpc>
                <a:spcPts val="4671"/>
              </a:lnSpc>
            </a:pPr>
            <a:r>
              <a:rPr lang="en-US" b="true" sz="3336">
                <a:solidFill>
                  <a:srgbClr val="193B6A"/>
                </a:solidFill>
                <a:latin typeface="Arial Bold"/>
                <a:ea typeface="Arial Bold"/>
                <a:cs typeface="Arial Bold"/>
                <a:sym typeface="Arial Bold"/>
              </a:rPr>
              <a:t>Prevents incorrect or incomplete data</a:t>
            </a:r>
          </a:p>
        </p:txBody>
      </p:sp>
      <p:sp>
        <p:nvSpPr>
          <p:cNvPr name="TextBox 14" id="14"/>
          <p:cNvSpPr txBox="true"/>
          <p:nvPr/>
        </p:nvSpPr>
        <p:spPr>
          <a:xfrm rot="0">
            <a:off x="16362359" y="8738940"/>
            <a:ext cx="842115" cy="1012746"/>
          </a:xfrm>
          <a:prstGeom prst="rect">
            <a:avLst/>
          </a:prstGeom>
        </p:spPr>
        <p:txBody>
          <a:bodyPr anchor="t" rtlCol="false" tIns="0" lIns="0" bIns="0" rIns="0">
            <a:spAutoFit/>
          </a:bodyPr>
          <a:lstStyle/>
          <a:p>
            <a:pPr algn="l">
              <a:lnSpc>
                <a:spcPts val="8131"/>
              </a:lnSpc>
            </a:pPr>
            <a:r>
              <a:rPr lang="en-US" b="true" sz="5808" spc="40">
                <a:solidFill>
                  <a:srgbClr val="193B6A"/>
                </a:solidFill>
                <a:latin typeface="Liberation Sans Bold"/>
                <a:ea typeface="Liberation Sans Bold"/>
                <a:cs typeface="Liberation Sans Bold"/>
                <a:sym typeface="Liberation Sans Bold"/>
              </a:rPr>
              <a:t>08</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F2F2F4"/>
        </a:solidFill>
      </p:bgPr>
    </p:bg>
    <p:spTree>
      <p:nvGrpSpPr>
        <p:cNvPr id="1" name=""/>
        <p:cNvGrpSpPr/>
        <p:nvPr/>
      </p:nvGrpSpPr>
      <p:grpSpPr>
        <a:xfrm>
          <a:off x="0" y="0"/>
          <a:ext cx="0" cy="0"/>
          <a:chOff x="0" y="0"/>
          <a:chExt cx="0" cy="0"/>
        </a:xfrm>
      </p:grpSpPr>
      <p:grpSp>
        <p:nvGrpSpPr>
          <p:cNvPr name="Group 2" id="2"/>
          <p:cNvGrpSpPr/>
          <p:nvPr/>
        </p:nvGrpSpPr>
        <p:grpSpPr>
          <a:xfrm rot="0">
            <a:off x="0" y="-8581082"/>
            <a:ext cx="18288000" cy="27451050"/>
            <a:chOff x="0" y="0"/>
            <a:chExt cx="24384000" cy="36601400"/>
          </a:xfrm>
        </p:grpSpPr>
        <p:sp>
          <p:nvSpPr>
            <p:cNvPr name="Freeform 3" id="3"/>
            <p:cNvSpPr/>
            <p:nvPr/>
          </p:nvSpPr>
          <p:spPr>
            <a:xfrm flipH="false" flipV="false" rot="0">
              <a:off x="0" y="0"/>
              <a:ext cx="24384000" cy="36601400"/>
            </a:xfrm>
            <a:custGeom>
              <a:avLst/>
              <a:gdLst/>
              <a:ahLst/>
              <a:cxnLst/>
              <a:rect r="r" b="b" t="t" l="l"/>
              <a:pathLst>
                <a:path h="36601400" w="24384000">
                  <a:moveTo>
                    <a:pt x="0" y="0"/>
                  </a:moveTo>
                  <a:lnTo>
                    <a:pt x="24384000" y="0"/>
                  </a:lnTo>
                  <a:lnTo>
                    <a:pt x="24384000" y="36601400"/>
                  </a:lnTo>
                  <a:lnTo>
                    <a:pt x="0" y="36601400"/>
                  </a:lnTo>
                  <a:lnTo>
                    <a:pt x="0" y="0"/>
                  </a:lnTo>
                  <a:close/>
                </a:path>
              </a:pathLst>
            </a:custGeom>
            <a:blipFill>
              <a:blip r:embed="rId2"/>
              <a:stretch>
                <a:fillRect l="0" t="0" r="0" b="0"/>
              </a:stretch>
            </a:blipFill>
          </p:spPr>
        </p:sp>
      </p:grpSp>
      <p:grpSp>
        <p:nvGrpSpPr>
          <p:cNvPr name="Group 4" id="4"/>
          <p:cNvGrpSpPr/>
          <p:nvPr/>
        </p:nvGrpSpPr>
        <p:grpSpPr>
          <a:xfrm rot="0">
            <a:off x="-63503" y="-63503"/>
            <a:ext cx="7815882" cy="3280305"/>
            <a:chOff x="0" y="0"/>
            <a:chExt cx="7815885" cy="3280296"/>
          </a:xfrm>
        </p:grpSpPr>
        <p:sp>
          <p:nvSpPr>
            <p:cNvPr name="Freeform 5" id="5"/>
            <p:cNvSpPr/>
            <p:nvPr/>
          </p:nvSpPr>
          <p:spPr>
            <a:xfrm flipH="false" flipV="false" rot="0">
              <a:off x="63500" y="63500"/>
              <a:ext cx="4115690" cy="3150738"/>
            </a:xfrm>
            <a:custGeom>
              <a:avLst/>
              <a:gdLst/>
              <a:ahLst/>
              <a:cxnLst/>
              <a:rect r="r" b="b" t="t" l="l"/>
              <a:pathLst>
                <a:path h="3150738" w="4115690">
                  <a:moveTo>
                    <a:pt x="0" y="0"/>
                  </a:moveTo>
                  <a:lnTo>
                    <a:pt x="0" y="1824733"/>
                  </a:lnTo>
                  <a:lnTo>
                    <a:pt x="1819402" y="3150738"/>
                  </a:lnTo>
                  <a:lnTo>
                    <a:pt x="4115690" y="0"/>
                  </a:lnTo>
                  <a:close/>
                </a:path>
              </a:pathLst>
            </a:custGeom>
            <a:solidFill>
              <a:srgbClr val="34609F"/>
            </a:solidFill>
          </p:spPr>
        </p:sp>
        <p:sp>
          <p:nvSpPr>
            <p:cNvPr name="Freeform 6" id="6"/>
            <p:cNvSpPr/>
            <p:nvPr/>
          </p:nvSpPr>
          <p:spPr>
            <a:xfrm flipH="false" flipV="false" rot="0">
              <a:off x="63500" y="63500"/>
              <a:ext cx="5104385" cy="2676775"/>
            </a:xfrm>
            <a:custGeom>
              <a:avLst/>
              <a:gdLst/>
              <a:ahLst/>
              <a:cxnLst/>
              <a:rect r="r" b="b" t="t" l="l"/>
              <a:pathLst>
                <a:path h="2676775" w="5104385">
                  <a:moveTo>
                    <a:pt x="0" y="0"/>
                  </a:moveTo>
                  <a:lnTo>
                    <a:pt x="0" y="378459"/>
                  </a:lnTo>
                  <a:lnTo>
                    <a:pt x="3153538" y="2676775"/>
                  </a:lnTo>
                  <a:lnTo>
                    <a:pt x="5104385" y="0"/>
                  </a:lnTo>
                  <a:close/>
                </a:path>
              </a:pathLst>
            </a:custGeom>
            <a:solidFill>
              <a:srgbClr val="5EA6E7"/>
            </a:solidFill>
          </p:spPr>
        </p:sp>
        <p:sp>
          <p:nvSpPr>
            <p:cNvPr name="Freeform 7" id="7"/>
            <p:cNvSpPr/>
            <p:nvPr/>
          </p:nvSpPr>
          <p:spPr>
            <a:xfrm flipH="false" flipV="false" rot="0">
              <a:off x="290195" y="63500"/>
              <a:ext cx="3892297" cy="3153279"/>
            </a:xfrm>
            <a:custGeom>
              <a:avLst/>
              <a:gdLst/>
              <a:ahLst/>
              <a:cxnLst/>
              <a:rect r="r" b="b" t="t" l="l"/>
              <a:pathLst>
                <a:path h="3153279" w="3892297">
                  <a:moveTo>
                    <a:pt x="1451483" y="0"/>
                  </a:moveTo>
                  <a:lnTo>
                    <a:pt x="0" y="1991484"/>
                  </a:lnTo>
                  <a:lnTo>
                    <a:pt x="1594231" y="3153278"/>
                  </a:lnTo>
                  <a:lnTo>
                    <a:pt x="3892297" y="0"/>
                  </a:lnTo>
                  <a:close/>
                </a:path>
              </a:pathLst>
            </a:custGeom>
            <a:solidFill>
              <a:srgbClr val="3F70B6"/>
            </a:solidFill>
          </p:spPr>
        </p:sp>
      </p:grpSp>
      <p:sp>
        <p:nvSpPr>
          <p:cNvPr name="Freeform 8" id="8"/>
          <p:cNvSpPr/>
          <p:nvPr/>
        </p:nvSpPr>
        <p:spPr>
          <a:xfrm flipH="false" flipV="false" rot="0">
            <a:off x="-63503" y="3885590"/>
            <a:ext cx="16084077" cy="6464913"/>
          </a:xfrm>
          <a:custGeom>
            <a:avLst/>
            <a:gdLst/>
            <a:ahLst/>
            <a:cxnLst/>
            <a:rect r="r" b="b" t="t" l="l"/>
            <a:pathLst>
              <a:path h="6464913" w="16084077">
                <a:moveTo>
                  <a:pt x="0" y="0"/>
                </a:moveTo>
                <a:lnTo>
                  <a:pt x="16084077" y="0"/>
                </a:lnTo>
                <a:lnTo>
                  <a:pt x="16084077" y="6464913"/>
                </a:lnTo>
                <a:lnTo>
                  <a:pt x="0" y="6464913"/>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9" id="9"/>
          <p:cNvSpPr txBox="true"/>
          <p:nvPr/>
        </p:nvSpPr>
        <p:spPr>
          <a:xfrm rot="0">
            <a:off x="16362359" y="8738940"/>
            <a:ext cx="842115" cy="1012746"/>
          </a:xfrm>
          <a:prstGeom prst="rect">
            <a:avLst/>
          </a:prstGeom>
        </p:spPr>
        <p:txBody>
          <a:bodyPr anchor="t" rtlCol="false" tIns="0" lIns="0" bIns="0" rIns="0">
            <a:spAutoFit/>
          </a:bodyPr>
          <a:lstStyle/>
          <a:p>
            <a:pPr algn="l">
              <a:lnSpc>
                <a:spcPts val="8131"/>
              </a:lnSpc>
            </a:pPr>
            <a:r>
              <a:rPr lang="en-US" b="true" sz="5808" spc="40">
                <a:solidFill>
                  <a:srgbClr val="193B6A"/>
                </a:solidFill>
                <a:latin typeface="Liberation Sans Bold"/>
                <a:ea typeface="Liberation Sans Bold"/>
                <a:cs typeface="Liberation Sans Bold"/>
                <a:sym typeface="Liberation Sans Bold"/>
              </a:rPr>
              <a:t>09</a:t>
            </a:r>
          </a:p>
        </p:txBody>
      </p:sp>
      <p:sp>
        <p:nvSpPr>
          <p:cNvPr name="TextBox 10" id="10"/>
          <p:cNvSpPr txBox="true"/>
          <p:nvPr/>
        </p:nvSpPr>
        <p:spPr>
          <a:xfrm rot="0">
            <a:off x="8953510" y="4121086"/>
            <a:ext cx="3751097" cy="466668"/>
          </a:xfrm>
          <a:prstGeom prst="rect">
            <a:avLst/>
          </a:prstGeom>
        </p:spPr>
        <p:txBody>
          <a:bodyPr anchor="t" rtlCol="false" tIns="0" lIns="0" bIns="0" rIns="0">
            <a:spAutoFit/>
          </a:bodyPr>
          <a:lstStyle/>
          <a:p>
            <a:pPr algn="l">
              <a:lnSpc>
                <a:spcPts val="3639"/>
              </a:lnSpc>
            </a:pPr>
            <a:r>
              <a:rPr lang="en-US" b="true" sz="2599">
                <a:solidFill>
                  <a:srgbClr val="FFFFFF"/>
                </a:solidFill>
                <a:latin typeface="Open Sans Bold"/>
                <a:ea typeface="Open Sans Bold"/>
                <a:cs typeface="Open Sans Bold"/>
                <a:sym typeface="Open Sans Bold"/>
              </a:rPr>
              <a:t>PYTHONPATH=. pytest</a:t>
            </a:r>
          </a:p>
        </p:txBody>
      </p:sp>
      <p:sp>
        <p:nvSpPr>
          <p:cNvPr name="TextBox 11" id="11"/>
          <p:cNvSpPr txBox="true"/>
          <p:nvPr/>
        </p:nvSpPr>
        <p:spPr>
          <a:xfrm rot="0">
            <a:off x="5961783" y="1629623"/>
            <a:ext cx="9630842" cy="1559176"/>
          </a:xfrm>
          <a:prstGeom prst="rect">
            <a:avLst/>
          </a:prstGeom>
        </p:spPr>
        <p:txBody>
          <a:bodyPr anchor="t" rtlCol="false" tIns="0" lIns="0" bIns="0" rIns="0">
            <a:spAutoFit/>
          </a:bodyPr>
          <a:lstStyle/>
          <a:p>
            <a:pPr algn="l">
              <a:lnSpc>
                <a:spcPts val="12615"/>
              </a:lnSpc>
            </a:pPr>
            <a:r>
              <a:rPr lang="en-US" b="true" sz="9011" spc="63">
                <a:solidFill>
                  <a:srgbClr val="193B6A"/>
                </a:solidFill>
                <a:latin typeface="Liberation Sans Bold"/>
                <a:ea typeface="Liberation Sans Bold"/>
                <a:cs typeface="Liberation Sans Bold"/>
                <a:sym typeface="Liberation Sans Bold"/>
              </a:rPr>
              <a:t>RUNNING TESTS</a:t>
            </a:r>
          </a:p>
        </p:txBody>
      </p:sp>
      <p:sp>
        <p:nvSpPr>
          <p:cNvPr name="TextBox 12" id="12"/>
          <p:cNvSpPr txBox="true"/>
          <p:nvPr/>
        </p:nvSpPr>
        <p:spPr>
          <a:xfrm rot="0">
            <a:off x="6325543" y="6045632"/>
            <a:ext cx="4466101" cy="1569872"/>
          </a:xfrm>
          <a:prstGeom prst="rect">
            <a:avLst/>
          </a:prstGeom>
        </p:spPr>
        <p:txBody>
          <a:bodyPr anchor="t" rtlCol="false" tIns="0" lIns="0" bIns="0" rIns="0">
            <a:spAutoFit/>
          </a:bodyPr>
          <a:lstStyle/>
          <a:p>
            <a:pPr algn="l">
              <a:lnSpc>
                <a:spcPts val="6450"/>
              </a:lnSpc>
            </a:pPr>
            <a:r>
              <a:rPr lang="en-US" sz="3231">
                <a:solidFill>
                  <a:srgbClr val="193B6A"/>
                </a:solidFill>
                <a:latin typeface="Arial"/>
                <a:ea typeface="Arial"/>
                <a:cs typeface="Arial"/>
                <a:sym typeface="Arial"/>
              </a:rPr>
              <a:t>Executes all test files Returns pass/fail results</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F8F8F8"/>
        </a:solidFill>
      </p:bgPr>
    </p:bg>
    <p:spTree>
      <p:nvGrpSpPr>
        <p:cNvPr id="1" name=""/>
        <p:cNvGrpSpPr/>
        <p:nvPr/>
      </p:nvGrpSpPr>
      <p:grpSpPr>
        <a:xfrm>
          <a:off x="0" y="0"/>
          <a:ext cx="0" cy="0"/>
          <a:chOff x="0" y="0"/>
          <a:chExt cx="0" cy="0"/>
        </a:xfrm>
      </p:grpSpPr>
      <p:sp>
        <p:nvSpPr>
          <p:cNvPr name="Freeform 2" id="2"/>
          <p:cNvSpPr/>
          <p:nvPr/>
        </p:nvSpPr>
        <p:spPr>
          <a:xfrm flipH="false" flipV="false" rot="0">
            <a:off x="-533917" y="-2522629"/>
            <a:ext cx="19302180" cy="12809629"/>
          </a:xfrm>
          <a:custGeom>
            <a:avLst/>
            <a:gdLst/>
            <a:ahLst/>
            <a:cxnLst/>
            <a:rect r="r" b="b" t="t" l="l"/>
            <a:pathLst>
              <a:path h="12809629" w="19302180">
                <a:moveTo>
                  <a:pt x="0" y="0"/>
                </a:moveTo>
                <a:lnTo>
                  <a:pt x="19302180" y="0"/>
                </a:lnTo>
                <a:lnTo>
                  <a:pt x="19302180" y="12809629"/>
                </a:lnTo>
                <a:lnTo>
                  <a:pt x="0" y="12809629"/>
                </a:lnTo>
                <a:lnTo>
                  <a:pt x="0" y="0"/>
                </a:lnTo>
                <a:close/>
              </a:path>
            </a:pathLst>
          </a:custGeom>
          <a:blipFill>
            <a:blip r:embed="rId2"/>
            <a:stretch>
              <a:fillRect l="0" t="0" r="0" b="0"/>
            </a:stretch>
          </a:blipFill>
        </p:spPr>
      </p:sp>
      <p:grpSp>
        <p:nvGrpSpPr>
          <p:cNvPr name="Group 3" id="3"/>
          <p:cNvGrpSpPr/>
          <p:nvPr/>
        </p:nvGrpSpPr>
        <p:grpSpPr>
          <a:xfrm rot="0">
            <a:off x="-259890" y="-259890"/>
            <a:ext cx="16015784" cy="10806779"/>
            <a:chOff x="0" y="0"/>
            <a:chExt cx="4218149" cy="2846230"/>
          </a:xfrm>
        </p:grpSpPr>
        <p:sp>
          <p:nvSpPr>
            <p:cNvPr name="Freeform 4" id="4"/>
            <p:cNvSpPr/>
            <p:nvPr/>
          </p:nvSpPr>
          <p:spPr>
            <a:xfrm flipH="false" flipV="false" rot="0">
              <a:off x="0" y="0"/>
              <a:ext cx="4218149" cy="2846230"/>
            </a:xfrm>
            <a:custGeom>
              <a:avLst/>
              <a:gdLst/>
              <a:ahLst/>
              <a:cxnLst/>
              <a:rect r="r" b="b" t="t" l="l"/>
              <a:pathLst>
                <a:path h="2846230" w="4218149">
                  <a:moveTo>
                    <a:pt x="0" y="0"/>
                  </a:moveTo>
                  <a:lnTo>
                    <a:pt x="4218149" y="0"/>
                  </a:lnTo>
                  <a:lnTo>
                    <a:pt x="4218149" y="2846230"/>
                  </a:lnTo>
                  <a:lnTo>
                    <a:pt x="0" y="2846230"/>
                  </a:lnTo>
                  <a:close/>
                </a:path>
              </a:pathLst>
            </a:custGeom>
            <a:gradFill rotWithShape="true">
              <a:gsLst>
                <a:gs pos="0">
                  <a:srgbClr val="121F49">
                    <a:alpha val="100000"/>
                  </a:srgbClr>
                </a:gs>
                <a:gs pos="50000">
                  <a:srgbClr val="121F49">
                    <a:alpha val="47500"/>
                  </a:srgbClr>
                </a:gs>
                <a:gs pos="100000">
                  <a:srgbClr val="9AAFC0">
                    <a:alpha val="0"/>
                  </a:srgbClr>
                </a:gs>
              </a:gsLst>
              <a:lin ang="0"/>
            </a:gradFill>
          </p:spPr>
        </p:sp>
        <p:sp>
          <p:nvSpPr>
            <p:cNvPr name="TextBox 5" id="5"/>
            <p:cNvSpPr txBox="true"/>
            <p:nvPr/>
          </p:nvSpPr>
          <p:spPr>
            <a:xfrm>
              <a:off x="0" y="-38100"/>
              <a:ext cx="4218149" cy="2884330"/>
            </a:xfrm>
            <a:prstGeom prst="rect">
              <a:avLst/>
            </a:prstGeom>
          </p:spPr>
          <p:txBody>
            <a:bodyPr anchor="ctr" rtlCol="false" tIns="50800" lIns="50800" bIns="50800" rIns="50800"/>
            <a:lstStyle/>
            <a:p>
              <a:pPr algn="ctr">
                <a:lnSpc>
                  <a:spcPts val="2659"/>
                </a:lnSpc>
                <a:spcBef>
                  <a:spcPct val="0"/>
                </a:spcBef>
              </a:pPr>
            </a:p>
          </p:txBody>
        </p:sp>
      </p:grpSp>
      <p:sp>
        <p:nvSpPr>
          <p:cNvPr name="Freeform 6" id="6"/>
          <p:cNvSpPr/>
          <p:nvPr/>
        </p:nvSpPr>
        <p:spPr>
          <a:xfrm flipH="false" flipV="false" rot="0">
            <a:off x="257534" y="226684"/>
            <a:ext cx="2716041" cy="1259564"/>
          </a:xfrm>
          <a:custGeom>
            <a:avLst/>
            <a:gdLst/>
            <a:ahLst/>
            <a:cxnLst/>
            <a:rect r="r" b="b" t="t" l="l"/>
            <a:pathLst>
              <a:path h="1259564" w="2716041">
                <a:moveTo>
                  <a:pt x="0" y="0"/>
                </a:moveTo>
                <a:lnTo>
                  <a:pt x="2716041" y="0"/>
                </a:lnTo>
                <a:lnTo>
                  <a:pt x="2716041" y="1259564"/>
                </a:lnTo>
                <a:lnTo>
                  <a:pt x="0" y="1259564"/>
                </a:lnTo>
                <a:lnTo>
                  <a:pt x="0" y="0"/>
                </a:lnTo>
                <a:close/>
              </a:path>
            </a:pathLst>
          </a:custGeom>
          <a:blipFill>
            <a:blip r:embed="rId3"/>
            <a:stretch>
              <a:fillRect l="0" t="0" r="0" b="0"/>
            </a:stretch>
          </a:blipFill>
        </p:spPr>
      </p:sp>
      <p:sp>
        <p:nvSpPr>
          <p:cNvPr name="TextBox 7" id="7"/>
          <p:cNvSpPr txBox="true"/>
          <p:nvPr/>
        </p:nvSpPr>
        <p:spPr>
          <a:xfrm rot="0">
            <a:off x="3103088" y="581470"/>
            <a:ext cx="12028168" cy="1358434"/>
          </a:xfrm>
          <a:prstGeom prst="rect">
            <a:avLst/>
          </a:prstGeom>
        </p:spPr>
        <p:txBody>
          <a:bodyPr anchor="t" rtlCol="false" tIns="0" lIns="0" bIns="0" rIns="0">
            <a:spAutoFit/>
          </a:bodyPr>
          <a:lstStyle/>
          <a:p>
            <a:pPr algn="ctr">
              <a:lnSpc>
                <a:spcPts val="10409"/>
              </a:lnSpc>
            </a:pPr>
            <a:r>
              <a:rPr lang="en-US" b="true" sz="9463" spc="-473">
                <a:solidFill>
                  <a:srgbClr val="FFFFFF"/>
                </a:solidFill>
                <a:latin typeface="Inter Bold"/>
                <a:ea typeface="Inter Bold"/>
                <a:cs typeface="Inter Bold"/>
                <a:sym typeface="Inter Bold"/>
              </a:rPr>
              <a:t>Overview</a:t>
            </a:r>
          </a:p>
        </p:txBody>
      </p:sp>
      <p:sp>
        <p:nvSpPr>
          <p:cNvPr name="TextBox 8" id="8"/>
          <p:cNvSpPr txBox="true"/>
          <p:nvPr/>
        </p:nvSpPr>
        <p:spPr>
          <a:xfrm rot="0">
            <a:off x="4019428" y="2168294"/>
            <a:ext cx="10195489" cy="713782"/>
          </a:xfrm>
          <a:prstGeom prst="rect">
            <a:avLst/>
          </a:prstGeom>
        </p:spPr>
        <p:txBody>
          <a:bodyPr anchor="t" rtlCol="false" tIns="0" lIns="0" bIns="0" rIns="0">
            <a:spAutoFit/>
          </a:bodyPr>
          <a:lstStyle/>
          <a:p>
            <a:pPr algn="ctr">
              <a:lnSpc>
                <a:spcPts val="2728"/>
              </a:lnSpc>
            </a:pPr>
            <a:r>
              <a:rPr lang="en-US" sz="2480" spc="-124">
                <a:solidFill>
                  <a:srgbClr val="FFFFFF"/>
                </a:solidFill>
                <a:latin typeface="Inter"/>
                <a:ea typeface="Inter"/>
                <a:cs typeface="Inter"/>
                <a:sym typeface="Inter"/>
              </a:rPr>
              <a:t>Aware: All slides provided are from video presentations (some slides have variation in style due to each teammate presenting video and creation. </a:t>
            </a:r>
          </a:p>
        </p:txBody>
      </p:sp>
      <p:sp>
        <p:nvSpPr>
          <p:cNvPr name="TextBox 9" id="9"/>
          <p:cNvSpPr txBox="true"/>
          <p:nvPr/>
        </p:nvSpPr>
        <p:spPr>
          <a:xfrm rot="0">
            <a:off x="1272327" y="3303651"/>
            <a:ext cx="13658432" cy="6554724"/>
          </a:xfrm>
          <a:prstGeom prst="rect">
            <a:avLst/>
          </a:prstGeom>
        </p:spPr>
        <p:txBody>
          <a:bodyPr anchor="t" rtlCol="false" tIns="0" lIns="0" bIns="0" rIns="0">
            <a:spAutoFit/>
          </a:bodyPr>
          <a:lstStyle/>
          <a:p>
            <a:pPr algn="l" marL="561339" indent="-280669" lvl="1">
              <a:lnSpc>
                <a:spcPts val="4757"/>
              </a:lnSpc>
              <a:buFont typeface="Arial"/>
              <a:buChar char="•"/>
            </a:pPr>
            <a:r>
              <a:rPr lang="en-US" sz="2599" spc="-129">
                <a:solidFill>
                  <a:srgbClr val="FFFFFF"/>
                </a:solidFill>
                <a:latin typeface="Inter"/>
                <a:ea typeface="Inter"/>
                <a:cs typeface="Inter"/>
                <a:sym typeface="Inter"/>
              </a:rPr>
              <a:t>Introduction of Chronic Kidney Disease Prediction System </a:t>
            </a:r>
          </a:p>
          <a:p>
            <a:pPr algn="l" marL="1122678" indent="-374226" lvl="2">
              <a:lnSpc>
                <a:spcPts val="4757"/>
              </a:lnSpc>
              <a:buFont typeface="Arial"/>
              <a:buChar char="⚬"/>
            </a:pPr>
            <a:r>
              <a:rPr lang="en-US" sz="2599" spc="-129">
                <a:solidFill>
                  <a:srgbClr val="FFFFFF"/>
                </a:solidFill>
                <a:latin typeface="Inter"/>
                <a:ea typeface="Inter"/>
                <a:cs typeface="Inter"/>
                <a:sym typeface="Inter"/>
              </a:rPr>
              <a:t>Slides 1 - 8  </a:t>
            </a:r>
          </a:p>
          <a:p>
            <a:pPr algn="l" marL="1122678" indent="-374226" lvl="2">
              <a:lnSpc>
                <a:spcPts val="4757"/>
              </a:lnSpc>
              <a:buFont typeface="Arial"/>
              <a:buChar char="⚬"/>
            </a:pPr>
            <a:r>
              <a:rPr lang="en-US" sz="2599" spc="-129">
                <a:solidFill>
                  <a:srgbClr val="FFFFFF"/>
                </a:solidFill>
                <a:latin typeface="Inter"/>
                <a:ea typeface="Inter"/>
                <a:cs typeface="Inter"/>
                <a:sym typeface="Inter"/>
              </a:rPr>
              <a:t>made by Stefany Castro</a:t>
            </a:r>
          </a:p>
          <a:p>
            <a:pPr algn="l" marL="561339" indent="-280669" lvl="1">
              <a:lnSpc>
                <a:spcPts val="4757"/>
              </a:lnSpc>
              <a:buFont typeface="Arial"/>
              <a:buChar char="•"/>
            </a:pPr>
            <a:r>
              <a:rPr lang="en-US" sz="2599" spc="-129">
                <a:solidFill>
                  <a:srgbClr val="FFFFFF"/>
                </a:solidFill>
                <a:latin typeface="Inter"/>
                <a:ea typeface="Inter"/>
                <a:cs typeface="Inter"/>
                <a:sym typeface="Inter"/>
              </a:rPr>
              <a:t>Installation / Maintenance Guide </a:t>
            </a:r>
          </a:p>
          <a:p>
            <a:pPr algn="l" marL="1122678" indent="-374226" lvl="2">
              <a:lnSpc>
                <a:spcPts val="4757"/>
              </a:lnSpc>
              <a:buFont typeface="Arial"/>
              <a:buChar char="⚬"/>
            </a:pPr>
            <a:r>
              <a:rPr lang="en-US" sz="2599" spc="-129">
                <a:solidFill>
                  <a:srgbClr val="FFFFFF"/>
                </a:solidFill>
                <a:latin typeface="Inter"/>
                <a:ea typeface="Inter"/>
                <a:cs typeface="Inter"/>
                <a:sym typeface="Inter"/>
              </a:rPr>
              <a:t>Slides 9 - 23 </a:t>
            </a:r>
          </a:p>
          <a:p>
            <a:pPr algn="l" marL="1122678" indent="-374226" lvl="2">
              <a:lnSpc>
                <a:spcPts val="4757"/>
              </a:lnSpc>
              <a:buFont typeface="Arial"/>
              <a:buChar char="⚬"/>
            </a:pPr>
            <a:r>
              <a:rPr lang="en-US" sz="2599" spc="-129">
                <a:solidFill>
                  <a:srgbClr val="FFFFFF"/>
                </a:solidFill>
                <a:latin typeface="Inter"/>
                <a:ea typeface="Inter"/>
                <a:cs typeface="Inter"/>
                <a:sym typeface="Inter"/>
              </a:rPr>
              <a:t>made by Chelsea Ross </a:t>
            </a:r>
          </a:p>
          <a:p>
            <a:pPr algn="l" marL="561339" indent="-280669" lvl="1">
              <a:lnSpc>
                <a:spcPts val="4757"/>
              </a:lnSpc>
              <a:buFont typeface="Arial"/>
              <a:buChar char="•"/>
            </a:pPr>
            <a:r>
              <a:rPr lang="en-US" sz="2599" spc="-223">
                <a:solidFill>
                  <a:srgbClr val="FFFFFF"/>
                </a:solidFill>
                <a:latin typeface="Inter"/>
                <a:ea typeface="Inter"/>
                <a:cs typeface="Inter"/>
                <a:sym typeface="Inter"/>
              </a:rPr>
              <a:t>Shortcomings and Wishlist </a:t>
            </a:r>
          </a:p>
          <a:p>
            <a:pPr algn="l" marL="1122678" indent="-374226" lvl="2">
              <a:lnSpc>
                <a:spcPts val="4757"/>
              </a:lnSpc>
              <a:buFont typeface="Arial"/>
              <a:buChar char="⚬"/>
            </a:pPr>
            <a:r>
              <a:rPr lang="en-US" sz="2599" spc="-223">
                <a:solidFill>
                  <a:srgbClr val="FFFFFF"/>
                </a:solidFill>
                <a:latin typeface="Inter"/>
                <a:ea typeface="Inter"/>
                <a:cs typeface="Inter"/>
                <a:sym typeface="Inter"/>
              </a:rPr>
              <a:t>Slides 24 - 33</a:t>
            </a:r>
          </a:p>
          <a:p>
            <a:pPr algn="l" marL="1122678" indent="-374226" lvl="2">
              <a:lnSpc>
                <a:spcPts val="4757"/>
              </a:lnSpc>
              <a:buFont typeface="Arial"/>
              <a:buChar char="⚬"/>
            </a:pPr>
            <a:r>
              <a:rPr lang="en-US" sz="2599" spc="-223">
                <a:solidFill>
                  <a:srgbClr val="FFFFFF"/>
                </a:solidFill>
                <a:latin typeface="Inter"/>
                <a:ea typeface="Inter"/>
                <a:cs typeface="Inter"/>
                <a:sym typeface="Inter"/>
              </a:rPr>
              <a:t>made by Ogabek Rahikmov</a:t>
            </a:r>
          </a:p>
          <a:p>
            <a:pPr algn="l">
              <a:lnSpc>
                <a:spcPts val="4757"/>
              </a:lnSpc>
            </a:pPr>
          </a:p>
          <a:p>
            <a:pPr algn="l">
              <a:lnSpc>
                <a:spcPts val="4757"/>
              </a:lnSpc>
            </a:pPr>
            <a:r>
              <a:rPr lang="en-US" sz="2599" spc="-223">
                <a:solidFill>
                  <a:srgbClr val="FFFFFF"/>
                </a:solidFill>
                <a:latin typeface="Inter"/>
                <a:ea typeface="Inter"/>
                <a:cs typeface="Inter"/>
                <a:sym typeface="Inter"/>
              </a:rPr>
              <a:t>Note: There are no slides from demo video as all is shown in a live presentation without slides creation</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193B6A"/>
        </a:solidFill>
      </p:bgPr>
    </p:bg>
    <p:spTree>
      <p:nvGrpSpPr>
        <p:cNvPr id="1" name=""/>
        <p:cNvGrpSpPr/>
        <p:nvPr/>
      </p:nvGrpSpPr>
      <p:grpSpPr>
        <a:xfrm>
          <a:off x="0" y="0"/>
          <a:ext cx="0" cy="0"/>
          <a:chOff x="0" y="0"/>
          <a:chExt cx="0" cy="0"/>
        </a:xfrm>
      </p:grpSpPr>
      <p:grpSp>
        <p:nvGrpSpPr>
          <p:cNvPr name="Group 2" id="2"/>
          <p:cNvGrpSpPr/>
          <p:nvPr/>
        </p:nvGrpSpPr>
        <p:grpSpPr>
          <a:xfrm rot="0">
            <a:off x="9645996" y="0"/>
            <a:ext cx="8639175" cy="10287000"/>
            <a:chOff x="0" y="0"/>
            <a:chExt cx="11518900" cy="13716000"/>
          </a:xfrm>
        </p:grpSpPr>
        <p:sp>
          <p:nvSpPr>
            <p:cNvPr name="Freeform 3" id="3"/>
            <p:cNvSpPr/>
            <p:nvPr/>
          </p:nvSpPr>
          <p:spPr>
            <a:xfrm flipH="false" flipV="false" rot="0">
              <a:off x="0" y="0"/>
              <a:ext cx="11518900" cy="13716000"/>
            </a:xfrm>
            <a:custGeom>
              <a:avLst/>
              <a:gdLst/>
              <a:ahLst/>
              <a:cxnLst/>
              <a:rect r="r" b="b" t="t" l="l"/>
              <a:pathLst>
                <a:path h="13716000" w="11518900">
                  <a:moveTo>
                    <a:pt x="0" y="0"/>
                  </a:moveTo>
                  <a:lnTo>
                    <a:pt x="11518900" y="0"/>
                  </a:lnTo>
                  <a:lnTo>
                    <a:pt x="11518900" y="13716000"/>
                  </a:lnTo>
                  <a:lnTo>
                    <a:pt x="0" y="13716000"/>
                  </a:lnTo>
                  <a:lnTo>
                    <a:pt x="0" y="0"/>
                  </a:lnTo>
                  <a:close/>
                </a:path>
              </a:pathLst>
            </a:custGeom>
            <a:blipFill>
              <a:blip r:embed="rId2"/>
              <a:stretch>
                <a:fillRect l="0" t="0" r="0" b="0"/>
              </a:stretch>
            </a:blipFill>
          </p:spPr>
        </p:sp>
      </p:gr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bg>
      <p:bgPr>
        <a:solidFill>
          <a:srgbClr val="F2F2F4"/>
        </a:solidFill>
      </p:bgPr>
    </p:bg>
    <p:spTree>
      <p:nvGrpSpPr>
        <p:cNvPr id="1" name=""/>
        <p:cNvGrpSpPr/>
        <p:nvPr/>
      </p:nvGrpSpPr>
      <p:grpSpPr>
        <a:xfrm>
          <a:off x="0" y="0"/>
          <a:ext cx="0" cy="0"/>
          <a:chOff x="0" y="0"/>
          <a:chExt cx="0" cy="0"/>
        </a:xfrm>
      </p:grpSpPr>
      <p:grpSp>
        <p:nvGrpSpPr>
          <p:cNvPr name="Group 2" id="2"/>
          <p:cNvGrpSpPr/>
          <p:nvPr/>
        </p:nvGrpSpPr>
        <p:grpSpPr>
          <a:xfrm rot="0">
            <a:off x="0" y="-8581082"/>
            <a:ext cx="18288000" cy="27451050"/>
            <a:chOff x="0" y="0"/>
            <a:chExt cx="24384000" cy="36601400"/>
          </a:xfrm>
        </p:grpSpPr>
        <p:sp>
          <p:nvSpPr>
            <p:cNvPr name="Freeform 3" id="3"/>
            <p:cNvSpPr/>
            <p:nvPr/>
          </p:nvSpPr>
          <p:spPr>
            <a:xfrm flipH="false" flipV="false" rot="0">
              <a:off x="0" y="0"/>
              <a:ext cx="24384000" cy="36601400"/>
            </a:xfrm>
            <a:custGeom>
              <a:avLst/>
              <a:gdLst/>
              <a:ahLst/>
              <a:cxnLst/>
              <a:rect r="r" b="b" t="t" l="l"/>
              <a:pathLst>
                <a:path h="36601400" w="24384000">
                  <a:moveTo>
                    <a:pt x="0" y="0"/>
                  </a:moveTo>
                  <a:lnTo>
                    <a:pt x="24384000" y="0"/>
                  </a:lnTo>
                  <a:lnTo>
                    <a:pt x="24384000" y="36601400"/>
                  </a:lnTo>
                  <a:lnTo>
                    <a:pt x="0" y="36601400"/>
                  </a:lnTo>
                  <a:lnTo>
                    <a:pt x="0" y="0"/>
                  </a:lnTo>
                  <a:close/>
                </a:path>
              </a:pathLst>
            </a:custGeom>
            <a:blipFill>
              <a:blip r:embed="rId2"/>
              <a:stretch>
                <a:fillRect l="0" t="0" r="0" b="0"/>
              </a:stretch>
            </a:blipFill>
          </p:spPr>
        </p:sp>
      </p:grpSp>
      <p:grpSp>
        <p:nvGrpSpPr>
          <p:cNvPr name="Group 4" id="4"/>
          <p:cNvGrpSpPr/>
          <p:nvPr/>
        </p:nvGrpSpPr>
        <p:grpSpPr>
          <a:xfrm rot="0">
            <a:off x="-63503" y="-63503"/>
            <a:ext cx="7815882" cy="3280305"/>
            <a:chOff x="0" y="0"/>
            <a:chExt cx="7815885" cy="3280296"/>
          </a:xfrm>
        </p:grpSpPr>
        <p:sp>
          <p:nvSpPr>
            <p:cNvPr name="Freeform 5" id="5"/>
            <p:cNvSpPr/>
            <p:nvPr/>
          </p:nvSpPr>
          <p:spPr>
            <a:xfrm flipH="false" flipV="false" rot="0">
              <a:off x="63500" y="63500"/>
              <a:ext cx="4115690" cy="3150738"/>
            </a:xfrm>
            <a:custGeom>
              <a:avLst/>
              <a:gdLst/>
              <a:ahLst/>
              <a:cxnLst/>
              <a:rect r="r" b="b" t="t" l="l"/>
              <a:pathLst>
                <a:path h="3150738" w="4115690">
                  <a:moveTo>
                    <a:pt x="0" y="0"/>
                  </a:moveTo>
                  <a:lnTo>
                    <a:pt x="0" y="1824733"/>
                  </a:lnTo>
                  <a:lnTo>
                    <a:pt x="1819402" y="3150738"/>
                  </a:lnTo>
                  <a:lnTo>
                    <a:pt x="4115690" y="0"/>
                  </a:lnTo>
                  <a:close/>
                </a:path>
              </a:pathLst>
            </a:custGeom>
            <a:solidFill>
              <a:srgbClr val="34609F"/>
            </a:solidFill>
          </p:spPr>
        </p:sp>
        <p:sp>
          <p:nvSpPr>
            <p:cNvPr name="Freeform 6" id="6"/>
            <p:cNvSpPr/>
            <p:nvPr/>
          </p:nvSpPr>
          <p:spPr>
            <a:xfrm flipH="false" flipV="false" rot="0">
              <a:off x="63500" y="63500"/>
              <a:ext cx="5104385" cy="2676775"/>
            </a:xfrm>
            <a:custGeom>
              <a:avLst/>
              <a:gdLst/>
              <a:ahLst/>
              <a:cxnLst/>
              <a:rect r="r" b="b" t="t" l="l"/>
              <a:pathLst>
                <a:path h="2676775" w="5104385">
                  <a:moveTo>
                    <a:pt x="0" y="0"/>
                  </a:moveTo>
                  <a:lnTo>
                    <a:pt x="0" y="378459"/>
                  </a:lnTo>
                  <a:lnTo>
                    <a:pt x="3153538" y="2676775"/>
                  </a:lnTo>
                  <a:lnTo>
                    <a:pt x="5104385" y="0"/>
                  </a:lnTo>
                  <a:close/>
                </a:path>
              </a:pathLst>
            </a:custGeom>
            <a:solidFill>
              <a:srgbClr val="5EA6E7"/>
            </a:solidFill>
          </p:spPr>
        </p:sp>
        <p:sp>
          <p:nvSpPr>
            <p:cNvPr name="Freeform 7" id="7"/>
            <p:cNvSpPr/>
            <p:nvPr/>
          </p:nvSpPr>
          <p:spPr>
            <a:xfrm flipH="false" flipV="false" rot="0">
              <a:off x="290195" y="63500"/>
              <a:ext cx="3892297" cy="3153279"/>
            </a:xfrm>
            <a:custGeom>
              <a:avLst/>
              <a:gdLst/>
              <a:ahLst/>
              <a:cxnLst/>
              <a:rect r="r" b="b" t="t" l="l"/>
              <a:pathLst>
                <a:path h="3153279" w="3892297">
                  <a:moveTo>
                    <a:pt x="1451483" y="0"/>
                  </a:moveTo>
                  <a:lnTo>
                    <a:pt x="0" y="1991484"/>
                  </a:lnTo>
                  <a:lnTo>
                    <a:pt x="1594231" y="3153278"/>
                  </a:lnTo>
                  <a:lnTo>
                    <a:pt x="3892297" y="0"/>
                  </a:lnTo>
                  <a:close/>
                </a:path>
              </a:pathLst>
            </a:custGeom>
            <a:solidFill>
              <a:srgbClr val="3F70B6"/>
            </a:solidFill>
          </p:spPr>
        </p:sp>
      </p:grpSp>
      <p:sp>
        <p:nvSpPr>
          <p:cNvPr name="Freeform 8" id="8"/>
          <p:cNvSpPr/>
          <p:nvPr/>
        </p:nvSpPr>
        <p:spPr>
          <a:xfrm flipH="false" flipV="false" rot="0">
            <a:off x="-63503" y="4027180"/>
            <a:ext cx="16084077" cy="6323324"/>
          </a:xfrm>
          <a:custGeom>
            <a:avLst/>
            <a:gdLst/>
            <a:ahLst/>
            <a:cxnLst/>
            <a:rect r="r" b="b" t="t" l="l"/>
            <a:pathLst>
              <a:path h="6323324" w="16084077">
                <a:moveTo>
                  <a:pt x="0" y="0"/>
                </a:moveTo>
                <a:lnTo>
                  <a:pt x="16084077" y="0"/>
                </a:lnTo>
                <a:lnTo>
                  <a:pt x="16084077" y="6323323"/>
                </a:lnTo>
                <a:lnTo>
                  <a:pt x="0" y="6323323"/>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9" id="9"/>
          <p:cNvSpPr txBox="true"/>
          <p:nvPr/>
        </p:nvSpPr>
        <p:spPr>
          <a:xfrm rot="0">
            <a:off x="5627684" y="2045437"/>
            <a:ext cx="8706031" cy="1559176"/>
          </a:xfrm>
          <a:prstGeom prst="rect">
            <a:avLst/>
          </a:prstGeom>
        </p:spPr>
        <p:txBody>
          <a:bodyPr anchor="t" rtlCol="false" tIns="0" lIns="0" bIns="0" rIns="0">
            <a:spAutoFit/>
          </a:bodyPr>
          <a:lstStyle/>
          <a:p>
            <a:pPr algn="l">
              <a:lnSpc>
                <a:spcPts val="12615"/>
              </a:lnSpc>
            </a:pPr>
            <a:r>
              <a:rPr lang="en-US" b="true" sz="9011" spc="63">
                <a:solidFill>
                  <a:srgbClr val="193B6A"/>
                </a:solidFill>
                <a:latin typeface="Liberation Sans Bold"/>
                <a:ea typeface="Liberation Sans Bold"/>
                <a:cs typeface="Liberation Sans Bold"/>
                <a:sym typeface="Liberation Sans Bold"/>
              </a:rPr>
              <a:t>MAINTENANCE</a:t>
            </a:r>
          </a:p>
        </p:txBody>
      </p:sp>
      <p:sp>
        <p:nvSpPr>
          <p:cNvPr name="TextBox 10" id="10"/>
          <p:cNvSpPr txBox="true"/>
          <p:nvPr/>
        </p:nvSpPr>
        <p:spPr>
          <a:xfrm rot="0">
            <a:off x="10862358" y="4192438"/>
            <a:ext cx="100927" cy="520122"/>
          </a:xfrm>
          <a:prstGeom prst="rect">
            <a:avLst/>
          </a:prstGeom>
        </p:spPr>
        <p:txBody>
          <a:bodyPr anchor="t" rtlCol="false" tIns="0" lIns="0" bIns="0" rIns="0">
            <a:spAutoFit/>
          </a:bodyPr>
          <a:lstStyle/>
          <a:p>
            <a:pPr algn="l">
              <a:lnSpc>
                <a:spcPts val="4198"/>
              </a:lnSpc>
            </a:pPr>
            <a:r>
              <a:rPr lang="en-US" b="true" sz="2999">
                <a:solidFill>
                  <a:srgbClr val="FFFFFF"/>
                </a:solidFill>
                <a:latin typeface="Open Sans Bold"/>
                <a:ea typeface="Open Sans Bold"/>
                <a:cs typeface="Open Sans Bold"/>
                <a:sym typeface="Open Sans Bold"/>
              </a:rPr>
              <a:t> </a:t>
            </a:r>
          </a:p>
        </p:txBody>
      </p:sp>
      <p:sp>
        <p:nvSpPr>
          <p:cNvPr name="TextBox 11" id="11"/>
          <p:cNvSpPr txBox="true"/>
          <p:nvPr/>
        </p:nvSpPr>
        <p:spPr>
          <a:xfrm rot="0">
            <a:off x="6362376" y="7309666"/>
            <a:ext cx="7349157" cy="933050"/>
          </a:xfrm>
          <a:prstGeom prst="rect">
            <a:avLst/>
          </a:prstGeom>
        </p:spPr>
        <p:txBody>
          <a:bodyPr anchor="t" rtlCol="false" tIns="0" lIns="0" bIns="0" rIns="0">
            <a:spAutoFit/>
          </a:bodyPr>
          <a:lstStyle/>
          <a:p>
            <a:pPr algn="ctr">
              <a:lnSpc>
                <a:spcPts val="3526"/>
              </a:lnSpc>
            </a:pPr>
            <a:r>
              <a:rPr lang="en-US" b="true" sz="3558">
                <a:solidFill>
                  <a:srgbClr val="193B6A"/>
                </a:solidFill>
                <a:latin typeface="Arial Bold"/>
                <a:ea typeface="Arial Bold"/>
                <a:cs typeface="Arial Bold"/>
                <a:sym typeface="Arial Bold"/>
              </a:rPr>
              <a:t>Used when updating or restarting system</a:t>
            </a:r>
          </a:p>
        </p:txBody>
      </p:sp>
      <p:sp>
        <p:nvSpPr>
          <p:cNvPr name="TextBox 12" id="12"/>
          <p:cNvSpPr txBox="true"/>
          <p:nvPr/>
        </p:nvSpPr>
        <p:spPr>
          <a:xfrm rot="0">
            <a:off x="16362359" y="8738940"/>
            <a:ext cx="842115" cy="1012746"/>
          </a:xfrm>
          <a:prstGeom prst="rect">
            <a:avLst/>
          </a:prstGeom>
        </p:spPr>
        <p:txBody>
          <a:bodyPr anchor="t" rtlCol="false" tIns="0" lIns="0" bIns="0" rIns="0">
            <a:spAutoFit/>
          </a:bodyPr>
          <a:lstStyle/>
          <a:p>
            <a:pPr algn="l">
              <a:lnSpc>
                <a:spcPts val="8131"/>
              </a:lnSpc>
            </a:pPr>
            <a:r>
              <a:rPr lang="en-US" b="true" sz="5808" spc="40">
                <a:solidFill>
                  <a:srgbClr val="193B6A"/>
                </a:solidFill>
                <a:latin typeface="Liberation Sans Bold"/>
                <a:ea typeface="Liberation Sans Bold"/>
                <a:cs typeface="Liberation Sans Bold"/>
                <a:sym typeface="Liberation Sans Bold"/>
              </a:rPr>
              <a:t>10</a:t>
            </a:r>
          </a:p>
        </p:txBody>
      </p:sp>
      <p:sp>
        <p:nvSpPr>
          <p:cNvPr name="TextBox 13" id="13"/>
          <p:cNvSpPr txBox="true"/>
          <p:nvPr/>
        </p:nvSpPr>
        <p:spPr>
          <a:xfrm rot="0">
            <a:off x="7736329" y="4192438"/>
            <a:ext cx="4363669" cy="520122"/>
          </a:xfrm>
          <a:prstGeom prst="rect">
            <a:avLst/>
          </a:prstGeom>
        </p:spPr>
        <p:txBody>
          <a:bodyPr anchor="t" rtlCol="false" tIns="0" lIns="0" bIns="0" rIns="0">
            <a:spAutoFit/>
          </a:bodyPr>
          <a:lstStyle/>
          <a:p>
            <a:pPr algn="l">
              <a:lnSpc>
                <a:spcPts val="4198"/>
              </a:lnSpc>
            </a:pPr>
            <a:r>
              <a:rPr lang="en-US" b="true" sz="2999">
                <a:solidFill>
                  <a:srgbClr val="FFFFFF"/>
                </a:solidFill>
                <a:latin typeface="Open Sans Bold"/>
                <a:ea typeface="Open Sans Bold"/>
                <a:cs typeface="Open Sans Bold"/>
                <a:sym typeface="Open Sans Bold"/>
              </a:rPr>
              <a:t>docker-compose down</a:t>
            </a:r>
          </a:p>
        </p:txBody>
      </p:sp>
      <p:sp>
        <p:nvSpPr>
          <p:cNvPr name="TextBox 14" id="14"/>
          <p:cNvSpPr txBox="true"/>
          <p:nvPr/>
        </p:nvSpPr>
        <p:spPr>
          <a:xfrm rot="0">
            <a:off x="8106013" y="5734012"/>
            <a:ext cx="3792083" cy="529761"/>
          </a:xfrm>
          <a:prstGeom prst="rect">
            <a:avLst/>
          </a:prstGeom>
        </p:spPr>
        <p:txBody>
          <a:bodyPr anchor="t" rtlCol="false" tIns="0" lIns="0" bIns="0" rIns="0">
            <a:spAutoFit/>
          </a:bodyPr>
          <a:lstStyle/>
          <a:p>
            <a:pPr algn="l">
              <a:lnSpc>
                <a:spcPts val="4200"/>
              </a:lnSpc>
            </a:pPr>
            <a:r>
              <a:rPr lang="en-US" b="true" sz="3000">
                <a:solidFill>
                  <a:srgbClr val="FFFFFF"/>
                </a:solidFill>
                <a:latin typeface="Open Sans Bold"/>
                <a:ea typeface="Open Sans Bold"/>
                <a:cs typeface="Open Sans Bold"/>
                <a:sym typeface="Open Sans Bold"/>
              </a:rPr>
              <a:t>docker-compose up</a:t>
            </a:r>
          </a:p>
        </p:txBody>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bg>
      <p:bgPr>
        <a:solidFill>
          <a:srgbClr val="F2F2F4"/>
        </a:solidFill>
      </p:bgPr>
    </p:bg>
    <p:spTree>
      <p:nvGrpSpPr>
        <p:cNvPr id="1" name=""/>
        <p:cNvGrpSpPr/>
        <p:nvPr/>
      </p:nvGrpSpPr>
      <p:grpSpPr>
        <a:xfrm>
          <a:off x="0" y="0"/>
          <a:ext cx="0" cy="0"/>
          <a:chOff x="0" y="0"/>
          <a:chExt cx="0" cy="0"/>
        </a:xfrm>
      </p:grpSpPr>
      <p:grpSp>
        <p:nvGrpSpPr>
          <p:cNvPr name="Group 2" id="2"/>
          <p:cNvGrpSpPr/>
          <p:nvPr/>
        </p:nvGrpSpPr>
        <p:grpSpPr>
          <a:xfrm rot="0">
            <a:off x="0" y="-8581082"/>
            <a:ext cx="18288000" cy="27451050"/>
            <a:chOff x="0" y="0"/>
            <a:chExt cx="24384000" cy="36601400"/>
          </a:xfrm>
        </p:grpSpPr>
        <p:sp>
          <p:nvSpPr>
            <p:cNvPr name="Freeform 3" id="3"/>
            <p:cNvSpPr/>
            <p:nvPr/>
          </p:nvSpPr>
          <p:spPr>
            <a:xfrm flipH="false" flipV="false" rot="0">
              <a:off x="0" y="0"/>
              <a:ext cx="24384000" cy="36601400"/>
            </a:xfrm>
            <a:custGeom>
              <a:avLst/>
              <a:gdLst/>
              <a:ahLst/>
              <a:cxnLst/>
              <a:rect r="r" b="b" t="t" l="l"/>
              <a:pathLst>
                <a:path h="36601400" w="24384000">
                  <a:moveTo>
                    <a:pt x="0" y="0"/>
                  </a:moveTo>
                  <a:lnTo>
                    <a:pt x="24384000" y="0"/>
                  </a:lnTo>
                  <a:lnTo>
                    <a:pt x="24384000" y="36601400"/>
                  </a:lnTo>
                  <a:lnTo>
                    <a:pt x="0" y="36601400"/>
                  </a:lnTo>
                  <a:lnTo>
                    <a:pt x="0" y="0"/>
                  </a:lnTo>
                  <a:close/>
                </a:path>
              </a:pathLst>
            </a:custGeom>
            <a:blipFill>
              <a:blip r:embed="rId2"/>
              <a:stretch>
                <a:fillRect l="0" t="0" r="0" b="0"/>
              </a:stretch>
            </a:blipFill>
          </p:spPr>
        </p:sp>
      </p:grpSp>
      <p:grpSp>
        <p:nvGrpSpPr>
          <p:cNvPr name="Group 4" id="4"/>
          <p:cNvGrpSpPr/>
          <p:nvPr/>
        </p:nvGrpSpPr>
        <p:grpSpPr>
          <a:xfrm rot="0">
            <a:off x="5073834" y="4066556"/>
            <a:ext cx="131426" cy="131426"/>
            <a:chOff x="0" y="0"/>
            <a:chExt cx="131420" cy="131420"/>
          </a:xfrm>
        </p:grpSpPr>
        <p:sp>
          <p:nvSpPr>
            <p:cNvPr name="Freeform 5" id="5"/>
            <p:cNvSpPr/>
            <p:nvPr/>
          </p:nvSpPr>
          <p:spPr>
            <a:xfrm flipH="false" flipV="false" rot="0">
              <a:off x="0" y="0"/>
              <a:ext cx="131440" cy="131186"/>
            </a:xfrm>
            <a:custGeom>
              <a:avLst/>
              <a:gdLst/>
              <a:ahLst/>
              <a:cxnLst/>
              <a:rect r="r" b="b" t="t" l="l"/>
              <a:pathLst>
                <a:path h="131186" w="131440">
                  <a:moveTo>
                    <a:pt x="131440" y="65656"/>
                  </a:moveTo>
                  <a:cubicBezTo>
                    <a:pt x="131440" y="69974"/>
                    <a:pt x="131059" y="74292"/>
                    <a:pt x="130170" y="78483"/>
                  </a:cubicBezTo>
                  <a:cubicBezTo>
                    <a:pt x="129281" y="82674"/>
                    <a:pt x="128138" y="86864"/>
                    <a:pt x="126487" y="90801"/>
                  </a:cubicBezTo>
                  <a:cubicBezTo>
                    <a:pt x="124836" y="94738"/>
                    <a:pt x="122804" y="98548"/>
                    <a:pt x="120391" y="102104"/>
                  </a:cubicBezTo>
                  <a:cubicBezTo>
                    <a:pt x="117979" y="105660"/>
                    <a:pt x="115312" y="108962"/>
                    <a:pt x="112264" y="112009"/>
                  </a:cubicBezTo>
                  <a:cubicBezTo>
                    <a:pt x="109216" y="115057"/>
                    <a:pt x="105914" y="117724"/>
                    <a:pt x="102358" y="120137"/>
                  </a:cubicBezTo>
                  <a:cubicBezTo>
                    <a:pt x="98802" y="122550"/>
                    <a:pt x="94992" y="124582"/>
                    <a:pt x="91056" y="126233"/>
                  </a:cubicBezTo>
                  <a:cubicBezTo>
                    <a:pt x="87119" y="127884"/>
                    <a:pt x="82928" y="129154"/>
                    <a:pt x="78737" y="129916"/>
                  </a:cubicBezTo>
                  <a:cubicBezTo>
                    <a:pt x="74546" y="130678"/>
                    <a:pt x="70228" y="131186"/>
                    <a:pt x="65911" y="131186"/>
                  </a:cubicBezTo>
                  <a:cubicBezTo>
                    <a:pt x="61593" y="131186"/>
                    <a:pt x="57275" y="130805"/>
                    <a:pt x="53084" y="129916"/>
                  </a:cubicBezTo>
                  <a:cubicBezTo>
                    <a:pt x="48893" y="129027"/>
                    <a:pt x="44702" y="127884"/>
                    <a:pt x="40765" y="126233"/>
                  </a:cubicBezTo>
                  <a:cubicBezTo>
                    <a:pt x="36829" y="124582"/>
                    <a:pt x="33019" y="122550"/>
                    <a:pt x="29463" y="120137"/>
                  </a:cubicBezTo>
                  <a:cubicBezTo>
                    <a:pt x="25907" y="117724"/>
                    <a:pt x="22605" y="115057"/>
                    <a:pt x="19557" y="112009"/>
                  </a:cubicBezTo>
                  <a:cubicBezTo>
                    <a:pt x="16509" y="108962"/>
                    <a:pt x="13842" y="105660"/>
                    <a:pt x="11430" y="102104"/>
                  </a:cubicBezTo>
                  <a:cubicBezTo>
                    <a:pt x="9017" y="98548"/>
                    <a:pt x="6985" y="94738"/>
                    <a:pt x="5334" y="90801"/>
                  </a:cubicBezTo>
                  <a:cubicBezTo>
                    <a:pt x="3683" y="86864"/>
                    <a:pt x="2159" y="82801"/>
                    <a:pt x="1270" y="78483"/>
                  </a:cubicBezTo>
                  <a:cubicBezTo>
                    <a:pt x="381" y="74165"/>
                    <a:pt x="0" y="69974"/>
                    <a:pt x="0" y="65656"/>
                  </a:cubicBezTo>
                  <a:cubicBezTo>
                    <a:pt x="0" y="61339"/>
                    <a:pt x="381" y="57148"/>
                    <a:pt x="1270" y="52830"/>
                  </a:cubicBezTo>
                  <a:cubicBezTo>
                    <a:pt x="2159" y="48512"/>
                    <a:pt x="3302" y="44448"/>
                    <a:pt x="4953" y="40511"/>
                  </a:cubicBezTo>
                  <a:cubicBezTo>
                    <a:pt x="6604" y="36575"/>
                    <a:pt x="8636" y="32765"/>
                    <a:pt x="11049" y="29209"/>
                  </a:cubicBezTo>
                  <a:cubicBezTo>
                    <a:pt x="13461" y="25653"/>
                    <a:pt x="16128" y="22351"/>
                    <a:pt x="19176" y="19303"/>
                  </a:cubicBezTo>
                  <a:cubicBezTo>
                    <a:pt x="22224" y="16255"/>
                    <a:pt x="25526" y="13588"/>
                    <a:pt x="29082" y="11176"/>
                  </a:cubicBezTo>
                  <a:cubicBezTo>
                    <a:pt x="32638" y="8763"/>
                    <a:pt x="36448" y="6731"/>
                    <a:pt x="40384" y="5080"/>
                  </a:cubicBezTo>
                  <a:cubicBezTo>
                    <a:pt x="44321" y="3429"/>
                    <a:pt x="48512" y="2159"/>
                    <a:pt x="52703" y="1397"/>
                  </a:cubicBezTo>
                  <a:cubicBezTo>
                    <a:pt x="56894" y="635"/>
                    <a:pt x="61339" y="0"/>
                    <a:pt x="65657" y="0"/>
                  </a:cubicBezTo>
                  <a:cubicBezTo>
                    <a:pt x="69974" y="0"/>
                    <a:pt x="74292" y="381"/>
                    <a:pt x="78483" y="1270"/>
                  </a:cubicBezTo>
                  <a:cubicBezTo>
                    <a:pt x="82674" y="2159"/>
                    <a:pt x="86865" y="3302"/>
                    <a:pt x="90802" y="4953"/>
                  </a:cubicBezTo>
                  <a:cubicBezTo>
                    <a:pt x="94738" y="6604"/>
                    <a:pt x="98548" y="8636"/>
                    <a:pt x="102104" y="11049"/>
                  </a:cubicBezTo>
                  <a:cubicBezTo>
                    <a:pt x="105660" y="13461"/>
                    <a:pt x="108962" y="16128"/>
                    <a:pt x="112010" y="19176"/>
                  </a:cubicBezTo>
                  <a:cubicBezTo>
                    <a:pt x="115058" y="22224"/>
                    <a:pt x="117725" y="25526"/>
                    <a:pt x="120137" y="29082"/>
                  </a:cubicBezTo>
                  <a:cubicBezTo>
                    <a:pt x="122550" y="32638"/>
                    <a:pt x="124582" y="36448"/>
                    <a:pt x="126233" y="40384"/>
                  </a:cubicBezTo>
                  <a:cubicBezTo>
                    <a:pt x="127884" y="44321"/>
                    <a:pt x="129154" y="48512"/>
                    <a:pt x="129916" y="52703"/>
                  </a:cubicBezTo>
                  <a:cubicBezTo>
                    <a:pt x="130678" y="56894"/>
                    <a:pt x="131186" y="61212"/>
                    <a:pt x="131186" y="65529"/>
                  </a:cubicBezTo>
                  <a:close/>
                </a:path>
              </a:pathLst>
            </a:custGeom>
            <a:solidFill>
              <a:srgbClr val="193B6A"/>
            </a:solidFill>
          </p:spPr>
        </p:sp>
      </p:grpSp>
      <p:grpSp>
        <p:nvGrpSpPr>
          <p:cNvPr name="Group 6" id="6"/>
          <p:cNvGrpSpPr/>
          <p:nvPr/>
        </p:nvGrpSpPr>
        <p:grpSpPr>
          <a:xfrm rot="0">
            <a:off x="-63503" y="-63503"/>
            <a:ext cx="7815882" cy="3280305"/>
            <a:chOff x="0" y="0"/>
            <a:chExt cx="7815885" cy="3280296"/>
          </a:xfrm>
        </p:grpSpPr>
        <p:sp>
          <p:nvSpPr>
            <p:cNvPr name="Freeform 7" id="7"/>
            <p:cNvSpPr/>
            <p:nvPr/>
          </p:nvSpPr>
          <p:spPr>
            <a:xfrm flipH="false" flipV="false" rot="0">
              <a:off x="63500" y="63500"/>
              <a:ext cx="4115690" cy="3150738"/>
            </a:xfrm>
            <a:custGeom>
              <a:avLst/>
              <a:gdLst/>
              <a:ahLst/>
              <a:cxnLst/>
              <a:rect r="r" b="b" t="t" l="l"/>
              <a:pathLst>
                <a:path h="3150738" w="4115690">
                  <a:moveTo>
                    <a:pt x="0" y="0"/>
                  </a:moveTo>
                  <a:lnTo>
                    <a:pt x="0" y="1824733"/>
                  </a:lnTo>
                  <a:lnTo>
                    <a:pt x="1819402" y="3150738"/>
                  </a:lnTo>
                  <a:lnTo>
                    <a:pt x="4115690" y="0"/>
                  </a:lnTo>
                  <a:close/>
                </a:path>
              </a:pathLst>
            </a:custGeom>
            <a:solidFill>
              <a:srgbClr val="34609F"/>
            </a:solidFill>
          </p:spPr>
        </p:sp>
        <p:sp>
          <p:nvSpPr>
            <p:cNvPr name="Freeform 8" id="8"/>
            <p:cNvSpPr/>
            <p:nvPr/>
          </p:nvSpPr>
          <p:spPr>
            <a:xfrm flipH="false" flipV="false" rot="0">
              <a:off x="63500" y="63500"/>
              <a:ext cx="5104385" cy="2676775"/>
            </a:xfrm>
            <a:custGeom>
              <a:avLst/>
              <a:gdLst/>
              <a:ahLst/>
              <a:cxnLst/>
              <a:rect r="r" b="b" t="t" l="l"/>
              <a:pathLst>
                <a:path h="2676775" w="5104385">
                  <a:moveTo>
                    <a:pt x="0" y="0"/>
                  </a:moveTo>
                  <a:lnTo>
                    <a:pt x="0" y="378459"/>
                  </a:lnTo>
                  <a:lnTo>
                    <a:pt x="3153538" y="2676775"/>
                  </a:lnTo>
                  <a:lnTo>
                    <a:pt x="5104385" y="0"/>
                  </a:lnTo>
                  <a:close/>
                </a:path>
              </a:pathLst>
            </a:custGeom>
            <a:solidFill>
              <a:srgbClr val="5EA6E7"/>
            </a:solidFill>
          </p:spPr>
        </p:sp>
        <p:sp>
          <p:nvSpPr>
            <p:cNvPr name="Freeform 9" id="9"/>
            <p:cNvSpPr/>
            <p:nvPr/>
          </p:nvSpPr>
          <p:spPr>
            <a:xfrm flipH="false" flipV="false" rot="0">
              <a:off x="290195" y="63500"/>
              <a:ext cx="3892297" cy="3153279"/>
            </a:xfrm>
            <a:custGeom>
              <a:avLst/>
              <a:gdLst/>
              <a:ahLst/>
              <a:cxnLst/>
              <a:rect r="r" b="b" t="t" l="l"/>
              <a:pathLst>
                <a:path h="3153279" w="3892297">
                  <a:moveTo>
                    <a:pt x="1451483" y="0"/>
                  </a:moveTo>
                  <a:lnTo>
                    <a:pt x="0" y="1991484"/>
                  </a:lnTo>
                  <a:lnTo>
                    <a:pt x="1594231" y="3153278"/>
                  </a:lnTo>
                  <a:lnTo>
                    <a:pt x="3892297" y="0"/>
                  </a:lnTo>
                  <a:close/>
                </a:path>
              </a:pathLst>
            </a:custGeom>
            <a:solidFill>
              <a:srgbClr val="3F70B6"/>
            </a:solidFill>
          </p:spPr>
        </p:sp>
      </p:grpSp>
      <p:grpSp>
        <p:nvGrpSpPr>
          <p:cNvPr name="Group 10" id="10"/>
          <p:cNvGrpSpPr/>
          <p:nvPr/>
        </p:nvGrpSpPr>
        <p:grpSpPr>
          <a:xfrm rot="0">
            <a:off x="-63503" y="4332322"/>
            <a:ext cx="16084077" cy="6018171"/>
            <a:chOff x="0" y="0"/>
            <a:chExt cx="16084080" cy="6018174"/>
          </a:xfrm>
        </p:grpSpPr>
        <p:sp>
          <p:nvSpPr>
            <p:cNvPr name="Freeform 11" id="11"/>
            <p:cNvSpPr/>
            <p:nvPr/>
          </p:nvSpPr>
          <p:spPr>
            <a:xfrm flipH="false" flipV="false" rot="0">
              <a:off x="63500" y="3376169"/>
              <a:ext cx="4714622" cy="2578482"/>
            </a:xfrm>
            <a:custGeom>
              <a:avLst/>
              <a:gdLst/>
              <a:ahLst/>
              <a:cxnLst/>
              <a:rect r="r" b="b" t="t" l="l"/>
              <a:pathLst>
                <a:path h="2578482" w="4714622">
                  <a:moveTo>
                    <a:pt x="2434337" y="0"/>
                  </a:moveTo>
                  <a:lnTo>
                    <a:pt x="420370" y="1780921"/>
                  </a:lnTo>
                  <a:lnTo>
                    <a:pt x="0" y="2152650"/>
                  </a:lnTo>
                  <a:lnTo>
                    <a:pt x="0" y="2578481"/>
                  </a:lnTo>
                  <a:lnTo>
                    <a:pt x="4714622" y="2578481"/>
                  </a:lnTo>
                  <a:lnTo>
                    <a:pt x="2434337" y="0"/>
                  </a:lnTo>
                  <a:close/>
                </a:path>
              </a:pathLst>
            </a:custGeom>
            <a:solidFill>
              <a:srgbClr val="34609F"/>
            </a:solidFill>
          </p:spPr>
        </p:sp>
        <p:sp>
          <p:nvSpPr>
            <p:cNvPr name="Freeform 12" id="12"/>
            <p:cNvSpPr/>
            <p:nvPr/>
          </p:nvSpPr>
          <p:spPr>
            <a:xfrm flipH="false" flipV="false" rot="0">
              <a:off x="63500" y="2387728"/>
              <a:ext cx="3154300" cy="3566923"/>
            </a:xfrm>
            <a:custGeom>
              <a:avLst/>
              <a:gdLst/>
              <a:ahLst/>
              <a:cxnLst/>
              <a:rect r="r" b="b" t="t" l="l"/>
              <a:pathLst>
                <a:path h="3566923" w="3154300">
                  <a:moveTo>
                    <a:pt x="0" y="0"/>
                  </a:moveTo>
                  <a:lnTo>
                    <a:pt x="0" y="3566922"/>
                  </a:lnTo>
                  <a:lnTo>
                    <a:pt x="3154300" y="3566922"/>
                  </a:lnTo>
                  <a:lnTo>
                    <a:pt x="0" y="0"/>
                  </a:lnTo>
                  <a:close/>
                </a:path>
              </a:pathLst>
            </a:custGeom>
            <a:solidFill>
              <a:srgbClr val="5EA6E7"/>
            </a:solidFill>
          </p:spPr>
        </p:sp>
        <p:sp>
          <p:nvSpPr>
            <p:cNvPr name="Freeform 13" id="13"/>
            <p:cNvSpPr/>
            <p:nvPr/>
          </p:nvSpPr>
          <p:spPr>
            <a:xfrm flipH="false" flipV="false" rot="0">
              <a:off x="63500" y="3373248"/>
              <a:ext cx="3740151" cy="2581530"/>
            </a:xfrm>
            <a:custGeom>
              <a:avLst/>
              <a:gdLst/>
              <a:ahLst/>
              <a:cxnLst/>
              <a:rect r="r" b="b" t="t" l="l"/>
              <a:pathLst>
                <a:path h="2581530" w="3740151">
                  <a:moveTo>
                    <a:pt x="2433448" y="0"/>
                  </a:moveTo>
                  <a:lnTo>
                    <a:pt x="0" y="2152015"/>
                  </a:lnTo>
                  <a:lnTo>
                    <a:pt x="0" y="2581530"/>
                  </a:lnTo>
                  <a:lnTo>
                    <a:pt x="2492122" y="2581530"/>
                  </a:lnTo>
                  <a:lnTo>
                    <a:pt x="3740151" y="1477899"/>
                  </a:lnTo>
                  <a:lnTo>
                    <a:pt x="2433448" y="0"/>
                  </a:lnTo>
                  <a:close/>
                </a:path>
              </a:pathLst>
            </a:custGeom>
            <a:solidFill>
              <a:srgbClr val="3F70B6"/>
            </a:solidFill>
          </p:spPr>
        </p:sp>
        <p:sp>
          <p:nvSpPr>
            <p:cNvPr name="Freeform 14" id="14"/>
            <p:cNvSpPr/>
            <p:nvPr/>
          </p:nvSpPr>
          <p:spPr>
            <a:xfrm flipH="false" flipV="false" rot="0">
              <a:off x="5137659" y="624078"/>
              <a:ext cx="131064" cy="131064"/>
            </a:xfrm>
            <a:custGeom>
              <a:avLst/>
              <a:gdLst/>
              <a:ahLst/>
              <a:cxnLst/>
              <a:rect r="r" b="b" t="t" l="l"/>
              <a:pathLst>
                <a:path h="131064" w="131064">
                  <a:moveTo>
                    <a:pt x="131064" y="65532"/>
                  </a:moveTo>
                  <a:cubicBezTo>
                    <a:pt x="131064" y="69850"/>
                    <a:pt x="130683" y="74168"/>
                    <a:pt x="129794" y="78359"/>
                  </a:cubicBezTo>
                  <a:cubicBezTo>
                    <a:pt x="128905" y="82550"/>
                    <a:pt x="127762" y="86741"/>
                    <a:pt x="126112" y="90678"/>
                  </a:cubicBezTo>
                  <a:cubicBezTo>
                    <a:pt x="124461" y="94615"/>
                    <a:pt x="122428" y="98425"/>
                    <a:pt x="120015" y="101981"/>
                  </a:cubicBezTo>
                  <a:cubicBezTo>
                    <a:pt x="117602" y="105537"/>
                    <a:pt x="114936" y="108839"/>
                    <a:pt x="111887" y="111887"/>
                  </a:cubicBezTo>
                  <a:cubicBezTo>
                    <a:pt x="108839" y="114935"/>
                    <a:pt x="105537" y="117602"/>
                    <a:pt x="101981" y="120015"/>
                  </a:cubicBezTo>
                  <a:cubicBezTo>
                    <a:pt x="98425" y="122428"/>
                    <a:pt x="94615" y="124460"/>
                    <a:pt x="90678" y="126111"/>
                  </a:cubicBezTo>
                  <a:cubicBezTo>
                    <a:pt x="86741" y="127762"/>
                    <a:pt x="82550" y="129032"/>
                    <a:pt x="78359" y="129794"/>
                  </a:cubicBezTo>
                  <a:cubicBezTo>
                    <a:pt x="74168" y="130556"/>
                    <a:pt x="69850" y="131064"/>
                    <a:pt x="65532" y="131064"/>
                  </a:cubicBezTo>
                  <a:cubicBezTo>
                    <a:pt x="61214" y="131064"/>
                    <a:pt x="56896" y="130683"/>
                    <a:pt x="52705" y="129794"/>
                  </a:cubicBezTo>
                  <a:cubicBezTo>
                    <a:pt x="48514" y="128905"/>
                    <a:pt x="44324" y="127762"/>
                    <a:pt x="40387" y="126111"/>
                  </a:cubicBezTo>
                  <a:cubicBezTo>
                    <a:pt x="36449" y="124460"/>
                    <a:pt x="32639" y="122428"/>
                    <a:pt x="29083" y="120015"/>
                  </a:cubicBezTo>
                  <a:cubicBezTo>
                    <a:pt x="25527" y="117602"/>
                    <a:pt x="22225" y="114935"/>
                    <a:pt x="19177" y="111887"/>
                  </a:cubicBezTo>
                  <a:cubicBezTo>
                    <a:pt x="16130" y="108839"/>
                    <a:pt x="13462" y="105537"/>
                    <a:pt x="11049" y="101981"/>
                  </a:cubicBezTo>
                  <a:cubicBezTo>
                    <a:pt x="8637" y="98425"/>
                    <a:pt x="6605" y="94615"/>
                    <a:pt x="4953" y="90678"/>
                  </a:cubicBezTo>
                  <a:cubicBezTo>
                    <a:pt x="3302" y="86741"/>
                    <a:pt x="2032" y="82550"/>
                    <a:pt x="1270" y="78359"/>
                  </a:cubicBezTo>
                  <a:cubicBezTo>
                    <a:pt x="508" y="74168"/>
                    <a:pt x="0" y="69850"/>
                    <a:pt x="0" y="65532"/>
                  </a:cubicBezTo>
                  <a:cubicBezTo>
                    <a:pt x="0" y="61214"/>
                    <a:pt x="381" y="56896"/>
                    <a:pt x="1270" y="52705"/>
                  </a:cubicBezTo>
                  <a:cubicBezTo>
                    <a:pt x="2159" y="48514"/>
                    <a:pt x="3302" y="44323"/>
                    <a:pt x="4953" y="40386"/>
                  </a:cubicBezTo>
                  <a:cubicBezTo>
                    <a:pt x="6605" y="36449"/>
                    <a:pt x="8637" y="32639"/>
                    <a:pt x="11049" y="29083"/>
                  </a:cubicBezTo>
                  <a:cubicBezTo>
                    <a:pt x="13462" y="25527"/>
                    <a:pt x="16130" y="22225"/>
                    <a:pt x="19177" y="19177"/>
                  </a:cubicBezTo>
                  <a:cubicBezTo>
                    <a:pt x="22225" y="16129"/>
                    <a:pt x="25527" y="13462"/>
                    <a:pt x="29083" y="11049"/>
                  </a:cubicBezTo>
                  <a:cubicBezTo>
                    <a:pt x="32639" y="8636"/>
                    <a:pt x="36449" y="6604"/>
                    <a:pt x="40387" y="4953"/>
                  </a:cubicBezTo>
                  <a:cubicBezTo>
                    <a:pt x="44324" y="3302"/>
                    <a:pt x="48514" y="2032"/>
                    <a:pt x="52705" y="1270"/>
                  </a:cubicBezTo>
                  <a:cubicBezTo>
                    <a:pt x="56896" y="508"/>
                    <a:pt x="61214" y="0"/>
                    <a:pt x="65532" y="0"/>
                  </a:cubicBezTo>
                  <a:cubicBezTo>
                    <a:pt x="69850" y="0"/>
                    <a:pt x="74168" y="381"/>
                    <a:pt x="78359" y="1270"/>
                  </a:cubicBezTo>
                  <a:cubicBezTo>
                    <a:pt x="82550" y="2159"/>
                    <a:pt x="86741" y="3302"/>
                    <a:pt x="90678" y="4953"/>
                  </a:cubicBezTo>
                  <a:cubicBezTo>
                    <a:pt x="94615" y="6604"/>
                    <a:pt x="98425" y="8636"/>
                    <a:pt x="101981" y="11049"/>
                  </a:cubicBezTo>
                  <a:cubicBezTo>
                    <a:pt x="105537" y="13462"/>
                    <a:pt x="108839" y="16129"/>
                    <a:pt x="111887" y="19177"/>
                  </a:cubicBezTo>
                  <a:cubicBezTo>
                    <a:pt x="114936" y="22225"/>
                    <a:pt x="117602" y="25527"/>
                    <a:pt x="120015" y="29083"/>
                  </a:cubicBezTo>
                  <a:cubicBezTo>
                    <a:pt x="122428" y="32639"/>
                    <a:pt x="124461" y="36449"/>
                    <a:pt x="126112" y="40386"/>
                  </a:cubicBezTo>
                  <a:cubicBezTo>
                    <a:pt x="127762" y="44323"/>
                    <a:pt x="129032" y="48514"/>
                    <a:pt x="129794" y="52705"/>
                  </a:cubicBezTo>
                  <a:cubicBezTo>
                    <a:pt x="130556" y="56896"/>
                    <a:pt x="131064" y="61214"/>
                    <a:pt x="131064" y="65532"/>
                  </a:cubicBezTo>
                  <a:close/>
                </a:path>
              </a:pathLst>
            </a:custGeom>
            <a:solidFill>
              <a:srgbClr val="193B6A"/>
            </a:solidFill>
          </p:spPr>
        </p:sp>
        <p:sp>
          <p:nvSpPr>
            <p:cNvPr name="Freeform 15" id="15"/>
            <p:cNvSpPr/>
            <p:nvPr/>
          </p:nvSpPr>
          <p:spPr>
            <a:xfrm flipH="false" flipV="false" rot="0">
              <a:off x="5137659" y="1513713"/>
              <a:ext cx="131064" cy="131064"/>
            </a:xfrm>
            <a:custGeom>
              <a:avLst/>
              <a:gdLst/>
              <a:ahLst/>
              <a:cxnLst/>
              <a:rect r="r" b="b" t="t" l="l"/>
              <a:pathLst>
                <a:path h="131064" w="131064">
                  <a:moveTo>
                    <a:pt x="131064" y="65532"/>
                  </a:moveTo>
                  <a:cubicBezTo>
                    <a:pt x="131064" y="69850"/>
                    <a:pt x="130683" y="74168"/>
                    <a:pt x="129794" y="78359"/>
                  </a:cubicBezTo>
                  <a:cubicBezTo>
                    <a:pt x="128905" y="82550"/>
                    <a:pt x="127762" y="86741"/>
                    <a:pt x="126112" y="90678"/>
                  </a:cubicBezTo>
                  <a:cubicBezTo>
                    <a:pt x="124461" y="94615"/>
                    <a:pt x="122428" y="98425"/>
                    <a:pt x="120015" y="101981"/>
                  </a:cubicBezTo>
                  <a:cubicBezTo>
                    <a:pt x="117602" y="105537"/>
                    <a:pt x="114936" y="108839"/>
                    <a:pt x="111887" y="111887"/>
                  </a:cubicBezTo>
                  <a:cubicBezTo>
                    <a:pt x="108839" y="114935"/>
                    <a:pt x="105537" y="117602"/>
                    <a:pt x="101981" y="120015"/>
                  </a:cubicBezTo>
                  <a:cubicBezTo>
                    <a:pt x="98425" y="122428"/>
                    <a:pt x="94615" y="124460"/>
                    <a:pt x="90678" y="126111"/>
                  </a:cubicBezTo>
                  <a:cubicBezTo>
                    <a:pt x="86741" y="127762"/>
                    <a:pt x="82550" y="129032"/>
                    <a:pt x="78359" y="129794"/>
                  </a:cubicBezTo>
                  <a:cubicBezTo>
                    <a:pt x="74168" y="130556"/>
                    <a:pt x="69850" y="131064"/>
                    <a:pt x="65532" y="131064"/>
                  </a:cubicBezTo>
                  <a:cubicBezTo>
                    <a:pt x="61214" y="131064"/>
                    <a:pt x="56896" y="130683"/>
                    <a:pt x="52705" y="129794"/>
                  </a:cubicBezTo>
                  <a:cubicBezTo>
                    <a:pt x="48514" y="128905"/>
                    <a:pt x="44324" y="127762"/>
                    <a:pt x="40387" y="126111"/>
                  </a:cubicBezTo>
                  <a:cubicBezTo>
                    <a:pt x="36449" y="124460"/>
                    <a:pt x="32639" y="122428"/>
                    <a:pt x="29083" y="120015"/>
                  </a:cubicBezTo>
                  <a:cubicBezTo>
                    <a:pt x="25527" y="117602"/>
                    <a:pt x="22225" y="114935"/>
                    <a:pt x="19177" y="111887"/>
                  </a:cubicBezTo>
                  <a:cubicBezTo>
                    <a:pt x="16130" y="108839"/>
                    <a:pt x="13462" y="105537"/>
                    <a:pt x="11049" y="101981"/>
                  </a:cubicBezTo>
                  <a:cubicBezTo>
                    <a:pt x="8637" y="98425"/>
                    <a:pt x="6605" y="94615"/>
                    <a:pt x="4953" y="90678"/>
                  </a:cubicBezTo>
                  <a:cubicBezTo>
                    <a:pt x="3302" y="86741"/>
                    <a:pt x="2032" y="82550"/>
                    <a:pt x="1270" y="78359"/>
                  </a:cubicBezTo>
                  <a:cubicBezTo>
                    <a:pt x="508" y="74168"/>
                    <a:pt x="0" y="69850"/>
                    <a:pt x="0" y="65532"/>
                  </a:cubicBezTo>
                  <a:cubicBezTo>
                    <a:pt x="0" y="61214"/>
                    <a:pt x="381" y="56896"/>
                    <a:pt x="1270" y="52705"/>
                  </a:cubicBezTo>
                  <a:cubicBezTo>
                    <a:pt x="2159" y="48514"/>
                    <a:pt x="3302" y="44323"/>
                    <a:pt x="4953" y="40386"/>
                  </a:cubicBezTo>
                  <a:cubicBezTo>
                    <a:pt x="6605" y="36449"/>
                    <a:pt x="8637" y="32639"/>
                    <a:pt x="11049" y="29083"/>
                  </a:cubicBezTo>
                  <a:cubicBezTo>
                    <a:pt x="13462" y="25527"/>
                    <a:pt x="16130" y="22225"/>
                    <a:pt x="19177" y="19177"/>
                  </a:cubicBezTo>
                  <a:cubicBezTo>
                    <a:pt x="22225" y="16129"/>
                    <a:pt x="25527" y="13462"/>
                    <a:pt x="29083" y="11049"/>
                  </a:cubicBezTo>
                  <a:cubicBezTo>
                    <a:pt x="32639" y="8636"/>
                    <a:pt x="36449" y="6604"/>
                    <a:pt x="40387" y="4953"/>
                  </a:cubicBezTo>
                  <a:cubicBezTo>
                    <a:pt x="44324" y="3302"/>
                    <a:pt x="48514" y="2032"/>
                    <a:pt x="52705" y="1270"/>
                  </a:cubicBezTo>
                  <a:cubicBezTo>
                    <a:pt x="56896" y="508"/>
                    <a:pt x="61214" y="0"/>
                    <a:pt x="65532" y="0"/>
                  </a:cubicBezTo>
                  <a:cubicBezTo>
                    <a:pt x="69850" y="0"/>
                    <a:pt x="74168" y="381"/>
                    <a:pt x="78359" y="1270"/>
                  </a:cubicBezTo>
                  <a:cubicBezTo>
                    <a:pt x="82550" y="2159"/>
                    <a:pt x="86741" y="3302"/>
                    <a:pt x="90678" y="4953"/>
                  </a:cubicBezTo>
                  <a:cubicBezTo>
                    <a:pt x="94615" y="6604"/>
                    <a:pt x="98425" y="8636"/>
                    <a:pt x="101981" y="11049"/>
                  </a:cubicBezTo>
                  <a:cubicBezTo>
                    <a:pt x="105537" y="13462"/>
                    <a:pt x="108839" y="16129"/>
                    <a:pt x="111887" y="19177"/>
                  </a:cubicBezTo>
                  <a:cubicBezTo>
                    <a:pt x="114936" y="22225"/>
                    <a:pt x="117602" y="25527"/>
                    <a:pt x="120015" y="29083"/>
                  </a:cubicBezTo>
                  <a:cubicBezTo>
                    <a:pt x="122428" y="32639"/>
                    <a:pt x="124461" y="36449"/>
                    <a:pt x="126112" y="40386"/>
                  </a:cubicBezTo>
                  <a:cubicBezTo>
                    <a:pt x="127762" y="44323"/>
                    <a:pt x="129032" y="48514"/>
                    <a:pt x="129794" y="52705"/>
                  </a:cubicBezTo>
                  <a:cubicBezTo>
                    <a:pt x="130556" y="56896"/>
                    <a:pt x="131064" y="61214"/>
                    <a:pt x="131064" y="65532"/>
                  </a:cubicBezTo>
                  <a:close/>
                </a:path>
              </a:pathLst>
            </a:custGeom>
            <a:solidFill>
              <a:srgbClr val="193B6A"/>
            </a:solidFill>
          </p:spPr>
        </p:sp>
        <p:sp>
          <p:nvSpPr>
            <p:cNvPr name="Freeform 16" id="16"/>
            <p:cNvSpPr/>
            <p:nvPr/>
          </p:nvSpPr>
          <p:spPr>
            <a:xfrm flipH="false" flipV="false" rot="0">
              <a:off x="5137659" y="2403348"/>
              <a:ext cx="131064" cy="131064"/>
            </a:xfrm>
            <a:custGeom>
              <a:avLst/>
              <a:gdLst/>
              <a:ahLst/>
              <a:cxnLst/>
              <a:rect r="r" b="b" t="t" l="l"/>
              <a:pathLst>
                <a:path h="131064" w="131064">
                  <a:moveTo>
                    <a:pt x="131064" y="65533"/>
                  </a:moveTo>
                  <a:cubicBezTo>
                    <a:pt x="131064" y="69850"/>
                    <a:pt x="130683" y="74168"/>
                    <a:pt x="129794" y="78359"/>
                  </a:cubicBezTo>
                  <a:cubicBezTo>
                    <a:pt x="128905" y="82550"/>
                    <a:pt x="127762" y="86741"/>
                    <a:pt x="126112" y="90678"/>
                  </a:cubicBezTo>
                  <a:cubicBezTo>
                    <a:pt x="124461" y="94615"/>
                    <a:pt x="122428" y="98425"/>
                    <a:pt x="120015" y="101981"/>
                  </a:cubicBezTo>
                  <a:cubicBezTo>
                    <a:pt x="117602" y="105537"/>
                    <a:pt x="114936" y="108840"/>
                    <a:pt x="111887" y="111887"/>
                  </a:cubicBezTo>
                  <a:cubicBezTo>
                    <a:pt x="108839" y="114935"/>
                    <a:pt x="105537" y="117603"/>
                    <a:pt x="101981" y="120015"/>
                  </a:cubicBezTo>
                  <a:cubicBezTo>
                    <a:pt x="98425" y="122428"/>
                    <a:pt x="94615" y="124460"/>
                    <a:pt x="90678" y="126112"/>
                  </a:cubicBezTo>
                  <a:cubicBezTo>
                    <a:pt x="86741" y="127762"/>
                    <a:pt x="82550" y="129033"/>
                    <a:pt x="78359" y="129794"/>
                  </a:cubicBezTo>
                  <a:cubicBezTo>
                    <a:pt x="74168" y="130556"/>
                    <a:pt x="69850" y="131065"/>
                    <a:pt x="65532" y="131065"/>
                  </a:cubicBezTo>
                  <a:cubicBezTo>
                    <a:pt x="61214" y="131065"/>
                    <a:pt x="56896" y="130684"/>
                    <a:pt x="52705" y="129794"/>
                  </a:cubicBezTo>
                  <a:cubicBezTo>
                    <a:pt x="48514" y="128906"/>
                    <a:pt x="44324" y="127762"/>
                    <a:pt x="40387" y="126112"/>
                  </a:cubicBezTo>
                  <a:cubicBezTo>
                    <a:pt x="36449" y="124460"/>
                    <a:pt x="32639" y="122428"/>
                    <a:pt x="29083" y="120015"/>
                  </a:cubicBezTo>
                  <a:cubicBezTo>
                    <a:pt x="25527" y="117603"/>
                    <a:pt x="22225" y="114935"/>
                    <a:pt x="19177" y="111887"/>
                  </a:cubicBezTo>
                  <a:cubicBezTo>
                    <a:pt x="16130" y="108840"/>
                    <a:pt x="13462" y="105537"/>
                    <a:pt x="11049" y="101981"/>
                  </a:cubicBezTo>
                  <a:cubicBezTo>
                    <a:pt x="8637" y="98425"/>
                    <a:pt x="6605" y="94615"/>
                    <a:pt x="4953" y="90678"/>
                  </a:cubicBezTo>
                  <a:cubicBezTo>
                    <a:pt x="3302" y="86741"/>
                    <a:pt x="2032" y="82550"/>
                    <a:pt x="1270" y="78359"/>
                  </a:cubicBezTo>
                  <a:cubicBezTo>
                    <a:pt x="508" y="74168"/>
                    <a:pt x="0" y="69850"/>
                    <a:pt x="0" y="65533"/>
                  </a:cubicBezTo>
                  <a:cubicBezTo>
                    <a:pt x="0" y="61215"/>
                    <a:pt x="381" y="56897"/>
                    <a:pt x="1270" y="52706"/>
                  </a:cubicBezTo>
                  <a:cubicBezTo>
                    <a:pt x="2159" y="48515"/>
                    <a:pt x="3302" y="44324"/>
                    <a:pt x="4953" y="40387"/>
                  </a:cubicBezTo>
                  <a:cubicBezTo>
                    <a:pt x="6605" y="36450"/>
                    <a:pt x="8637" y="32640"/>
                    <a:pt x="11049" y="29084"/>
                  </a:cubicBezTo>
                  <a:cubicBezTo>
                    <a:pt x="13462" y="25528"/>
                    <a:pt x="16130" y="22225"/>
                    <a:pt x="19177" y="19178"/>
                  </a:cubicBezTo>
                  <a:cubicBezTo>
                    <a:pt x="22225" y="16130"/>
                    <a:pt x="25527" y="13462"/>
                    <a:pt x="29083" y="11050"/>
                  </a:cubicBezTo>
                  <a:cubicBezTo>
                    <a:pt x="32639" y="8637"/>
                    <a:pt x="36449" y="6605"/>
                    <a:pt x="40387" y="4953"/>
                  </a:cubicBezTo>
                  <a:cubicBezTo>
                    <a:pt x="44324" y="3303"/>
                    <a:pt x="48514" y="2033"/>
                    <a:pt x="52705" y="1271"/>
                  </a:cubicBezTo>
                  <a:cubicBezTo>
                    <a:pt x="56896" y="509"/>
                    <a:pt x="61214" y="0"/>
                    <a:pt x="65532" y="0"/>
                  </a:cubicBezTo>
                  <a:cubicBezTo>
                    <a:pt x="69850" y="0"/>
                    <a:pt x="74168" y="381"/>
                    <a:pt x="78359" y="1271"/>
                  </a:cubicBezTo>
                  <a:cubicBezTo>
                    <a:pt x="82550" y="2159"/>
                    <a:pt x="86741" y="3303"/>
                    <a:pt x="90678" y="4953"/>
                  </a:cubicBezTo>
                  <a:cubicBezTo>
                    <a:pt x="94615" y="6605"/>
                    <a:pt x="98425" y="8637"/>
                    <a:pt x="101981" y="11050"/>
                  </a:cubicBezTo>
                  <a:cubicBezTo>
                    <a:pt x="105537" y="13462"/>
                    <a:pt x="108839" y="16130"/>
                    <a:pt x="111887" y="19178"/>
                  </a:cubicBezTo>
                  <a:cubicBezTo>
                    <a:pt x="114936" y="22225"/>
                    <a:pt x="117602" y="25528"/>
                    <a:pt x="120015" y="29084"/>
                  </a:cubicBezTo>
                  <a:cubicBezTo>
                    <a:pt x="122428" y="32640"/>
                    <a:pt x="124461" y="36450"/>
                    <a:pt x="126112" y="40387"/>
                  </a:cubicBezTo>
                  <a:cubicBezTo>
                    <a:pt x="127762" y="44324"/>
                    <a:pt x="129032" y="48515"/>
                    <a:pt x="129794" y="52706"/>
                  </a:cubicBezTo>
                  <a:cubicBezTo>
                    <a:pt x="130556" y="56897"/>
                    <a:pt x="131064" y="61215"/>
                    <a:pt x="131064" y="65533"/>
                  </a:cubicBezTo>
                  <a:close/>
                </a:path>
              </a:pathLst>
            </a:custGeom>
            <a:solidFill>
              <a:srgbClr val="193B6A"/>
            </a:solidFill>
          </p:spPr>
        </p:sp>
        <p:sp>
          <p:nvSpPr>
            <p:cNvPr name="Freeform 17" id="17"/>
            <p:cNvSpPr/>
            <p:nvPr/>
          </p:nvSpPr>
          <p:spPr>
            <a:xfrm flipH="false" flipV="false" rot="0">
              <a:off x="5691253" y="4925950"/>
              <a:ext cx="10329422" cy="38100"/>
            </a:xfrm>
            <a:custGeom>
              <a:avLst/>
              <a:gdLst/>
              <a:ahLst/>
              <a:cxnLst/>
              <a:rect r="r" b="b" t="t" l="l"/>
              <a:pathLst>
                <a:path h="38100" w="10329422">
                  <a:moveTo>
                    <a:pt x="0" y="0"/>
                  </a:moveTo>
                  <a:lnTo>
                    <a:pt x="10329422" y="0"/>
                  </a:lnTo>
                  <a:lnTo>
                    <a:pt x="10329422" y="38100"/>
                  </a:lnTo>
                  <a:lnTo>
                    <a:pt x="0" y="38100"/>
                  </a:lnTo>
                  <a:close/>
                </a:path>
              </a:pathLst>
            </a:custGeom>
            <a:solidFill>
              <a:srgbClr val="34609F"/>
            </a:solidFill>
          </p:spPr>
        </p:sp>
        <p:sp>
          <p:nvSpPr>
            <p:cNvPr name="Freeform 18" id="18"/>
            <p:cNvSpPr/>
            <p:nvPr/>
          </p:nvSpPr>
          <p:spPr>
            <a:xfrm flipH="false" flipV="false" rot="0">
              <a:off x="5691253" y="4925950"/>
              <a:ext cx="10329422" cy="38100"/>
            </a:xfrm>
            <a:custGeom>
              <a:avLst/>
              <a:gdLst/>
              <a:ahLst/>
              <a:cxnLst/>
              <a:rect r="r" b="b" t="t" l="l"/>
              <a:pathLst>
                <a:path h="38100" w="10329422">
                  <a:moveTo>
                    <a:pt x="0" y="38100"/>
                  </a:moveTo>
                  <a:lnTo>
                    <a:pt x="10329422" y="38100"/>
                  </a:lnTo>
                  <a:lnTo>
                    <a:pt x="10329422" y="0"/>
                  </a:lnTo>
                  <a:lnTo>
                    <a:pt x="0" y="0"/>
                  </a:lnTo>
                  <a:close/>
                </a:path>
              </a:pathLst>
            </a:custGeom>
            <a:solidFill>
              <a:srgbClr val="000000">
                <a:alpha val="0"/>
              </a:srgbClr>
            </a:solidFill>
          </p:spPr>
        </p:sp>
      </p:grpSp>
      <p:sp>
        <p:nvSpPr>
          <p:cNvPr name="TextBox 19" id="19"/>
          <p:cNvSpPr txBox="true"/>
          <p:nvPr/>
        </p:nvSpPr>
        <p:spPr>
          <a:xfrm rot="0">
            <a:off x="4639123" y="473935"/>
            <a:ext cx="13664479" cy="3149851"/>
          </a:xfrm>
          <a:prstGeom prst="rect">
            <a:avLst/>
          </a:prstGeom>
        </p:spPr>
        <p:txBody>
          <a:bodyPr anchor="t" rtlCol="false" tIns="0" lIns="0" bIns="0" rIns="0">
            <a:spAutoFit/>
          </a:bodyPr>
          <a:lstStyle/>
          <a:p>
            <a:pPr algn="l">
              <a:lnSpc>
                <a:spcPts val="12597"/>
              </a:lnSpc>
            </a:pPr>
            <a:r>
              <a:rPr lang="en-US" b="true" sz="9011">
                <a:solidFill>
                  <a:srgbClr val="193B6A"/>
                </a:solidFill>
                <a:latin typeface="Liberation Sans Bold"/>
                <a:ea typeface="Liberation Sans Bold"/>
                <a:cs typeface="Liberation Sans Bold"/>
                <a:sym typeface="Liberation Sans Bold"/>
              </a:rPr>
              <a:t>VALIDATION &amp; TESTING CONTRIBUTIONS</a:t>
            </a:r>
          </a:p>
        </p:txBody>
      </p:sp>
      <p:sp>
        <p:nvSpPr>
          <p:cNvPr name="TextBox 20" id="20"/>
          <p:cNvSpPr txBox="true"/>
          <p:nvPr/>
        </p:nvSpPr>
        <p:spPr>
          <a:xfrm rot="0">
            <a:off x="5403666" y="3612594"/>
            <a:ext cx="7191613" cy="3485102"/>
          </a:xfrm>
          <a:prstGeom prst="rect">
            <a:avLst/>
          </a:prstGeom>
        </p:spPr>
        <p:txBody>
          <a:bodyPr anchor="t" rtlCol="false" tIns="0" lIns="0" bIns="0" rIns="0">
            <a:spAutoFit/>
          </a:bodyPr>
          <a:lstStyle/>
          <a:p>
            <a:pPr algn="l">
              <a:lnSpc>
                <a:spcPts val="7005"/>
              </a:lnSpc>
            </a:pPr>
            <a:r>
              <a:rPr lang="en-US" sz="3541">
                <a:solidFill>
                  <a:srgbClr val="193B6A"/>
                </a:solidFill>
                <a:latin typeface="Arial"/>
                <a:ea typeface="Arial"/>
                <a:cs typeface="Arial"/>
                <a:sym typeface="Arial"/>
              </a:rPr>
              <a:t>Developed automated test suite Validated data pipeline and merges Verified output dataset generation Ensured system reliability</a:t>
            </a:r>
          </a:p>
        </p:txBody>
      </p:sp>
      <p:sp>
        <p:nvSpPr>
          <p:cNvPr name="TextBox 21" id="21"/>
          <p:cNvSpPr txBox="true"/>
          <p:nvPr/>
        </p:nvSpPr>
        <p:spPr>
          <a:xfrm rot="0">
            <a:off x="16362359" y="8738940"/>
            <a:ext cx="842115" cy="1012746"/>
          </a:xfrm>
          <a:prstGeom prst="rect">
            <a:avLst/>
          </a:prstGeom>
        </p:spPr>
        <p:txBody>
          <a:bodyPr anchor="t" rtlCol="false" tIns="0" lIns="0" bIns="0" rIns="0">
            <a:spAutoFit/>
          </a:bodyPr>
          <a:lstStyle/>
          <a:p>
            <a:pPr algn="l">
              <a:lnSpc>
                <a:spcPts val="8131"/>
              </a:lnSpc>
            </a:pPr>
            <a:r>
              <a:rPr lang="en-US" b="true" sz="5808" spc="40">
                <a:solidFill>
                  <a:srgbClr val="193B6A"/>
                </a:solidFill>
                <a:latin typeface="Liberation Sans Bold"/>
                <a:ea typeface="Liberation Sans Bold"/>
                <a:cs typeface="Liberation Sans Bold"/>
                <a:sym typeface="Liberation Sans Bold"/>
              </a:rPr>
              <a:t>08</a:t>
            </a:r>
          </a:p>
        </p:txBody>
      </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bg>
      <p:bgPr>
        <a:solidFill>
          <a:srgbClr val="F2F2F4"/>
        </a:solidFill>
      </p:bgPr>
    </p:bg>
    <p:spTree>
      <p:nvGrpSpPr>
        <p:cNvPr id="1" name=""/>
        <p:cNvGrpSpPr/>
        <p:nvPr/>
      </p:nvGrpSpPr>
      <p:grpSpPr>
        <a:xfrm>
          <a:off x="0" y="0"/>
          <a:ext cx="0" cy="0"/>
          <a:chOff x="0" y="0"/>
          <a:chExt cx="0" cy="0"/>
        </a:xfrm>
      </p:grpSpPr>
      <p:grpSp>
        <p:nvGrpSpPr>
          <p:cNvPr name="Group 2" id="2"/>
          <p:cNvGrpSpPr/>
          <p:nvPr/>
        </p:nvGrpSpPr>
        <p:grpSpPr>
          <a:xfrm rot="0">
            <a:off x="0" y="-8581082"/>
            <a:ext cx="18288000" cy="27451050"/>
            <a:chOff x="0" y="0"/>
            <a:chExt cx="24384000" cy="36601400"/>
          </a:xfrm>
        </p:grpSpPr>
        <p:sp>
          <p:nvSpPr>
            <p:cNvPr name="Freeform 3" id="3"/>
            <p:cNvSpPr/>
            <p:nvPr/>
          </p:nvSpPr>
          <p:spPr>
            <a:xfrm flipH="false" flipV="false" rot="0">
              <a:off x="0" y="0"/>
              <a:ext cx="24384000" cy="36601400"/>
            </a:xfrm>
            <a:custGeom>
              <a:avLst/>
              <a:gdLst/>
              <a:ahLst/>
              <a:cxnLst/>
              <a:rect r="r" b="b" t="t" l="l"/>
              <a:pathLst>
                <a:path h="36601400" w="24384000">
                  <a:moveTo>
                    <a:pt x="0" y="0"/>
                  </a:moveTo>
                  <a:lnTo>
                    <a:pt x="24384000" y="0"/>
                  </a:lnTo>
                  <a:lnTo>
                    <a:pt x="24384000" y="36601400"/>
                  </a:lnTo>
                  <a:lnTo>
                    <a:pt x="0" y="36601400"/>
                  </a:lnTo>
                  <a:lnTo>
                    <a:pt x="0" y="0"/>
                  </a:lnTo>
                  <a:close/>
                </a:path>
              </a:pathLst>
            </a:custGeom>
            <a:blipFill>
              <a:blip r:embed="rId2"/>
              <a:stretch>
                <a:fillRect l="0" t="0" r="0" b="0"/>
              </a:stretch>
            </a:blipFill>
          </p:spPr>
        </p:sp>
      </p:grpSp>
      <p:grpSp>
        <p:nvGrpSpPr>
          <p:cNvPr name="Group 4" id="4"/>
          <p:cNvGrpSpPr/>
          <p:nvPr/>
        </p:nvGrpSpPr>
        <p:grpSpPr>
          <a:xfrm rot="0">
            <a:off x="5060928" y="3814896"/>
            <a:ext cx="123825" cy="123825"/>
            <a:chOff x="0" y="0"/>
            <a:chExt cx="123825" cy="123825"/>
          </a:xfrm>
        </p:grpSpPr>
        <p:sp>
          <p:nvSpPr>
            <p:cNvPr name="Freeform 5" id="5"/>
            <p:cNvSpPr/>
            <p:nvPr/>
          </p:nvSpPr>
          <p:spPr>
            <a:xfrm flipH="false" flipV="false" rot="0">
              <a:off x="0" y="0"/>
              <a:ext cx="123825" cy="123825"/>
            </a:xfrm>
            <a:custGeom>
              <a:avLst/>
              <a:gdLst/>
              <a:ahLst/>
              <a:cxnLst/>
              <a:rect r="r" b="b" t="t" l="l"/>
              <a:pathLst>
                <a:path h="123825" w="123825">
                  <a:moveTo>
                    <a:pt x="123825" y="61976"/>
                  </a:moveTo>
                  <a:cubicBezTo>
                    <a:pt x="123825" y="66040"/>
                    <a:pt x="123444" y="70104"/>
                    <a:pt x="122682" y="74041"/>
                  </a:cubicBezTo>
                  <a:cubicBezTo>
                    <a:pt x="121920" y="77978"/>
                    <a:pt x="120777" y="81915"/>
                    <a:pt x="119126" y="85598"/>
                  </a:cubicBezTo>
                  <a:cubicBezTo>
                    <a:pt x="117475" y="89281"/>
                    <a:pt x="115697" y="92964"/>
                    <a:pt x="113411" y="96266"/>
                  </a:cubicBezTo>
                  <a:cubicBezTo>
                    <a:pt x="111125" y="99568"/>
                    <a:pt x="108585" y="102743"/>
                    <a:pt x="105664" y="105664"/>
                  </a:cubicBezTo>
                  <a:cubicBezTo>
                    <a:pt x="102743" y="108585"/>
                    <a:pt x="99695" y="111125"/>
                    <a:pt x="96266" y="113411"/>
                  </a:cubicBezTo>
                  <a:cubicBezTo>
                    <a:pt x="92837" y="115697"/>
                    <a:pt x="89281" y="117602"/>
                    <a:pt x="85598" y="119126"/>
                  </a:cubicBezTo>
                  <a:cubicBezTo>
                    <a:pt x="81915" y="120650"/>
                    <a:pt x="77978" y="121793"/>
                    <a:pt x="74041" y="122682"/>
                  </a:cubicBezTo>
                  <a:cubicBezTo>
                    <a:pt x="70104" y="123571"/>
                    <a:pt x="66040" y="123825"/>
                    <a:pt x="61976" y="123825"/>
                  </a:cubicBezTo>
                  <a:cubicBezTo>
                    <a:pt x="57912" y="123825"/>
                    <a:pt x="53848" y="123444"/>
                    <a:pt x="49911" y="122682"/>
                  </a:cubicBezTo>
                  <a:cubicBezTo>
                    <a:pt x="45974" y="121920"/>
                    <a:pt x="42037" y="120777"/>
                    <a:pt x="38354" y="119126"/>
                  </a:cubicBezTo>
                  <a:cubicBezTo>
                    <a:pt x="34671" y="117475"/>
                    <a:pt x="30988" y="115697"/>
                    <a:pt x="27686" y="113411"/>
                  </a:cubicBezTo>
                  <a:cubicBezTo>
                    <a:pt x="24384" y="111125"/>
                    <a:pt x="21209" y="108585"/>
                    <a:pt x="18288" y="105664"/>
                  </a:cubicBezTo>
                  <a:cubicBezTo>
                    <a:pt x="15367" y="102743"/>
                    <a:pt x="12700" y="99695"/>
                    <a:pt x="10414" y="96266"/>
                  </a:cubicBezTo>
                  <a:cubicBezTo>
                    <a:pt x="8128" y="92837"/>
                    <a:pt x="6223" y="89408"/>
                    <a:pt x="4699" y="85598"/>
                  </a:cubicBezTo>
                  <a:cubicBezTo>
                    <a:pt x="3175" y="81788"/>
                    <a:pt x="2032" y="77978"/>
                    <a:pt x="1143" y="74041"/>
                  </a:cubicBezTo>
                  <a:cubicBezTo>
                    <a:pt x="254" y="70104"/>
                    <a:pt x="0" y="66040"/>
                    <a:pt x="0" y="61976"/>
                  </a:cubicBezTo>
                  <a:cubicBezTo>
                    <a:pt x="0" y="57912"/>
                    <a:pt x="381" y="53848"/>
                    <a:pt x="1143" y="49911"/>
                  </a:cubicBezTo>
                  <a:cubicBezTo>
                    <a:pt x="1905" y="45974"/>
                    <a:pt x="3048" y="42037"/>
                    <a:pt x="4699" y="38354"/>
                  </a:cubicBezTo>
                  <a:cubicBezTo>
                    <a:pt x="6350" y="34671"/>
                    <a:pt x="8128" y="30988"/>
                    <a:pt x="10414" y="27686"/>
                  </a:cubicBezTo>
                  <a:cubicBezTo>
                    <a:pt x="12700" y="24384"/>
                    <a:pt x="15240" y="21209"/>
                    <a:pt x="18161" y="18288"/>
                  </a:cubicBezTo>
                  <a:cubicBezTo>
                    <a:pt x="21082" y="15367"/>
                    <a:pt x="24130" y="12700"/>
                    <a:pt x="27559" y="10414"/>
                  </a:cubicBezTo>
                  <a:cubicBezTo>
                    <a:pt x="30988" y="8128"/>
                    <a:pt x="34544" y="6223"/>
                    <a:pt x="38227" y="4699"/>
                  </a:cubicBezTo>
                  <a:cubicBezTo>
                    <a:pt x="41910" y="3175"/>
                    <a:pt x="45847" y="2032"/>
                    <a:pt x="49784" y="1143"/>
                  </a:cubicBezTo>
                  <a:cubicBezTo>
                    <a:pt x="53721" y="254"/>
                    <a:pt x="57785" y="0"/>
                    <a:pt x="61976" y="0"/>
                  </a:cubicBezTo>
                  <a:cubicBezTo>
                    <a:pt x="66167" y="0"/>
                    <a:pt x="70104" y="381"/>
                    <a:pt x="74041" y="1143"/>
                  </a:cubicBezTo>
                  <a:cubicBezTo>
                    <a:pt x="77978" y="1905"/>
                    <a:pt x="81915" y="3048"/>
                    <a:pt x="85598" y="4699"/>
                  </a:cubicBezTo>
                  <a:cubicBezTo>
                    <a:pt x="89281" y="6350"/>
                    <a:pt x="92964" y="8128"/>
                    <a:pt x="96266" y="10414"/>
                  </a:cubicBezTo>
                  <a:cubicBezTo>
                    <a:pt x="99568" y="12700"/>
                    <a:pt x="102743" y="15240"/>
                    <a:pt x="105664" y="18161"/>
                  </a:cubicBezTo>
                  <a:cubicBezTo>
                    <a:pt x="108585" y="21082"/>
                    <a:pt x="111125" y="24130"/>
                    <a:pt x="113411" y="27559"/>
                  </a:cubicBezTo>
                  <a:cubicBezTo>
                    <a:pt x="115697" y="30988"/>
                    <a:pt x="117602" y="34544"/>
                    <a:pt x="119126" y="38227"/>
                  </a:cubicBezTo>
                  <a:cubicBezTo>
                    <a:pt x="120650" y="41910"/>
                    <a:pt x="121793" y="45847"/>
                    <a:pt x="122682" y="49784"/>
                  </a:cubicBezTo>
                  <a:cubicBezTo>
                    <a:pt x="123571" y="53721"/>
                    <a:pt x="123825" y="57785"/>
                    <a:pt x="123825" y="61849"/>
                  </a:cubicBezTo>
                  <a:close/>
                </a:path>
              </a:pathLst>
            </a:custGeom>
            <a:solidFill>
              <a:srgbClr val="193B6A"/>
            </a:solidFill>
          </p:spPr>
        </p:sp>
      </p:grpSp>
      <p:grpSp>
        <p:nvGrpSpPr>
          <p:cNvPr name="Group 6" id="6"/>
          <p:cNvGrpSpPr/>
          <p:nvPr/>
        </p:nvGrpSpPr>
        <p:grpSpPr>
          <a:xfrm rot="0">
            <a:off x="-63503" y="-63503"/>
            <a:ext cx="7815882" cy="3280305"/>
            <a:chOff x="0" y="0"/>
            <a:chExt cx="7815885" cy="3280296"/>
          </a:xfrm>
        </p:grpSpPr>
        <p:sp>
          <p:nvSpPr>
            <p:cNvPr name="Freeform 7" id="7"/>
            <p:cNvSpPr/>
            <p:nvPr/>
          </p:nvSpPr>
          <p:spPr>
            <a:xfrm flipH="false" flipV="false" rot="0">
              <a:off x="63500" y="63500"/>
              <a:ext cx="4115690" cy="3150738"/>
            </a:xfrm>
            <a:custGeom>
              <a:avLst/>
              <a:gdLst/>
              <a:ahLst/>
              <a:cxnLst/>
              <a:rect r="r" b="b" t="t" l="l"/>
              <a:pathLst>
                <a:path h="3150738" w="4115690">
                  <a:moveTo>
                    <a:pt x="0" y="0"/>
                  </a:moveTo>
                  <a:lnTo>
                    <a:pt x="0" y="1824733"/>
                  </a:lnTo>
                  <a:lnTo>
                    <a:pt x="1819402" y="3150738"/>
                  </a:lnTo>
                  <a:lnTo>
                    <a:pt x="4115690" y="0"/>
                  </a:lnTo>
                  <a:close/>
                </a:path>
              </a:pathLst>
            </a:custGeom>
            <a:solidFill>
              <a:srgbClr val="34609F"/>
            </a:solidFill>
          </p:spPr>
        </p:sp>
        <p:sp>
          <p:nvSpPr>
            <p:cNvPr name="Freeform 8" id="8"/>
            <p:cNvSpPr/>
            <p:nvPr/>
          </p:nvSpPr>
          <p:spPr>
            <a:xfrm flipH="false" flipV="false" rot="0">
              <a:off x="63500" y="63500"/>
              <a:ext cx="5104385" cy="2676775"/>
            </a:xfrm>
            <a:custGeom>
              <a:avLst/>
              <a:gdLst/>
              <a:ahLst/>
              <a:cxnLst/>
              <a:rect r="r" b="b" t="t" l="l"/>
              <a:pathLst>
                <a:path h="2676775" w="5104385">
                  <a:moveTo>
                    <a:pt x="0" y="0"/>
                  </a:moveTo>
                  <a:lnTo>
                    <a:pt x="0" y="378459"/>
                  </a:lnTo>
                  <a:lnTo>
                    <a:pt x="3153538" y="2676775"/>
                  </a:lnTo>
                  <a:lnTo>
                    <a:pt x="5104385" y="0"/>
                  </a:lnTo>
                  <a:close/>
                </a:path>
              </a:pathLst>
            </a:custGeom>
            <a:solidFill>
              <a:srgbClr val="5EA6E7"/>
            </a:solidFill>
          </p:spPr>
        </p:sp>
        <p:sp>
          <p:nvSpPr>
            <p:cNvPr name="Freeform 9" id="9"/>
            <p:cNvSpPr/>
            <p:nvPr/>
          </p:nvSpPr>
          <p:spPr>
            <a:xfrm flipH="false" flipV="false" rot="0">
              <a:off x="290195" y="63500"/>
              <a:ext cx="3892297" cy="3153279"/>
            </a:xfrm>
            <a:custGeom>
              <a:avLst/>
              <a:gdLst/>
              <a:ahLst/>
              <a:cxnLst/>
              <a:rect r="r" b="b" t="t" l="l"/>
              <a:pathLst>
                <a:path h="3153279" w="3892297">
                  <a:moveTo>
                    <a:pt x="1451483" y="0"/>
                  </a:moveTo>
                  <a:lnTo>
                    <a:pt x="0" y="1991484"/>
                  </a:lnTo>
                  <a:lnTo>
                    <a:pt x="1594231" y="3153278"/>
                  </a:lnTo>
                  <a:lnTo>
                    <a:pt x="3892297" y="0"/>
                  </a:lnTo>
                  <a:close/>
                </a:path>
              </a:pathLst>
            </a:custGeom>
            <a:solidFill>
              <a:srgbClr val="3F70B6"/>
            </a:solidFill>
          </p:spPr>
        </p:sp>
      </p:grpSp>
      <p:grpSp>
        <p:nvGrpSpPr>
          <p:cNvPr name="Group 10" id="10"/>
          <p:cNvGrpSpPr/>
          <p:nvPr/>
        </p:nvGrpSpPr>
        <p:grpSpPr>
          <a:xfrm rot="0">
            <a:off x="-63503" y="4332322"/>
            <a:ext cx="16084077" cy="6018171"/>
            <a:chOff x="0" y="0"/>
            <a:chExt cx="16084080" cy="6018174"/>
          </a:xfrm>
        </p:grpSpPr>
        <p:sp>
          <p:nvSpPr>
            <p:cNvPr name="Freeform 11" id="11"/>
            <p:cNvSpPr/>
            <p:nvPr/>
          </p:nvSpPr>
          <p:spPr>
            <a:xfrm flipH="false" flipV="false" rot="0">
              <a:off x="63500" y="3376169"/>
              <a:ext cx="4714622" cy="2578482"/>
            </a:xfrm>
            <a:custGeom>
              <a:avLst/>
              <a:gdLst/>
              <a:ahLst/>
              <a:cxnLst/>
              <a:rect r="r" b="b" t="t" l="l"/>
              <a:pathLst>
                <a:path h="2578482" w="4714622">
                  <a:moveTo>
                    <a:pt x="2434337" y="0"/>
                  </a:moveTo>
                  <a:lnTo>
                    <a:pt x="420370" y="1780921"/>
                  </a:lnTo>
                  <a:lnTo>
                    <a:pt x="0" y="2152650"/>
                  </a:lnTo>
                  <a:lnTo>
                    <a:pt x="0" y="2578481"/>
                  </a:lnTo>
                  <a:lnTo>
                    <a:pt x="4714622" y="2578481"/>
                  </a:lnTo>
                  <a:lnTo>
                    <a:pt x="2434337" y="0"/>
                  </a:lnTo>
                  <a:close/>
                </a:path>
              </a:pathLst>
            </a:custGeom>
            <a:solidFill>
              <a:srgbClr val="34609F"/>
            </a:solidFill>
          </p:spPr>
        </p:sp>
        <p:sp>
          <p:nvSpPr>
            <p:cNvPr name="Freeform 12" id="12"/>
            <p:cNvSpPr/>
            <p:nvPr/>
          </p:nvSpPr>
          <p:spPr>
            <a:xfrm flipH="false" flipV="false" rot="0">
              <a:off x="63500" y="2387728"/>
              <a:ext cx="3154300" cy="3566923"/>
            </a:xfrm>
            <a:custGeom>
              <a:avLst/>
              <a:gdLst/>
              <a:ahLst/>
              <a:cxnLst/>
              <a:rect r="r" b="b" t="t" l="l"/>
              <a:pathLst>
                <a:path h="3566923" w="3154300">
                  <a:moveTo>
                    <a:pt x="0" y="0"/>
                  </a:moveTo>
                  <a:lnTo>
                    <a:pt x="0" y="3566922"/>
                  </a:lnTo>
                  <a:lnTo>
                    <a:pt x="3154300" y="3566922"/>
                  </a:lnTo>
                  <a:lnTo>
                    <a:pt x="0" y="0"/>
                  </a:lnTo>
                  <a:close/>
                </a:path>
              </a:pathLst>
            </a:custGeom>
            <a:solidFill>
              <a:srgbClr val="5EA6E7"/>
            </a:solidFill>
          </p:spPr>
        </p:sp>
        <p:sp>
          <p:nvSpPr>
            <p:cNvPr name="Freeform 13" id="13"/>
            <p:cNvSpPr/>
            <p:nvPr/>
          </p:nvSpPr>
          <p:spPr>
            <a:xfrm flipH="false" flipV="false" rot="0">
              <a:off x="63500" y="3373248"/>
              <a:ext cx="3740151" cy="2581530"/>
            </a:xfrm>
            <a:custGeom>
              <a:avLst/>
              <a:gdLst/>
              <a:ahLst/>
              <a:cxnLst/>
              <a:rect r="r" b="b" t="t" l="l"/>
              <a:pathLst>
                <a:path h="2581530" w="3740151">
                  <a:moveTo>
                    <a:pt x="2433448" y="0"/>
                  </a:moveTo>
                  <a:lnTo>
                    <a:pt x="0" y="2152015"/>
                  </a:lnTo>
                  <a:lnTo>
                    <a:pt x="0" y="2581530"/>
                  </a:lnTo>
                  <a:lnTo>
                    <a:pt x="2492122" y="2581530"/>
                  </a:lnTo>
                  <a:lnTo>
                    <a:pt x="3740151" y="1477899"/>
                  </a:lnTo>
                  <a:lnTo>
                    <a:pt x="2433448" y="0"/>
                  </a:lnTo>
                  <a:close/>
                </a:path>
              </a:pathLst>
            </a:custGeom>
            <a:solidFill>
              <a:srgbClr val="3F70B6"/>
            </a:solidFill>
          </p:spPr>
        </p:sp>
        <p:sp>
          <p:nvSpPr>
            <p:cNvPr name="Freeform 14" id="14"/>
            <p:cNvSpPr/>
            <p:nvPr/>
          </p:nvSpPr>
          <p:spPr>
            <a:xfrm flipH="false" flipV="false" rot="0">
              <a:off x="5124579" y="320802"/>
              <a:ext cx="123698" cy="123698"/>
            </a:xfrm>
            <a:custGeom>
              <a:avLst/>
              <a:gdLst/>
              <a:ahLst/>
              <a:cxnLst/>
              <a:rect r="r" b="b" t="t" l="l"/>
              <a:pathLst>
                <a:path h="123698" w="123698">
                  <a:moveTo>
                    <a:pt x="123698" y="61849"/>
                  </a:moveTo>
                  <a:cubicBezTo>
                    <a:pt x="123698" y="65913"/>
                    <a:pt x="123317" y="69977"/>
                    <a:pt x="122555" y="73914"/>
                  </a:cubicBezTo>
                  <a:cubicBezTo>
                    <a:pt x="121793" y="77851"/>
                    <a:pt x="120650" y="81788"/>
                    <a:pt x="118999" y="85471"/>
                  </a:cubicBezTo>
                  <a:cubicBezTo>
                    <a:pt x="117348" y="89154"/>
                    <a:pt x="115569" y="92837"/>
                    <a:pt x="113283" y="96139"/>
                  </a:cubicBezTo>
                  <a:cubicBezTo>
                    <a:pt x="110998" y="99441"/>
                    <a:pt x="108457" y="102616"/>
                    <a:pt x="105537" y="105537"/>
                  </a:cubicBezTo>
                  <a:cubicBezTo>
                    <a:pt x="102616" y="108458"/>
                    <a:pt x="99568" y="110998"/>
                    <a:pt x="96138" y="113284"/>
                  </a:cubicBezTo>
                  <a:cubicBezTo>
                    <a:pt x="92710" y="115570"/>
                    <a:pt x="89154" y="117475"/>
                    <a:pt x="85470" y="118999"/>
                  </a:cubicBezTo>
                  <a:cubicBezTo>
                    <a:pt x="81788" y="120523"/>
                    <a:pt x="77851" y="121666"/>
                    <a:pt x="73913" y="122555"/>
                  </a:cubicBezTo>
                  <a:cubicBezTo>
                    <a:pt x="69976" y="123444"/>
                    <a:pt x="65913" y="123698"/>
                    <a:pt x="61849" y="123698"/>
                  </a:cubicBezTo>
                  <a:cubicBezTo>
                    <a:pt x="57785" y="123698"/>
                    <a:pt x="53720" y="123317"/>
                    <a:pt x="49783" y="122555"/>
                  </a:cubicBezTo>
                  <a:cubicBezTo>
                    <a:pt x="45846" y="121793"/>
                    <a:pt x="41910" y="120650"/>
                    <a:pt x="38226" y="118999"/>
                  </a:cubicBezTo>
                  <a:cubicBezTo>
                    <a:pt x="34544" y="117348"/>
                    <a:pt x="30861" y="115570"/>
                    <a:pt x="27558" y="113284"/>
                  </a:cubicBezTo>
                  <a:cubicBezTo>
                    <a:pt x="24257" y="110998"/>
                    <a:pt x="21082" y="108458"/>
                    <a:pt x="18161" y="105537"/>
                  </a:cubicBezTo>
                  <a:cubicBezTo>
                    <a:pt x="15239" y="102616"/>
                    <a:pt x="12700" y="99568"/>
                    <a:pt x="10413" y="96139"/>
                  </a:cubicBezTo>
                  <a:cubicBezTo>
                    <a:pt x="8127" y="92710"/>
                    <a:pt x="6223" y="89154"/>
                    <a:pt x="4699" y="85471"/>
                  </a:cubicBezTo>
                  <a:cubicBezTo>
                    <a:pt x="3175" y="81788"/>
                    <a:pt x="2032" y="77851"/>
                    <a:pt x="1143" y="73914"/>
                  </a:cubicBezTo>
                  <a:cubicBezTo>
                    <a:pt x="254" y="69977"/>
                    <a:pt x="0" y="65913"/>
                    <a:pt x="0" y="61849"/>
                  </a:cubicBezTo>
                  <a:cubicBezTo>
                    <a:pt x="0" y="57785"/>
                    <a:pt x="381" y="53721"/>
                    <a:pt x="1143" y="49784"/>
                  </a:cubicBezTo>
                  <a:cubicBezTo>
                    <a:pt x="1905" y="45847"/>
                    <a:pt x="3048" y="41910"/>
                    <a:pt x="4699" y="38227"/>
                  </a:cubicBezTo>
                  <a:cubicBezTo>
                    <a:pt x="6350" y="34544"/>
                    <a:pt x="8127" y="30861"/>
                    <a:pt x="10413" y="27559"/>
                  </a:cubicBezTo>
                  <a:cubicBezTo>
                    <a:pt x="12700" y="24257"/>
                    <a:pt x="15239" y="21082"/>
                    <a:pt x="18161" y="18161"/>
                  </a:cubicBezTo>
                  <a:cubicBezTo>
                    <a:pt x="21082" y="15240"/>
                    <a:pt x="24130" y="12700"/>
                    <a:pt x="27558" y="10414"/>
                  </a:cubicBezTo>
                  <a:cubicBezTo>
                    <a:pt x="30988" y="8128"/>
                    <a:pt x="34544" y="6223"/>
                    <a:pt x="38226" y="4699"/>
                  </a:cubicBezTo>
                  <a:cubicBezTo>
                    <a:pt x="41910" y="3175"/>
                    <a:pt x="45846" y="2032"/>
                    <a:pt x="49783" y="1143"/>
                  </a:cubicBezTo>
                  <a:cubicBezTo>
                    <a:pt x="53720" y="254"/>
                    <a:pt x="57785" y="0"/>
                    <a:pt x="61849" y="0"/>
                  </a:cubicBezTo>
                  <a:cubicBezTo>
                    <a:pt x="65913" y="0"/>
                    <a:pt x="69976" y="381"/>
                    <a:pt x="73913" y="1143"/>
                  </a:cubicBezTo>
                  <a:cubicBezTo>
                    <a:pt x="77851" y="1905"/>
                    <a:pt x="81788" y="3048"/>
                    <a:pt x="85470" y="4699"/>
                  </a:cubicBezTo>
                  <a:cubicBezTo>
                    <a:pt x="89154" y="6350"/>
                    <a:pt x="92837" y="8128"/>
                    <a:pt x="96138" y="10414"/>
                  </a:cubicBezTo>
                  <a:cubicBezTo>
                    <a:pt x="99441" y="12700"/>
                    <a:pt x="102616" y="15240"/>
                    <a:pt x="105537" y="18161"/>
                  </a:cubicBezTo>
                  <a:cubicBezTo>
                    <a:pt x="108457" y="21082"/>
                    <a:pt x="110998" y="24130"/>
                    <a:pt x="113283" y="27559"/>
                  </a:cubicBezTo>
                  <a:cubicBezTo>
                    <a:pt x="115570" y="30988"/>
                    <a:pt x="117475" y="34544"/>
                    <a:pt x="118999" y="38227"/>
                  </a:cubicBezTo>
                  <a:cubicBezTo>
                    <a:pt x="120523" y="41910"/>
                    <a:pt x="121666" y="45847"/>
                    <a:pt x="122555" y="49784"/>
                  </a:cubicBezTo>
                  <a:cubicBezTo>
                    <a:pt x="123444" y="53721"/>
                    <a:pt x="123698" y="57785"/>
                    <a:pt x="123698" y="61849"/>
                  </a:cubicBezTo>
                  <a:close/>
                </a:path>
              </a:pathLst>
            </a:custGeom>
            <a:solidFill>
              <a:srgbClr val="193B6A"/>
            </a:solidFill>
          </p:spPr>
        </p:sp>
        <p:sp>
          <p:nvSpPr>
            <p:cNvPr name="Freeform 15" id="15"/>
            <p:cNvSpPr/>
            <p:nvPr/>
          </p:nvSpPr>
          <p:spPr>
            <a:xfrm flipH="false" flipV="false" rot="0">
              <a:off x="5124579" y="1159002"/>
              <a:ext cx="123698" cy="123698"/>
            </a:xfrm>
            <a:custGeom>
              <a:avLst/>
              <a:gdLst/>
              <a:ahLst/>
              <a:cxnLst/>
              <a:rect r="r" b="b" t="t" l="l"/>
              <a:pathLst>
                <a:path h="123698" w="123698">
                  <a:moveTo>
                    <a:pt x="123698" y="61849"/>
                  </a:moveTo>
                  <a:cubicBezTo>
                    <a:pt x="123698" y="65913"/>
                    <a:pt x="123317" y="69977"/>
                    <a:pt x="122555" y="73914"/>
                  </a:cubicBezTo>
                  <a:cubicBezTo>
                    <a:pt x="121793" y="77851"/>
                    <a:pt x="120650" y="81788"/>
                    <a:pt x="118999" y="85471"/>
                  </a:cubicBezTo>
                  <a:cubicBezTo>
                    <a:pt x="117348" y="89154"/>
                    <a:pt x="115569" y="92837"/>
                    <a:pt x="113283" y="96139"/>
                  </a:cubicBezTo>
                  <a:cubicBezTo>
                    <a:pt x="110998" y="99441"/>
                    <a:pt x="108457" y="102616"/>
                    <a:pt x="105537" y="105537"/>
                  </a:cubicBezTo>
                  <a:cubicBezTo>
                    <a:pt x="102616" y="108458"/>
                    <a:pt x="99568" y="110998"/>
                    <a:pt x="96138" y="113284"/>
                  </a:cubicBezTo>
                  <a:cubicBezTo>
                    <a:pt x="92710" y="115570"/>
                    <a:pt x="89154" y="117475"/>
                    <a:pt x="85470" y="118999"/>
                  </a:cubicBezTo>
                  <a:cubicBezTo>
                    <a:pt x="81788" y="120523"/>
                    <a:pt x="77851" y="121666"/>
                    <a:pt x="73913" y="122555"/>
                  </a:cubicBezTo>
                  <a:cubicBezTo>
                    <a:pt x="69976" y="123444"/>
                    <a:pt x="65913" y="123698"/>
                    <a:pt x="61849" y="123698"/>
                  </a:cubicBezTo>
                  <a:cubicBezTo>
                    <a:pt x="57785" y="123698"/>
                    <a:pt x="53720" y="123317"/>
                    <a:pt x="49783" y="122555"/>
                  </a:cubicBezTo>
                  <a:cubicBezTo>
                    <a:pt x="45846" y="121793"/>
                    <a:pt x="41910" y="120650"/>
                    <a:pt x="38226" y="118999"/>
                  </a:cubicBezTo>
                  <a:cubicBezTo>
                    <a:pt x="34544" y="117348"/>
                    <a:pt x="30861" y="115570"/>
                    <a:pt x="27558" y="113284"/>
                  </a:cubicBezTo>
                  <a:cubicBezTo>
                    <a:pt x="24257" y="110998"/>
                    <a:pt x="21082" y="108458"/>
                    <a:pt x="18161" y="105537"/>
                  </a:cubicBezTo>
                  <a:cubicBezTo>
                    <a:pt x="15239" y="102616"/>
                    <a:pt x="12700" y="99568"/>
                    <a:pt x="10413" y="96139"/>
                  </a:cubicBezTo>
                  <a:cubicBezTo>
                    <a:pt x="8127" y="92710"/>
                    <a:pt x="6223" y="89154"/>
                    <a:pt x="4699" y="85471"/>
                  </a:cubicBezTo>
                  <a:cubicBezTo>
                    <a:pt x="3175" y="81788"/>
                    <a:pt x="2032" y="77851"/>
                    <a:pt x="1143" y="73914"/>
                  </a:cubicBezTo>
                  <a:cubicBezTo>
                    <a:pt x="254" y="69977"/>
                    <a:pt x="0" y="65913"/>
                    <a:pt x="0" y="61849"/>
                  </a:cubicBezTo>
                  <a:cubicBezTo>
                    <a:pt x="0" y="57785"/>
                    <a:pt x="381" y="53721"/>
                    <a:pt x="1143" y="49784"/>
                  </a:cubicBezTo>
                  <a:cubicBezTo>
                    <a:pt x="1905" y="45847"/>
                    <a:pt x="3048" y="41910"/>
                    <a:pt x="4699" y="38227"/>
                  </a:cubicBezTo>
                  <a:cubicBezTo>
                    <a:pt x="6350" y="34544"/>
                    <a:pt x="8127" y="30861"/>
                    <a:pt x="10413" y="27559"/>
                  </a:cubicBezTo>
                  <a:cubicBezTo>
                    <a:pt x="12700" y="24257"/>
                    <a:pt x="15239" y="21082"/>
                    <a:pt x="18161" y="18161"/>
                  </a:cubicBezTo>
                  <a:cubicBezTo>
                    <a:pt x="21082" y="15240"/>
                    <a:pt x="24130" y="12700"/>
                    <a:pt x="27558" y="10414"/>
                  </a:cubicBezTo>
                  <a:cubicBezTo>
                    <a:pt x="30988" y="8128"/>
                    <a:pt x="34544" y="6223"/>
                    <a:pt x="38226" y="4699"/>
                  </a:cubicBezTo>
                  <a:cubicBezTo>
                    <a:pt x="41910" y="3175"/>
                    <a:pt x="45846" y="2032"/>
                    <a:pt x="49783" y="1143"/>
                  </a:cubicBezTo>
                  <a:cubicBezTo>
                    <a:pt x="53720" y="254"/>
                    <a:pt x="57785" y="0"/>
                    <a:pt x="61849" y="0"/>
                  </a:cubicBezTo>
                  <a:cubicBezTo>
                    <a:pt x="65913" y="0"/>
                    <a:pt x="69976" y="381"/>
                    <a:pt x="73913" y="1143"/>
                  </a:cubicBezTo>
                  <a:cubicBezTo>
                    <a:pt x="77851" y="1905"/>
                    <a:pt x="81788" y="3048"/>
                    <a:pt x="85470" y="4699"/>
                  </a:cubicBezTo>
                  <a:cubicBezTo>
                    <a:pt x="89154" y="6350"/>
                    <a:pt x="92837" y="8128"/>
                    <a:pt x="96138" y="10414"/>
                  </a:cubicBezTo>
                  <a:cubicBezTo>
                    <a:pt x="99441" y="12700"/>
                    <a:pt x="102616" y="15240"/>
                    <a:pt x="105537" y="18161"/>
                  </a:cubicBezTo>
                  <a:cubicBezTo>
                    <a:pt x="108457" y="21082"/>
                    <a:pt x="110998" y="24130"/>
                    <a:pt x="113283" y="27559"/>
                  </a:cubicBezTo>
                  <a:cubicBezTo>
                    <a:pt x="115570" y="30988"/>
                    <a:pt x="117475" y="34544"/>
                    <a:pt x="118999" y="38227"/>
                  </a:cubicBezTo>
                  <a:cubicBezTo>
                    <a:pt x="120523" y="41910"/>
                    <a:pt x="121666" y="45847"/>
                    <a:pt x="122555" y="49784"/>
                  </a:cubicBezTo>
                  <a:cubicBezTo>
                    <a:pt x="123444" y="53721"/>
                    <a:pt x="123698" y="57785"/>
                    <a:pt x="123698" y="61849"/>
                  </a:cubicBezTo>
                  <a:close/>
                </a:path>
              </a:pathLst>
            </a:custGeom>
            <a:solidFill>
              <a:srgbClr val="193B6A"/>
            </a:solidFill>
          </p:spPr>
        </p:sp>
        <p:sp>
          <p:nvSpPr>
            <p:cNvPr name="Freeform 16" id="16"/>
            <p:cNvSpPr/>
            <p:nvPr/>
          </p:nvSpPr>
          <p:spPr>
            <a:xfrm flipH="false" flipV="false" rot="0">
              <a:off x="5124579" y="1997203"/>
              <a:ext cx="123698" cy="123698"/>
            </a:xfrm>
            <a:custGeom>
              <a:avLst/>
              <a:gdLst/>
              <a:ahLst/>
              <a:cxnLst/>
              <a:rect r="r" b="b" t="t" l="l"/>
              <a:pathLst>
                <a:path h="123698" w="123698">
                  <a:moveTo>
                    <a:pt x="123698" y="61849"/>
                  </a:moveTo>
                  <a:cubicBezTo>
                    <a:pt x="123698" y="65913"/>
                    <a:pt x="123317" y="69977"/>
                    <a:pt x="122555" y="73914"/>
                  </a:cubicBezTo>
                  <a:cubicBezTo>
                    <a:pt x="121793" y="77851"/>
                    <a:pt x="120650" y="81788"/>
                    <a:pt x="118999" y="85471"/>
                  </a:cubicBezTo>
                  <a:cubicBezTo>
                    <a:pt x="117348" y="89154"/>
                    <a:pt x="115569" y="92837"/>
                    <a:pt x="113283" y="96139"/>
                  </a:cubicBezTo>
                  <a:cubicBezTo>
                    <a:pt x="110998" y="99441"/>
                    <a:pt x="108457" y="102616"/>
                    <a:pt x="105537" y="105537"/>
                  </a:cubicBezTo>
                  <a:cubicBezTo>
                    <a:pt x="102616" y="108458"/>
                    <a:pt x="99568" y="110998"/>
                    <a:pt x="96138" y="113284"/>
                  </a:cubicBezTo>
                  <a:cubicBezTo>
                    <a:pt x="92710" y="115570"/>
                    <a:pt x="89154" y="117475"/>
                    <a:pt x="85470" y="118999"/>
                  </a:cubicBezTo>
                  <a:cubicBezTo>
                    <a:pt x="81788" y="120523"/>
                    <a:pt x="77851" y="121666"/>
                    <a:pt x="73913" y="122555"/>
                  </a:cubicBezTo>
                  <a:cubicBezTo>
                    <a:pt x="69976" y="123444"/>
                    <a:pt x="65913" y="123698"/>
                    <a:pt x="61849" y="123698"/>
                  </a:cubicBezTo>
                  <a:cubicBezTo>
                    <a:pt x="57785" y="123698"/>
                    <a:pt x="53720" y="123317"/>
                    <a:pt x="49783" y="122555"/>
                  </a:cubicBezTo>
                  <a:cubicBezTo>
                    <a:pt x="45846" y="121793"/>
                    <a:pt x="41910" y="120650"/>
                    <a:pt x="38226" y="118999"/>
                  </a:cubicBezTo>
                  <a:cubicBezTo>
                    <a:pt x="34544" y="117348"/>
                    <a:pt x="30861" y="115570"/>
                    <a:pt x="27558" y="113284"/>
                  </a:cubicBezTo>
                  <a:cubicBezTo>
                    <a:pt x="24257" y="110998"/>
                    <a:pt x="21082" y="108458"/>
                    <a:pt x="18161" y="105537"/>
                  </a:cubicBezTo>
                  <a:cubicBezTo>
                    <a:pt x="15239" y="102616"/>
                    <a:pt x="12700" y="99568"/>
                    <a:pt x="10413" y="96139"/>
                  </a:cubicBezTo>
                  <a:cubicBezTo>
                    <a:pt x="8127" y="92710"/>
                    <a:pt x="6223" y="89154"/>
                    <a:pt x="4699" y="85471"/>
                  </a:cubicBezTo>
                  <a:cubicBezTo>
                    <a:pt x="3175" y="81788"/>
                    <a:pt x="2032" y="77851"/>
                    <a:pt x="1143" y="73914"/>
                  </a:cubicBezTo>
                  <a:cubicBezTo>
                    <a:pt x="254" y="69977"/>
                    <a:pt x="0" y="65913"/>
                    <a:pt x="0" y="61849"/>
                  </a:cubicBezTo>
                  <a:cubicBezTo>
                    <a:pt x="0" y="57785"/>
                    <a:pt x="381" y="53721"/>
                    <a:pt x="1143" y="49784"/>
                  </a:cubicBezTo>
                  <a:cubicBezTo>
                    <a:pt x="1905" y="45847"/>
                    <a:pt x="3048" y="41910"/>
                    <a:pt x="4699" y="38227"/>
                  </a:cubicBezTo>
                  <a:cubicBezTo>
                    <a:pt x="6350" y="34544"/>
                    <a:pt x="8127" y="30861"/>
                    <a:pt x="10413" y="27558"/>
                  </a:cubicBezTo>
                  <a:cubicBezTo>
                    <a:pt x="12700" y="24257"/>
                    <a:pt x="15239" y="21081"/>
                    <a:pt x="18161" y="18161"/>
                  </a:cubicBezTo>
                  <a:cubicBezTo>
                    <a:pt x="21082" y="15240"/>
                    <a:pt x="24130" y="12700"/>
                    <a:pt x="27558" y="10414"/>
                  </a:cubicBezTo>
                  <a:cubicBezTo>
                    <a:pt x="30988" y="8128"/>
                    <a:pt x="34544" y="6222"/>
                    <a:pt x="38226" y="4698"/>
                  </a:cubicBezTo>
                  <a:cubicBezTo>
                    <a:pt x="41910" y="3175"/>
                    <a:pt x="45846" y="2031"/>
                    <a:pt x="49783" y="1142"/>
                  </a:cubicBezTo>
                  <a:cubicBezTo>
                    <a:pt x="53720" y="254"/>
                    <a:pt x="57785" y="0"/>
                    <a:pt x="61849" y="0"/>
                  </a:cubicBezTo>
                  <a:cubicBezTo>
                    <a:pt x="65913" y="0"/>
                    <a:pt x="69976" y="380"/>
                    <a:pt x="73913" y="1142"/>
                  </a:cubicBezTo>
                  <a:cubicBezTo>
                    <a:pt x="77851" y="1905"/>
                    <a:pt x="81788" y="3047"/>
                    <a:pt x="85470" y="4698"/>
                  </a:cubicBezTo>
                  <a:cubicBezTo>
                    <a:pt x="89154" y="6350"/>
                    <a:pt x="92837" y="8128"/>
                    <a:pt x="96138" y="10414"/>
                  </a:cubicBezTo>
                  <a:cubicBezTo>
                    <a:pt x="99441" y="12700"/>
                    <a:pt x="102616" y="15240"/>
                    <a:pt x="105537" y="18161"/>
                  </a:cubicBezTo>
                  <a:cubicBezTo>
                    <a:pt x="108457" y="21081"/>
                    <a:pt x="110998" y="24130"/>
                    <a:pt x="113283" y="27558"/>
                  </a:cubicBezTo>
                  <a:cubicBezTo>
                    <a:pt x="115570" y="30988"/>
                    <a:pt x="117475" y="34544"/>
                    <a:pt x="118999" y="38227"/>
                  </a:cubicBezTo>
                  <a:cubicBezTo>
                    <a:pt x="120523" y="41910"/>
                    <a:pt x="121666" y="45847"/>
                    <a:pt x="122555" y="49784"/>
                  </a:cubicBezTo>
                  <a:cubicBezTo>
                    <a:pt x="123444" y="53721"/>
                    <a:pt x="123698" y="57785"/>
                    <a:pt x="123698" y="61849"/>
                  </a:cubicBezTo>
                  <a:close/>
                </a:path>
              </a:pathLst>
            </a:custGeom>
            <a:solidFill>
              <a:srgbClr val="193B6A"/>
            </a:solidFill>
          </p:spPr>
        </p:sp>
        <p:sp>
          <p:nvSpPr>
            <p:cNvPr name="Freeform 17" id="17"/>
            <p:cNvSpPr/>
            <p:nvPr/>
          </p:nvSpPr>
          <p:spPr>
            <a:xfrm flipH="false" flipV="false" rot="0">
              <a:off x="5691253" y="4925950"/>
              <a:ext cx="10329422" cy="38100"/>
            </a:xfrm>
            <a:custGeom>
              <a:avLst/>
              <a:gdLst/>
              <a:ahLst/>
              <a:cxnLst/>
              <a:rect r="r" b="b" t="t" l="l"/>
              <a:pathLst>
                <a:path h="38100" w="10329422">
                  <a:moveTo>
                    <a:pt x="0" y="0"/>
                  </a:moveTo>
                  <a:lnTo>
                    <a:pt x="10329422" y="0"/>
                  </a:lnTo>
                  <a:lnTo>
                    <a:pt x="10329422" y="38100"/>
                  </a:lnTo>
                  <a:lnTo>
                    <a:pt x="0" y="38100"/>
                  </a:lnTo>
                  <a:close/>
                </a:path>
              </a:pathLst>
            </a:custGeom>
            <a:solidFill>
              <a:srgbClr val="34609F"/>
            </a:solidFill>
          </p:spPr>
        </p:sp>
        <p:sp>
          <p:nvSpPr>
            <p:cNvPr name="Freeform 18" id="18"/>
            <p:cNvSpPr/>
            <p:nvPr/>
          </p:nvSpPr>
          <p:spPr>
            <a:xfrm flipH="false" flipV="false" rot="0">
              <a:off x="5691253" y="4925950"/>
              <a:ext cx="10329422" cy="38100"/>
            </a:xfrm>
            <a:custGeom>
              <a:avLst/>
              <a:gdLst/>
              <a:ahLst/>
              <a:cxnLst/>
              <a:rect r="r" b="b" t="t" l="l"/>
              <a:pathLst>
                <a:path h="38100" w="10329422">
                  <a:moveTo>
                    <a:pt x="0" y="38100"/>
                  </a:moveTo>
                  <a:lnTo>
                    <a:pt x="10329422" y="38100"/>
                  </a:lnTo>
                  <a:lnTo>
                    <a:pt x="10329422" y="0"/>
                  </a:lnTo>
                  <a:lnTo>
                    <a:pt x="0" y="0"/>
                  </a:lnTo>
                  <a:close/>
                </a:path>
              </a:pathLst>
            </a:custGeom>
            <a:solidFill>
              <a:srgbClr val="000000">
                <a:alpha val="0"/>
              </a:srgbClr>
            </a:solidFill>
          </p:spPr>
        </p:sp>
      </p:grpSp>
      <p:sp>
        <p:nvSpPr>
          <p:cNvPr name="TextBox 19" id="19"/>
          <p:cNvSpPr txBox="true"/>
          <p:nvPr/>
        </p:nvSpPr>
        <p:spPr>
          <a:xfrm rot="0">
            <a:off x="4651353" y="485813"/>
            <a:ext cx="8452514" cy="1659455"/>
          </a:xfrm>
          <a:prstGeom prst="rect">
            <a:avLst/>
          </a:prstGeom>
        </p:spPr>
        <p:txBody>
          <a:bodyPr anchor="t" rtlCol="false" tIns="0" lIns="0" bIns="0" rIns="0">
            <a:spAutoFit/>
          </a:bodyPr>
          <a:lstStyle/>
          <a:p>
            <a:pPr algn="l">
              <a:lnSpc>
                <a:spcPts val="13464"/>
              </a:lnSpc>
            </a:pPr>
            <a:r>
              <a:rPr lang="en-US" b="true" sz="9617" spc="67">
                <a:solidFill>
                  <a:srgbClr val="193B6A"/>
                </a:solidFill>
                <a:latin typeface="Liberation Sans Bold"/>
                <a:ea typeface="Liberation Sans Bold"/>
                <a:cs typeface="Liberation Sans Bold"/>
                <a:sym typeface="Liberation Sans Bold"/>
              </a:rPr>
              <a:t>CONCLUSION</a:t>
            </a:r>
          </a:p>
        </p:txBody>
      </p:sp>
      <p:sp>
        <p:nvSpPr>
          <p:cNvPr name="TextBox 20" id="20"/>
          <p:cNvSpPr txBox="true"/>
          <p:nvPr/>
        </p:nvSpPr>
        <p:spPr>
          <a:xfrm rot="0">
            <a:off x="5371681" y="3389709"/>
            <a:ext cx="4973584" cy="3281048"/>
          </a:xfrm>
          <a:prstGeom prst="rect">
            <a:avLst/>
          </a:prstGeom>
        </p:spPr>
        <p:txBody>
          <a:bodyPr anchor="t" rtlCol="false" tIns="0" lIns="0" bIns="0" rIns="0">
            <a:spAutoFit/>
          </a:bodyPr>
          <a:lstStyle/>
          <a:p>
            <a:pPr algn="l">
              <a:lnSpc>
                <a:spcPts val="6600"/>
              </a:lnSpc>
            </a:pPr>
            <a:r>
              <a:rPr lang="en-US" sz="3336">
                <a:solidFill>
                  <a:srgbClr val="193B6A"/>
                </a:solidFill>
                <a:latin typeface="Arial"/>
                <a:ea typeface="Arial"/>
                <a:cs typeface="Arial"/>
                <a:sym typeface="Arial"/>
              </a:rPr>
              <a:t>Simple setup process Fully testable system Reliable and maintainable Ready for real-world use</a:t>
            </a:r>
          </a:p>
        </p:txBody>
      </p:sp>
      <p:sp>
        <p:nvSpPr>
          <p:cNvPr name="TextBox 21" id="21"/>
          <p:cNvSpPr txBox="true"/>
          <p:nvPr/>
        </p:nvSpPr>
        <p:spPr>
          <a:xfrm rot="0">
            <a:off x="16362359" y="8738940"/>
            <a:ext cx="842115" cy="1012746"/>
          </a:xfrm>
          <a:prstGeom prst="rect">
            <a:avLst/>
          </a:prstGeom>
        </p:spPr>
        <p:txBody>
          <a:bodyPr anchor="t" rtlCol="false" tIns="0" lIns="0" bIns="0" rIns="0">
            <a:spAutoFit/>
          </a:bodyPr>
          <a:lstStyle/>
          <a:p>
            <a:pPr algn="l">
              <a:lnSpc>
                <a:spcPts val="8131"/>
              </a:lnSpc>
            </a:pPr>
            <a:r>
              <a:rPr lang="en-US" b="true" sz="5808" spc="40">
                <a:solidFill>
                  <a:srgbClr val="193B6A"/>
                </a:solidFill>
                <a:latin typeface="Liberation Sans Bold"/>
                <a:ea typeface="Liberation Sans Bold"/>
                <a:cs typeface="Liberation Sans Bold"/>
                <a:sym typeface="Liberation Sans Bold"/>
              </a:rPr>
              <a:t>08</a:t>
            </a:r>
          </a:p>
        </p:txBody>
      </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bg>
      <p:bgPr>
        <a:solidFill>
          <a:srgbClr val="0F3D4C"/>
        </a:solidFill>
      </p:bgPr>
    </p:bg>
    <p:spTree>
      <p:nvGrpSpPr>
        <p:cNvPr id="1" name=""/>
        <p:cNvGrpSpPr/>
        <p:nvPr/>
      </p:nvGrpSpPr>
      <p:grpSpPr>
        <a:xfrm>
          <a:off x="0" y="0"/>
          <a:ext cx="0" cy="0"/>
          <a:chOff x="0" y="0"/>
          <a:chExt cx="0" cy="0"/>
        </a:xfrm>
      </p:grpSpPr>
      <p:grpSp>
        <p:nvGrpSpPr>
          <p:cNvPr name="Group 2" id="2"/>
          <p:cNvGrpSpPr/>
          <p:nvPr/>
        </p:nvGrpSpPr>
        <p:grpSpPr>
          <a:xfrm rot="0">
            <a:off x="13703303" y="-2207257"/>
            <a:ext cx="6426203" cy="6426203"/>
            <a:chOff x="0" y="0"/>
            <a:chExt cx="8568271" cy="8568271"/>
          </a:xfrm>
        </p:grpSpPr>
        <p:sp>
          <p:nvSpPr>
            <p:cNvPr name="Freeform 3" id="3"/>
            <p:cNvSpPr/>
            <p:nvPr/>
          </p:nvSpPr>
          <p:spPr>
            <a:xfrm flipH="false" flipV="false" rot="0">
              <a:off x="16891" y="16891"/>
              <a:ext cx="8534400" cy="8534400"/>
            </a:xfrm>
            <a:custGeom>
              <a:avLst/>
              <a:gdLst/>
              <a:ahLst/>
              <a:cxnLst/>
              <a:rect r="r" b="b" t="t" l="l"/>
              <a:pathLst>
                <a:path h="8534400" w="8534400">
                  <a:moveTo>
                    <a:pt x="0" y="4267200"/>
                  </a:moveTo>
                  <a:cubicBezTo>
                    <a:pt x="0" y="1910461"/>
                    <a:pt x="1910461" y="0"/>
                    <a:pt x="4267200" y="0"/>
                  </a:cubicBezTo>
                  <a:cubicBezTo>
                    <a:pt x="6623939" y="0"/>
                    <a:pt x="8534400" y="1910461"/>
                    <a:pt x="8534400" y="4267200"/>
                  </a:cubicBezTo>
                  <a:cubicBezTo>
                    <a:pt x="8534400" y="6623939"/>
                    <a:pt x="6623939" y="8534400"/>
                    <a:pt x="4267200" y="8534400"/>
                  </a:cubicBezTo>
                  <a:cubicBezTo>
                    <a:pt x="1910461" y="8534400"/>
                    <a:pt x="0" y="6623939"/>
                    <a:pt x="0" y="4267200"/>
                  </a:cubicBezTo>
                  <a:close/>
                </a:path>
              </a:pathLst>
            </a:custGeom>
            <a:solidFill>
              <a:srgbClr val="F07167">
                <a:alpha val="72157"/>
              </a:srgbClr>
            </a:solidFill>
          </p:spPr>
        </p:sp>
      </p:grpSp>
      <p:grpSp>
        <p:nvGrpSpPr>
          <p:cNvPr name="Group 4" id="4"/>
          <p:cNvGrpSpPr/>
          <p:nvPr/>
        </p:nvGrpSpPr>
        <p:grpSpPr>
          <a:xfrm rot="0">
            <a:off x="14983463" y="6570983"/>
            <a:ext cx="4414523" cy="4414523"/>
            <a:chOff x="0" y="0"/>
            <a:chExt cx="5886031" cy="5886031"/>
          </a:xfrm>
        </p:grpSpPr>
        <p:sp>
          <p:nvSpPr>
            <p:cNvPr name="Freeform 5" id="5"/>
            <p:cNvSpPr/>
            <p:nvPr/>
          </p:nvSpPr>
          <p:spPr>
            <a:xfrm flipH="false" flipV="false" rot="0">
              <a:off x="16891" y="16891"/>
              <a:ext cx="5852160" cy="5852160"/>
            </a:xfrm>
            <a:custGeom>
              <a:avLst/>
              <a:gdLst/>
              <a:ahLst/>
              <a:cxnLst/>
              <a:rect r="r" b="b" t="t" l="l"/>
              <a:pathLst>
                <a:path h="5852160" w="5852160">
                  <a:moveTo>
                    <a:pt x="0" y="2926080"/>
                  </a:moveTo>
                  <a:cubicBezTo>
                    <a:pt x="0" y="1310005"/>
                    <a:pt x="1310005" y="0"/>
                    <a:pt x="2926080" y="0"/>
                  </a:cubicBezTo>
                  <a:cubicBezTo>
                    <a:pt x="4542155" y="0"/>
                    <a:pt x="5852160" y="1310005"/>
                    <a:pt x="5852160" y="2926080"/>
                  </a:cubicBezTo>
                  <a:cubicBezTo>
                    <a:pt x="5852160" y="4542155"/>
                    <a:pt x="4542155" y="5852160"/>
                    <a:pt x="2926080" y="5852160"/>
                  </a:cubicBezTo>
                  <a:cubicBezTo>
                    <a:pt x="1310005" y="5852160"/>
                    <a:pt x="0" y="4542155"/>
                    <a:pt x="0" y="2926080"/>
                  </a:cubicBezTo>
                  <a:close/>
                </a:path>
              </a:pathLst>
            </a:custGeom>
            <a:solidFill>
              <a:srgbClr val="028090">
                <a:alpha val="48627"/>
              </a:srgbClr>
            </a:solidFill>
          </p:spPr>
        </p:sp>
      </p:grpSp>
      <p:grpSp>
        <p:nvGrpSpPr>
          <p:cNvPr name="Group 6" id="6"/>
          <p:cNvGrpSpPr/>
          <p:nvPr/>
        </p:nvGrpSpPr>
        <p:grpSpPr>
          <a:xfrm rot="0">
            <a:off x="1097280" y="2377440"/>
            <a:ext cx="12801600" cy="640080"/>
            <a:chOff x="0" y="0"/>
            <a:chExt cx="17068800" cy="853440"/>
          </a:xfrm>
        </p:grpSpPr>
        <p:sp>
          <p:nvSpPr>
            <p:cNvPr name="Freeform 7" id="7"/>
            <p:cNvSpPr/>
            <p:nvPr/>
          </p:nvSpPr>
          <p:spPr>
            <a:xfrm flipH="false" flipV="false" rot="0">
              <a:off x="0" y="0"/>
              <a:ext cx="17068800" cy="853440"/>
            </a:xfrm>
            <a:custGeom>
              <a:avLst/>
              <a:gdLst/>
              <a:ahLst/>
              <a:cxnLst/>
              <a:rect r="r" b="b" t="t" l="l"/>
              <a:pathLst>
                <a:path h="853440" w="17068800">
                  <a:moveTo>
                    <a:pt x="0" y="0"/>
                  </a:moveTo>
                  <a:lnTo>
                    <a:pt x="17068800" y="0"/>
                  </a:lnTo>
                  <a:lnTo>
                    <a:pt x="17068800" y="853440"/>
                  </a:lnTo>
                  <a:lnTo>
                    <a:pt x="0" y="853440"/>
                  </a:lnTo>
                  <a:close/>
                </a:path>
              </a:pathLst>
            </a:custGeom>
            <a:blipFill>
              <a:blip r:embed="rId2">
                <a:alphaModFix amt="0"/>
              </a:blip>
              <a:stretch>
                <a:fillRect l="0" t="-339700" r="0" b="-339700"/>
              </a:stretch>
            </a:blipFill>
          </p:spPr>
        </p:sp>
        <p:sp>
          <p:nvSpPr>
            <p:cNvPr name="TextBox 8" id="8"/>
            <p:cNvSpPr txBox="true"/>
            <p:nvPr/>
          </p:nvSpPr>
          <p:spPr>
            <a:xfrm>
              <a:off x="0" y="-47625"/>
              <a:ext cx="17068800" cy="901065"/>
            </a:xfrm>
            <a:prstGeom prst="rect">
              <a:avLst/>
            </a:prstGeom>
          </p:spPr>
          <p:txBody>
            <a:bodyPr anchor="ctr" rtlCol="false" tIns="0" lIns="0" bIns="0" rIns="0"/>
            <a:lstStyle/>
            <a:p>
              <a:pPr algn="l">
                <a:lnSpc>
                  <a:spcPts val="2640"/>
                </a:lnSpc>
              </a:pPr>
              <a:r>
                <a:rPr lang="en-US" b="true" sz="2200" spc="1200">
                  <a:solidFill>
                    <a:srgbClr val="F07167"/>
                  </a:solidFill>
                  <a:latin typeface="Calibri (MS) Bold"/>
                  <a:ea typeface="Calibri (MS) Bold"/>
                  <a:cs typeface="Calibri (MS) Bold"/>
                  <a:sym typeface="Calibri (MS) Bold"/>
                </a:rPr>
                <a:t>CAPSTONE 2  ·  REVIEW &amp; ROADMAP</a:t>
              </a:r>
            </a:p>
          </p:txBody>
        </p:sp>
      </p:grpSp>
      <p:grpSp>
        <p:nvGrpSpPr>
          <p:cNvPr name="Group 9" id="9"/>
          <p:cNvGrpSpPr/>
          <p:nvPr/>
        </p:nvGrpSpPr>
        <p:grpSpPr>
          <a:xfrm rot="0">
            <a:off x="1097280" y="3108960"/>
            <a:ext cx="14630400" cy="1828800"/>
            <a:chOff x="0" y="0"/>
            <a:chExt cx="19507200" cy="2438400"/>
          </a:xfrm>
        </p:grpSpPr>
        <p:sp>
          <p:nvSpPr>
            <p:cNvPr name="Freeform 10" id="10"/>
            <p:cNvSpPr/>
            <p:nvPr/>
          </p:nvSpPr>
          <p:spPr>
            <a:xfrm flipH="false" flipV="false" rot="0">
              <a:off x="0" y="0"/>
              <a:ext cx="19507200" cy="2438400"/>
            </a:xfrm>
            <a:custGeom>
              <a:avLst/>
              <a:gdLst/>
              <a:ahLst/>
              <a:cxnLst/>
              <a:rect r="r" b="b" t="t" l="l"/>
              <a:pathLst>
                <a:path h="2438400" w="19507200">
                  <a:moveTo>
                    <a:pt x="0" y="0"/>
                  </a:moveTo>
                  <a:lnTo>
                    <a:pt x="19507200" y="0"/>
                  </a:lnTo>
                  <a:lnTo>
                    <a:pt x="19507200" y="2438400"/>
                  </a:lnTo>
                  <a:lnTo>
                    <a:pt x="0" y="2438400"/>
                  </a:lnTo>
                  <a:close/>
                </a:path>
              </a:pathLst>
            </a:custGeom>
            <a:blipFill>
              <a:blip r:embed="rId2">
                <a:alphaModFix amt="0"/>
              </a:blip>
              <a:stretch>
                <a:fillRect l="0" t="-105880" r="0" b="-105880"/>
              </a:stretch>
            </a:blipFill>
          </p:spPr>
        </p:sp>
        <p:sp>
          <p:nvSpPr>
            <p:cNvPr name="TextBox 11" id="11"/>
            <p:cNvSpPr txBox="true"/>
            <p:nvPr/>
          </p:nvSpPr>
          <p:spPr>
            <a:xfrm>
              <a:off x="0" y="-9525"/>
              <a:ext cx="19507200" cy="2447925"/>
            </a:xfrm>
            <a:prstGeom prst="rect">
              <a:avLst/>
            </a:prstGeom>
          </p:spPr>
          <p:txBody>
            <a:bodyPr anchor="ctr" rtlCol="false" tIns="0" lIns="0" bIns="0" rIns="0"/>
            <a:lstStyle/>
            <a:p>
              <a:pPr algn="l">
                <a:lnSpc>
                  <a:spcPts val="12480"/>
                </a:lnSpc>
              </a:pPr>
              <a:r>
                <a:rPr lang="en-US" sz="10400" b="true">
                  <a:solidFill>
                    <a:srgbClr val="FFFFFF"/>
                  </a:solidFill>
                  <a:latin typeface="Georgia Bold"/>
                  <a:ea typeface="Georgia Bold"/>
                  <a:cs typeface="Georgia Bold"/>
                  <a:sym typeface="Georgia Bold"/>
                </a:rPr>
                <a:t>Shortcomings</a:t>
              </a:r>
            </a:p>
          </p:txBody>
        </p:sp>
      </p:grpSp>
      <p:grpSp>
        <p:nvGrpSpPr>
          <p:cNvPr name="Group 12" id="12"/>
          <p:cNvGrpSpPr/>
          <p:nvPr/>
        </p:nvGrpSpPr>
        <p:grpSpPr>
          <a:xfrm rot="0">
            <a:off x="1097280" y="4663440"/>
            <a:ext cx="14630400" cy="1828800"/>
            <a:chOff x="0" y="0"/>
            <a:chExt cx="19507200" cy="2438400"/>
          </a:xfrm>
        </p:grpSpPr>
        <p:sp>
          <p:nvSpPr>
            <p:cNvPr name="Freeform 13" id="13"/>
            <p:cNvSpPr/>
            <p:nvPr/>
          </p:nvSpPr>
          <p:spPr>
            <a:xfrm flipH="false" flipV="false" rot="0">
              <a:off x="0" y="0"/>
              <a:ext cx="19507200" cy="2438400"/>
            </a:xfrm>
            <a:custGeom>
              <a:avLst/>
              <a:gdLst/>
              <a:ahLst/>
              <a:cxnLst/>
              <a:rect r="r" b="b" t="t" l="l"/>
              <a:pathLst>
                <a:path h="2438400" w="19507200">
                  <a:moveTo>
                    <a:pt x="0" y="0"/>
                  </a:moveTo>
                  <a:lnTo>
                    <a:pt x="19507200" y="0"/>
                  </a:lnTo>
                  <a:lnTo>
                    <a:pt x="19507200" y="2438400"/>
                  </a:lnTo>
                  <a:lnTo>
                    <a:pt x="0" y="2438400"/>
                  </a:lnTo>
                  <a:close/>
                </a:path>
              </a:pathLst>
            </a:custGeom>
            <a:blipFill>
              <a:blip r:embed="rId2">
                <a:alphaModFix amt="0"/>
              </a:blip>
              <a:stretch>
                <a:fillRect l="0" t="-105880" r="0" b="-105880"/>
              </a:stretch>
            </a:blipFill>
          </p:spPr>
        </p:sp>
        <p:sp>
          <p:nvSpPr>
            <p:cNvPr name="TextBox 14" id="14"/>
            <p:cNvSpPr txBox="true"/>
            <p:nvPr/>
          </p:nvSpPr>
          <p:spPr>
            <a:xfrm>
              <a:off x="0" y="-9525"/>
              <a:ext cx="19507200" cy="2447925"/>
            </a:xfrm>
            <a:prstGeom prst="rect">
              <a:avLst/>
            </a:prstGeom>
          </p:spPr>
          <p:txBody>
            <a:bodyPr anchor="ctr" rtlCol="false" tIns="0" lIns="0" bIns="0" rIns="0"/>
            <a:lstStyle/>
            <a:p>
              <a:pPr algn="l">
                <a:lnSpc>
                  <a:spcPts val="12480"/>
                </a:lnSpc>
              </a:pPr>
              <a:r>
                <a:rPr lang="en-US" b="true" sz="10400" i="true">
                  <a:solidFill>
                    <a:srgbClr val="028090"/>
                  </a:solidFill>
                  <a:latin typeface="Georgia Bold Italics"/>
                  <a:ea typeface="Georgia Bold Italics"/>
                  <a:cs typeface="Georgia Bold Italics"/>
                  <a:sym typeface="Georgia Bold Italics"/>
                </a:rPr>
                <a:t>&amp; Wishlist</a:t>
              </a:r>
            </a:p>
          </p:txBody>
        </p:sp>
      </p:grpSp>
      <p:grpSp>
        <p:nvGrpSpPr>
          <p:cNvPr name="Group 15" id="15"/>
          <p:cNvGrpSpPr/>
          <p:nvPr/>
        </p:nvGrpSpPr>
        <p:grpSpPr>
          <a:xfrm rot="0">
            <a:off x="1097280" y="6766560"/>
            <a:ext cx="15544800" cy="914400"/>
            <a:chOff x="0" y="0"/>
            <a:chExt cx="20726400" cy="1219200"/>
          </a:xfrm>
        </p:grpSpPr>
        <p:sp>
          <p:nvSpPr>
            <p:cNvPr name="Freeform 16" id="16"/>
            <p:cNvSpPr/>
            <p:nvPr/>
          </p:nvSpPr>
          <p:spPr>
            <a:xfrm flipH="false" flipV="false" rot="0">
              <a:off x="0" y="0"/>
              <a:ext cx="20726400" cy="1219200"/>
            </a:xfrm>
            <a:custGeom>
              <a:avLst/>
              <a:gdLst/>
              <a:ahLst/>
              <a:cxnLst/>
              <a:rect r="r" b="b" t="t" l="l"/>
              <a:pathLst>
                <a:path h="1219200" w="20726400">
                  <a:moveTo>
                    <a:pt x="0" y="0"/>
                  </a:moveTo>
                  <a:lnTo>
                    <a:pt x="20726400" y="0"/>
                  </a:lnTo>
                  <a:lnTo>
                    <a:pt x="20726400" y="1219200"/>
                  </a:lnTo>
                  <a:lnTo>
                    <a:pt x="0" y="1219200"/>
                  </a:lnTo>
                  <a:close/>
                </a:path>
              </a:pathLst>
            </a:custGeom>
            <a:blipFill>
              <a:blip r:embed="rId2">
                <a:alphaModFix amt="0"/>
              </a:blip>
              <a:stretch>
                <a:fillRect l="0" t="-281245" r="0" b="-281245"/>
              </a:stretch>
            </a:blipFill>
          </p:spPr>
        </p:sp>
        <p:sp>
          <p:nvSpPr>
            <p:cNvPr name="TextBox 17" id="17"/>
            <p:cNvSpPr txBox="true"/>
            <p:nvPr/>
          </p:nvSpPr>
          <p:spPr>
            <a:xfrm>
              <a:off x="0" y="-66675"/>
              <a:ext cx="20726400" cy="1285875"/>
            </a:xfrm>
            <a:prstGeom prst="rect">
              <a:avLst/>
            </a:prstGeom>
          </p:spPr>
          <p:txBody>
            <a:bodyPr anchor="ctr" rtlCol="false" tIns="0" lIns="0" bIns="0" rIns="0"/>
            <a:lstStyle/>
            <a:p>
              <a:pPr algn="l">
                <a:lnSpc>
                  <a:spcPts val="3600"/>
                </a:lnSpc>
              </a:pPr>
              <a:r>
                <a:rPr lang="en-US" sz="3000">
                  <a:solidFill>
                    <a:srgbClr val="CADCFC"/>
                  </a:solidFill>
                  <a:latin typeface="Calibri (MS)"/>
                  <a:ea typeface="Calibri (MS)"/>
                  <a:cs typeface="Calibri (MS)"/>
                  <a:sym typeface="Calibri (MS)"/>
                </a:rPr>
                <a:t>CKD EarlyInsight — what Capstone 2 shipped, what's still stubbed, what's next.</a:t>
              </a:r>
            </a:p>
          </p:txBody>
        </p:sp>
      </p:grpSp>
      <p:grpSp>
        <p:nvGrpSpPr>
          <p:cNvPr name="Group 18" id="18"/>
          <p:cNvGrpSpPr/>
          <p:nvPr/>
        </p:nvGrpSpPr>
        <p:grpSpPr>
          <a:xfrm rot="0">
            <a:off x="1071877" y="8112757"/>
            <a:ext cx="2793997" cy="50797"/>
            <a:chOff x="0" y="0"/>
            <a:chExt cx="3725329" cy="67729"/>
          </a:xfrm>
        </p:grpSpPr>
        <p:sp>
          <p:nvSpPr>
            <p:cNvPr name="Freeform 19" id="19"/>
            <p:cNvSpPr/>
            <p:nvPr/>
          </p:nvSpPr>
          <p:spPr>
            <a:xfrm flipH="false" flipV="false" rot="0">
              <a:off x="33909" y="0"/>
              <a:ext cx="3657600" cy="67691"/>
            </a:xfrm>
            <a:custGeom>
              <a:avLst/>
              <a:gdLst/>
              <a:ahLst/>
              <a:cxnLst/>
              <a:rect r="r" b="b" t="t" l="l"/>
              <a:pathLst>
                <a:path h="67691" w="3657600">
                  <a:moveTo>
                    <a:pt x="0" y="0"/>
                  </a:moveTo>
                  <a:lnTo>
                    <a:pt x="3657600" y="0"/>
                  </a:lnTo>
                  <a:lnTo>
                    <a:pt x="3657600" y="67691"/>
                  </a:lnTo>
                  <a:lnTo>
                    <a:pt x="0" y="67691"/>
                  </a:lnTo>
                  <a:close/>
                </a:path>
              </a:pathLst>
            </a:custGeom>
            <a:solidFill>
              <a:srgbClr val="F07167"/>
            </a:solidFill>
          </p:spPr>
        </p:sp>
      </p:grpSp>
      <p:grpSp>
        <p:nvGrpSpPr>
          <p:cNvPr name="Group 20" id="20"/>
          <p:cNvGrpSpPr/>
          <p:nvPr/>
        </p:nvGrpSpPr>
        <p:grpSpPr>
          <a:xfrm rot="0">
            <a:off x="1097280" y="8412480"/>
            <a:ext cx="12801600" cy="640080"/>
            <a:chOff x="0" y="0"/>
            <a:chExt cx="17068800" cy="853440"/>
          </a:xfrm>
        </p:grpSpPr>
        <p:sp>
          <p:nvSpPr>
            <p:cNvPr name="Freeform 21" id="21"/>
            <p:cNvSpPr/>
            <p:nvPr/>
          </p:nvSpPr>
          <p:spPr>
            <a:xfrm flipH="false" flipV="false" rot="0">
              <a:off x="0" y="0"/>
              <a:ext cx="17068800" cy="853440"/>
            </a:xfrm>
            <a:custGeom>
              <a:avLst/>
              <a:gdLst/>
              <a:ahLst/>
              <a:cxnLst/>
              <a:rect r="r" b="b" t="t" l="l"/>
              <a:pathLst>
                <a:path h="853440" w="17068800">
                  <a:moveTo>
                    <a:pt x="0" y="0"/>
                  </a:moveTo>
                  <a:lnTo>
                    <a:pt x="17068800" y="0"/>
                  </a:lnTo>
                  <a:lnTo>
                    <a:pt x="17068800" y="853440"/>
                  </a:lnTo>
                  <a:lnTo>
                    <a:pt x="0" y="853440"/>
                  </a:lnTo>
                  <a:close/>
                </a:path>
              </a:pathLst>
            </a:custGeom>
            <a:blipFill>
              <a:blip r:embed="rId2">
                <a:alphaModFix amt="0"/>
              </a:blip>
              <a:stretch>
                <a:fillRect l="0" t="-339700" r="0" b="-339700"/>
              </a:stretch>
            </a:blipFill>
          </p:spPr>
        </p:sp>
        <p:sp>
          <p:nvSpPr>
            <p:cNvPr name="TextBox 22" id="22"/>
            <p:cNvSpPr txBox="true"/>
            <p:nvPr/>
          </p:nvSpPr>
          <p:spPr>
            <a:xfrm>
              <a:off x="0" y="-38100"/>
              <a:ext cx="17068800" cy="891540"/>
            </a:xfrm>
            <a:prstGeom prst="rect">
              <a:avLst/>
            </a:prstGeom>
          </p:spPr>
          <p:txBody>
            <a:bodyPr anchor="ctr" rtlCol="false" tIns="0" lIns="0" bIns="0" rIns="0"/>
            <a:lstStyle/>
            <a:p>
              <a:pPr algn="l">
                <a:lnSpc>
                  <a:spcPts val="2879"/>
                </a:lnSpc>
              </a:pPr>
              <a:r>
                <a:rPr lang="en-US" sz="2400">
                  <a:solidFill>
                    <a:srgbClr val="FFFFFF"/>
                  </a:solidFill>
                  <a:latin typeface="Calibri (MS)"/>
                  <a:ea typeface="Calibri (MS)"/>
                  <a:cs typeface="Calibri (MS)"/>
                  <a:sym typeface="Calibri (MS)"/>
                </a:rPr>
                <a:t>Ogabek  ·  Role A — Full-Stack Lead</a:t>
              </a:r>
            </a:p>
          </p:txBody>
        </p:sp>
      </p:gr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bg>
      <p:bgPr>
        <a:solidFill>
          <a:srgbClr val="F8F6F1"/>
        </a:solidFill>
      </p:bgPr>
    </p:bg>
    <p:spTree>
      <p:nvGrpSpPr>
        <p:cNvPr id="1" name=""/>
        <p:cNvGrpSpPr/>
        <p:nvPr/>
      </p:nvGrpSpPr>
      <p:grpSpPr>
        <a:xfrm>
          <a:off x="0" y="0"/>
          <a:ext cx="0" cy="0"/>
          <a:chOff x="0" y="0"/>
          <a:chExt cx="0" cy="0"/>
        </a:xfrm>
      </p:grpSpPr>
      <p:grpSp>
        <p:nvGrpSpPr>
          <p:cNvPr name="Group 2" id="2"/>
          <p:cNvGrpSpPr/>
          <p:nvPr/>
        </p:nvGrpSpPr>
        <p:grpSpPr>
          <a:xfrm rot="0">
            <a:off x="-12697" y="-12697"/>
            <a:ext cx="427739" cy="10312403"/>
            <a:chOff x="0" y="0"/>
            <a:chExt cx="570319" cy="13749871"/>
          </a:xfrm>
        </p:grpSpPr>
        <p:sp>
          <p:nvSpPr>
            <p:cNvPr name="Freeform 3" id="3"/>
            <p:cNvSpPr/>
            <p:nvPr/>
          </p:nvSpPr>
          <p:spPr>
            <a:xfrm flipH="false" flipV="false" rot="0">
              <a:off x="16891" y="16891"/>
              <a:ext cx="536448" cy="13715999"/>
            </a:xfrm>
            <a:custGeom>
              <a:avLst/>
              <a:gdLst/>
              <a:ahLst/>
              <a:cxnLst/>
              <a:rect r="r" b="b" t="t" l="l"/>
              <a:pathLst>
                <a:path h="13715999" w="536448">
                  <a:moveTo>
                    <a:pt x="0" y="0"/>
                  </a:moveTo>
                  <a:lnTo>
                    <a:pt x="536448" y="0"/>
                  </a:lnTo>
                  <a:lnTo>
                    <a:pt x="536448" y="13715999"/>
                  </a:lnTo>
                  <a:lnTo>
                    <a:pt x="0" y="13715999"/>
                  </a:lnTo>
                  <a:close/>
                </a:path>
              </a:pathLst>
            </a:custGeom>
            <a:solidFill>
              <a:srgbClr val="028090"/>
            </a:solidFill>
          </p:spPr>
        </p:sp>
        <p:sp>
          <p:nvSpPr>
            <p:cNvPr name="Freeform 4" id="4"/>
            <p:cNvSpPr/>
            <p:nvPr/>
          </p:nvSpPr>
          <p:spPr>
            <a:xfrm flipH="false" flipV="false" rot="0">
              <a:off x="0" y="0"/>
              <a:ext cx="570230" cy="13749782"/>
            </a:xfrm>
            <a:custGeom>
              <a:avLst/>
              <a:gdLst/>
              <a:ahLst/>
              <a:cxnLst/>
              <a:rect r="r" b="b" t="t" l="l"/>
              <a:pathLst>
                <a:path h="13749782" w="570230">
                  <a:moveTo>
                    <a:pt x="16891" y="0"/>
                  </a:moveTo>
                  <a:lnTo>
                    <a:pt x="553339" y="0"/>
                  </a:lnTo>
                  <a:cubicBezTo>
                    <a:pt x="562737" y="0"/>
                    <a:pt x="570230" y="7620"/>
                    <a:pt x="570230" y="16891"/>
                  </a:cubicBezTo>
                  <a:lnTo>
                    <a:pt x="570230" y="13732890"/>
                  </a:lnTo>
                  <a:cubicBezTo>
                    <a:pt x="570230" y="13742290"/>
                    <a:pt x="562610" y="13749782"/>
                    <a:pt x="553339" y="13749782"/>
                  </a:cubicBezTo>
                  <a:lnTo>
                    <a:pt x="16891" y="13749782"/>
                  </a:lnTo>
                  <a:cubicBezTo>
                    <a:pt x="7493" y="13749782"/>
                    <a:pt x="0" y="13742163"/>
                    <a:pt x="0" y="13732890"/>
                  </a:cubicBezTo>
                  <a:lnTo>
                    <a:pt x="0" y="16891"/>
                  </a:lnTo>
                  <a:cubicBezTo>
                    <a:pt x="0" y="7620"/>
                    <a:pt x="7620" y="0"/>
                    <a:pt x="16891" y="0"/>
                  </a:cubicBezTo>
                  <a:moveTo>
                    <a:pt x="16891" y="33909"/>
                  </a:moveTo>
                  <a:lnTo>
                    <a:pt x="16891" y="16891"/>
                  </a:lnTo>
                  <a:lnTo>
                    <a:pt x="33909" y="16891"/>
                  </a:lnTo>
                  <a:lnTo>
                    <a:pt x="33909" y="13732890"/>
                  </a:lnTo>
                  <a:lnTo>
                    <a:pt x="16891" y="13732890"/>
                  </a:lnTo>
                  <a:lnTo>
                    <a:pt x="16891" y="13716000"/>
                  </a:lnTo>
                  <a:lnTo>
                    <a:pt x="553339" y="13716000"/>
                  </a:lnTo>
                  <a:lnTo>
                    <a:pt x="553339" y="13732890"/>
                  </a:lnTo>
                  <a:lnTo>
                    <a:pt x="536448" y="13732890"/>
                  </a:lnTo>
                  <a:lnTo>
                    <a:pt x="536448" y="16891"/>
                  </a:lnTo>
                  <a:lnTo>
                    <a:pt x="553339" y="16891"/>
                  </a:lnTo>
                  <a:lnTo>
                    <a:pt x="553339" y="33909"/>
                  </a:lnTo>
                  <a:lnTo>
                    <a:pt x="16891" y="33909"/>
                  </a:lnTo>
                  <a:close/>
                </a:path>
              </a:pathLst>
            </a:custGeom>
            <a:solidFill>
              <a:srgbClr val="028090"/>
            </a:solidFill>
          </p:spPr>
        </p:sp>
      </p:grpSp>
      <p:grpSp>
        <p:nvGrpSpPr>
          <p:cNvPr name="Group 5" id="5"/>
          <p:cNvGrpSpPr/>
          <p:nvPr/>
        </p:nvGrpSpPr>
        <p:grpSpPr>
          <a:xfrm rot="0">
            <a:off x="13148310" y="986790"/>
            <a:ext cx="4244340" cy="38100"/>
            <a:chOff x="0" y="0"/>
            <a:chExt cx="5659120" cy="50800"/>
          </a:xfrm>
        </p:grpSpPr>
        <p:sp>
          <p:nvSpPr>
            <p:cNvPr name="Freeform 6" id="6"/>
            <p:cNvSpPr/>
            <p:nvPr/>
          </p:nvSpPr>
          <p:spPr>
            <a:xfrm flipH="false" flipV="false" rot="0">
              <a:off x="25400" y="0"/>
              <a:ext cx="5608320" cy="50800"/>
            </a:xfrm>
            <a:custGeom>
              <a:avLst/>
              <a:gdLst/>
              <a:ahLst/>
              <a:cxnLst/>
              <a:rect r="r" b="b" t="t" l="l"/>
              <a:pathLst>
                <a:path h="50800" w="5608320">
                  <a:moveTo>
                    <a:pt x="0" y="0"/>
                  </a:moveTo>
                  <a:lnTo>
                    <a:pt x="5608320" y="0"/>
                  </a:lnTo>
                  <a:lnTo>
                    <a:pt x="5608320" y="50800"/>
                  </a:lnTo>
                  <a:lnTo>
                    <a:pt x="0" y="50800"/>
                  </a:lnTo>
                  <a:close/>
                </a:path>
              </a:pathLst>
            </a:custGeom>
            <a:solidFill>
              <a:srgbClr val="028090"/>
            </a:solidFill>
          </p:spPr>
        </p:sp>
      </p:grpSp>
      <p:grpSp>
        <p:nvGrpSpPr>
          <p:cNvPr name="Group 7" id="7"/>
          <p:cNvGrpSpPr/>
          <p:nvPr/>
        </p:nvGrpSpPr>
        <p:grpSpPr>
          <a:xfrm rot="0">
            <a:off x="1005840" y="731520"/>
            <a:ext cx="10972800" cy="640080"/>
            <a:chOff x="0" y="0"/>
            <a:chExt cx="14630400" cy="853440"/>
          </a:xfrm>
        </p:grpSpPr>
        <p:sp>
          <p:nvSpPr>
            <p:cNvPr name="Freeform 8" id="8"/>
            <p:cNvSpPr/>
            <p:nvPr/>
          </p:nvSpPr>
          <p:spPr>
            <a:xfrm flipH="false" flipV="false" rot="0">
              <a:off x="0" y="0"/>
              <a:ext cx="14630400" cy="853440"/>
            </a:xfrm>
            <a:custGeom>
              <a:avLst/>
              <a:gdLst/>
              <a:ahLst/>
              <a:cxnLst/>
              <a:rect r="r" b="b" t="t" l="l"/>
              <a:pathLst>
                <a:path h="853440" w="14630400">
                  <a:moveTo>
                    <a:pt x="0" y="0"/>
                  </a:moveTo>
                  <a:lnTo>
                    <a:pt x="14630400" y="0"/>
                  </a:lnTo>
                  <a:lnTo>
                    <a:pt x="14630400" y="853440"/>
                  </a:lnTo>
                  <a:lnTo>
                    <a:pt x="0" y="853440"/>
                  </a:lnTo>
                  <a:close/>
                </a:path>
              </a:pathLst>
            </a:custGeom>
            <a:blipFill>
              <a:blip r:embed="rId2">
                <a:alphaModFix amt="0"/>
              </a:blip>
              <a:stretch>
                <a:fillRect l="0" t="-284029" r="0" b="-284029"/>
              </a:stretch>
            </a:blipFill>
          </p:spPr>
        </p:sp>
        <p:sp>
          <p:nvSpPr>
            <p:cNvPr name="TextBox 9" id="9"/>
            <p:cNvSpPr txBox="true"/>
            <p:nvPr/>
          </p:nvSpPr>
          <p:spPr>
            <a:xfrm>
              <a:off x="0" y="-47625"/>
              <a:ext cx="14630400" cy="901065"/>
            </a:xfrm>
            <a:prstGeom prst="rect">
              <a:avLst/>
            </a:prstGeom>
          </p:spPr>
          <p:txBody>
            <a:bodyPr anchor="ctr" rtlCol="false" tIns="0" lIns="0" bIns="0" rIns="0"/>
            <a:lstStyle/>
            <a:p>
              <a:pPr algn="l">
                <a:lnSpc>
                  <a:spcPts val="2640"/>
                </a:lnSpc>
              </a:pPr>
              <a:r>
                <a:rPr lang="en-US" b="true" sz="2200" spc="799">
                  <a:solidFill>
                    <a:srgbClr val="028090"/>
                  </a:solidFill>
                  <a:latin typeface="Calibri (MS) Bold"/>
                  <a:ea typeface="Calibri (MS) Bold"/>
                  <a:cs typeface="Calibri (MS) Bold"/>
                  <a:sym typeface="Calibri (MS) Bold"/>
                </a:rPr>
                <a:t>FRAMING</a:t>
              </a:r>
            </a:p>
          </p:txBody>
        </p:sp>
      </p:grpSp>
      <p:grpSp>
        <p:nvGrpSpPr>
          <p:cNvPr name="Group 10" id="10"/>
          <p:cNvGrpSpPr/>
          <p:nvPr/>
        </p:nvGrpSpPr>
        <p:grpSpPr>
          <a:xfrm rot="0">
            <a:off x="1005840" y="9601200"/>
            <a:ext cx="9144000" cy="548640"/>
            <a:chOff x="0" y="0"/>
            <a:chExt cx="12192000" cy="731520"/>
          </a:xfrm>
        </p:grpSpPr>
        <p:sp>
          <p:nvSpPr>
            <p:cNvPr name="Freeform 11" id="11"/>
            <p:cNvSpPr/>
            <p:nvPr/>
          </p:nvSpPr>
          <p:spPr>
            <a:xfrm flipH="false" flipV="false" rot="0">
              <a:off x="0" y="0"/>
              <a:ext cx="12192000" cy="731520"/>
            </a:xfrm>
            <a:custGeom>
              <a:avLst/>
              <a:gdLst/>
              <a:ahLst/>
              <a:cxnLst/>
              <a:rect r="r" b="b" t="t" l="l"/>
              <a:pathLst>
                <a:path h="731520" w="12192000">
                  <a:moveTo>
                    <a:pt x="0" y="0"/>
                  </a:moveTo>
                  <a:lnTo>
                    <a:pt x="12192000" y="0"/>
                  </a:lnTo>
                  <a:lnTo>
                    <a:pt x="12192000" y="731520"/>
                  </a:lnTo>
                  <a:lnTo>
                    <a:pt x="0" y="731520"/>
                  </a:lnTo>
                  <a:close/>
                </a:path>
              </a:pathLst>
            </a:custGeom>
            <a:blipFill>
              <a:blip r:embed="rId2">
                <a:alphaModFix amt="0"/>
              </a:blip>
              <a:stretch>
                <a:fillRect l="0" t="-274750" r="0" b="-274750"/>
              </a:stretch>
            </a:blipFill>
          </p:spPr>
        </p:sp>
        <p:sp>
          <p:nvSpPr>
            <p:cNvPr name="TextBox 12" id="12"/>
            <p:cNvSpPr txBox="true"/>
            <p:nvPr/>
          </p:nvSpPr>
          <p:spPr>
            <a:xfrm>
              <a:off x="0" y="-38100"/>
              <a:ext cx="12192000" cy="769620"/>
            </a:xfrm>
            <a:prstGeom prst="rect">
              <a:avLst/>
            </a:prstGeom>
          </p:spPr>
          <p:txBody>
            <a:bodyPr anchor="ctr" rtlCol="false" tIns="0" lIns="0" bIns="0" rIns="0"/>
            <a:lstStyle/>
            <a:p>
              <a:pPr algn="l">
                <a:lnSpc>
                  <a:spcPts val="2160"/>
                </a:lnSpc>
              </a:pPr>
              <a:r>
                <a:rPr lang="en-US" sz="1800">
                  <a:solidFill>
                    <a:srgbClr val="64748B"/>
                  </a:solidFill>
                  <a:latin typeface="Calibri (MS)"/>
                  <a:ea typeface="Calibri (MS)"/>
                  <a:cs typeface="Calibri (MS)"/>
                  <a:sym typeface="Calibri (MS)"/>
                </a:rPr>
                <a:t>CKD EarlyInsight · Capstone 2</a:t>
              </a:r>
            </a:p>
          </p:txBody>
        </p:sp>
      </p:grpSp>
      <p:grpSp>
        <p:nvGrpSpPr>
          <p:cNvPr name="Group 13" id="13"/>
          <p:cNvGrpSpPr/>
          <p:nvPr/>
        </p:nvGrpSpPr>
        <p:grpSpPr>
          <a:xfrm rot="0">
            <a:off x="16642080" y="9601200"/>
            <a:ext cx="914400" cy="548640"/>
            <a:chOff x="0" y="0"/>
            <a:chExt cx="1219200" cy="731520"/>
          </a:xfrm>
        </p:grpSpPr>
        <p:sp>
          <p:nvSpPr>
            <p:cNvPr name="Freeform 14" id="14"/>
            <p:cNvSpPr/>
            <p:nvPr/>
          </p:nvSpPr>
          <p:spPr>
            <a:xfrm flipH="false" flipV="false" rot="0">
              <a:off x="0" y="0"/>
              <a:ext cx="1219200" cy="731520"/>
            </a:xfrm>
            <a:custGeom>
              <a:avLst/>
              <a:gdLst/>
              <a:ahLst/>
              <a:cxnLst/>
              <a:rect r="r" b="b" t="t" l="l"/>
              <a:pathLst>
                <a:path h="731520" w="1219200">
                  <a:moveTo>
                    <a:pt x="0" y="0"/>
                  </a:moveTo>
                  <a:lnTo>
                    <a:pt x="1219200" y="0"/>
                  </a:lnTo>
                  <a:lnTo>
                    <a:pt x="1219200" y="731520"/>
                  </a:lnTo>
                  <a:lnTo>
                    <a:pt x="0" y="731520"/>
                  </a:lnTo>
                  <a:close/>
                </a:path>
              </a:pathLst>
            </a:custGeom>
            <a:blipFill>
              <a:blip r:embed="rId2">
                <a:alphaModFix amt="0"/>
              </a:blip>
              <a:stretch>
                <a:fillRect l="-26982" t="0" r="-26982" b="0"/>
              </a:stretch>
            </a:blipFill>
          </p:spPr>
        </p:sp>
        <p:sp>
          <p:nvSpPr>
            <p:cNvPr name="TextBox 15" id="15"/>
            <p:cNvSpPr txBox="true"/>
            <p:nvPr/>
          </p:nvSpPr>
          <p:spPr>
            <a:xfrm>
              <a:off x="0" y="-38100"/>
              <a:ext cx="1219200" cy="769620"/>
            </a:xfrm>
            <a:prstGeom prst="rect">
              <a:avLst/>
            </a:prstGeom>
          </p:spPr>
          <p:txBody>
            <a:bodyPr anchor="ctr" rtlCol="false" tIns="0" lIns="0" bIns="0" rIns="0"/>
            <a:lstStyle/>
            <a:p>
              <a:pPr algn="r">
                <a:lnSpc>
                  <a:spcPts val="2160"/>
                </a:lnSpc>
              </a:pPr>
              <a:r>
                <a:rPr lang="en-US" sz="1800">
                  <a:solidFill>
                    <a:srgbClr val="64748B"/>
                  </a:solidFill>
                  <a:latin typeface="Calibri (MS)"/>
                  <a:ea typeface="Calibri (MS)"/>
                  <a:cs typeface="Calibri (MS)"/>
                  <a:sym typeface="Calibri (MS)"/>
                </a:rPr>
                <a:t>02</a:t>
              </a:r>
            </a:p>
          </p:txBody>
        </p:sp>
      </p:grpSp>
      <p:grpSp>
        <p:nvGrpSpPr>
          <p:cNvPr name="Group 16" id="16"/>
          <p:cNvGrpSpPr/>
          <p:nvPr/>
        </p:nvGrpSpPr>
        <p:grpSpPr>
          <a:xfrm rot="0">
            <a:off x="1005840" y="1554480"/>
            <a:ext cx="16459200" cy="1463040"/>
            <a:chOff x="0" y="0"/>
            <a:chExt cx="21945600" cy="1950720"/>
          </a:xfrm>
        </p:grpSpPr>
        <p:sp>
          <p:nvSpPr>
            <p:cNvPr name="Freeform 17" id="17"/>
            <p:cNvSpPr/>
            <p:nvPr/>
          </p:nvSpPr>
          <p:spPr>
            <a:xfrm flipH="false" flipV="false" rot="0">
              <a:off x="0" y="0"/>
              <a:ext cx="21945600" cy="1950720"/>
            </a:xfrm>
            <a:custGeom>
              <a:avLst/>
              <a:gdLst/>
              <a:ahLst/>
              <a:cxnLst/>
              <a:rect r="r" b="b" t="t" l="l"/>
              <a:pathLst>
                <a:path h="1950720" w="21945600">
                  <a:moveTo>
                    <a:pt x="0" y="0"/>
                  </a:moveTo>
                  <a:lnTo>
                    <a:pt x="21945600" y="0"/>
                  </a:lnTo>
                  <a:lnTo>
                    <a:pt x="21945600" y="1950720"/>
                  </a:lnTo>
                  <a:lnTo>
                    <a:pt x="0" y="1950720"/>
                  </a:lnTo>
                  <a:close/>
                </a:path>
              </a:pathLst>
            </a:custGeom>
            <a:blipFill>
              <a:blip r:embed="rId2">
                <a:alphaModFix amt="0"/>
              </a:blip>
              <a:stretch>
                <a:fillRect l="0" t="-169206" r="0" b="-169206"/>
              </a:stretch>
            </a:blipFill>
          </p:spPr>
        </p:sp>
        <p:sp>
          <p:nvSpPr>
            <p:cNvPr name="TextBox 18" id="18"/>
            <p:cNvSpPr txBox="true"/>
            <p:nvPr/>
          </p:nvSpPr>
          <p:spPr>
            <a:xfrm>
              <a:off x="0" y="-9525"/>
              <a:ext cx="21945600" cy="1960245"/>
            </a:xfrm>
            <a:prstGeom prst="rect">
              <a:avLst/>
            </a:prstGeom>
          </p:spPr>
          <p:txBody>
            <a:bodyPr anchor="ctr" rtlCol="false" tIns="0" lIns="0" bIns="0" rIns="0"/>
            <a:lstStyle/>
            <a:p>
              <a:pPr algn="l">
                <a:lnSpc>
                  <a:spcPts val="8159"/>
                </a:lnSpc>
              </a:pPr>
              <a:r>
                <a:rPr lang="en-US" sz="6800" b="true">
                  <a:solidFill>
                    <a:srgbClr val="0F3D4C"/>
                  </a:solidFill>
                  <a:latin typeface="Georgia Bold"/>
                  <a:ea typeface="Georgia Bold"/>
                  <a:cs typeface="Georgia Bold"/>
                  <a:sym typeface="Georgia Bold"/>
                </a:rPr>
                <a:t>Where Capstone 2 landed</a:t>
              </a:r>
            </a:p>
          </p:txBody>
        </p:sp>
      </p:grpSp>
      <p:grpSp>
        <p:nvGrpSpPr>
          <p:cNvPr name="Group 19" id="19"/>
          <p:cNvGrpSpPr/>
          <p:nvPr/>
        </p:nvGrpSpPr>
        <p:grpSpPr>
          <a:xfrm rot="0">
            <a:off x="1005840" y="2926080"/>
            <a:ext cx="16824960" cy="731520"/>
            <a:chOff x="0" y="0"/>
            <a:chExt cx="22433280" cy="975360"/>
          </a:xfrm>
        </p:grpSpPr>
        <p:sp>
          <p:nvSpPr>
            <p:cNvPr name="Freeform 20" id="20"/>
            <p:cNvSpPr/>
            <p:nvPr/>
          </p:nvSpPr>
          <p:spPr>
            <a:xfrm flipH="false" flipV="false" rot="0">
              <a:off x="0" y="0"/>
              <a:ext cx="22433280" cy="975360"/>
            </a:xfrm>
            <a:custGeom>
              <a:avLst/>
              <a:gdLst/>
              <a:ahLst/>
              <a:cxnLst/>
              <a:rect r="r" b="b" t="t" l="l"/>
              <a:pathLst>
                <a:path h="975360" w="22433280">
                  <a:moveTo>
                    <a:pt x="0" y="0"/>
                  </a:moveTo>
                  <a:lnTo>
                    <a:pt x="22433280" y="0"/>
                  </a:lnTo>
                  <a:lnTo>
                    <a:pt x="22433280" y="975360"/>
                  </a:lnTo>
                  <a:lnTo>
                    <a:pt x="0" y="975360"/>
                  </a:lnTo>
                  <a:close/>
                </a:path>
              </a:pathLst>
            </a:custGeom>
            <a:blipFill>
              <a:blip r:embed="rId2">
                <a:alphaModFix amt="0"/>
              </a:blip>
              <a:stretch>
                <a:fillRect l="0" t="-398155" r="0" b="-398155"/>
              </a:stretch>
            </a:blipFill>
          </p:spPr>
        </p:sp>
        <p:sp>
          <p:nvSpPr>
            <p:cNvPr name="TextBox 21" id="21"/>
            <p:cNvSpPr txBox="true"/>
            <p:nvPr/>
          </p:nvSpPr>
          <p:spPr>
            <a:xfrm>
              <a:off x="0" y="-47625"/>
              <a:ext cx="22433280" cy="1022985"/>
            </a:xfrm>
            <a:prstGeom prst="rect">
              <a:avLst/>
            </a:prstGeom>
          </p:spPr>
          <p:txBody>
            <a:bodyPr anchor="ctr" rtlCol="false" tIns="0" lIns="0" bIns="0" rIns="0"/>
            <a:lstStyle/>
            <a:p>
              <a:pPr algn="l">
                <a:lnSpc>
                  <a:spcPts val="3359"/>
                </a:lnSpc>
              </a:pPr>
              <a:r>
                <a:rPr lang="en-US" sz="2799" i="true">
                  <a:solidFill>
                    <a:srgbClr val="64748B"/>
                  </a:solidFill>
                  <a:latin typeface="Calibri (MS) Italics"/>
                  <a:ea typeface="Calibri (MS) Italics"/>
                  <a:cs typeface="Calibri (MS) Italics"/>
                  <a:sym typeface="Calibri (MS) Italics"/>
                </a:rPr>
                <a:t>A full-stack scaffold — honest about what's real and what's still a stub.</a:t>
              </a:r>
            </a:p>
          </p:txBody>
        </p:sp>
      </p:grpSp>
      <p:grpSp>
        <p:nvGrpSpPr>
          <p:cNvPr name="Group 22" id="22"/>
          <p:cNvGrpSpPr/>
          <p:nvPr/>
        </p:nvGrpSpPr>
        <p:grpSpPr>
          <a:xfrm rot="0">
            <a:off x="993143" y="4193543"/>
            <a:ext cx="7980683" cy="4780283"/>
            <a:chOff x="0" y="0"/>
            <a:chExt cx="10640911" cy="6373711"/>
          </a:xfrm>
        </p:grpSpPr>
        <p:sp>
          <p:nvSpPr>
            <p:cNvPr name="Freeform 23" id="23"/>
            <p:cNvSpPr/>
            <p:nvPr/>
          </p:nvSpPr>
          <p:spPr>
            <a:xfrm flipH="false" flipV="false" rot="0">
              <a:off x="16891" y="16891"/>
              <a:ext cx="10607040" cy="6339840"/>
            </a:xfrm>
            <a:custGeom>
              <a:avLst/>
              <a:gdLst/>
              <a:ahLst/>
              <a:cxnLst/>
              <a:rect r="r" b="b" t="t" l="l"/>
              <a:pathLst>
                <a:path h="6339840" w="10607040">
                  <a:moveTo>
                    <a:pt x="0" y="0"/>
                  </a:moveTo>
                  <a:lnTo>
                    <a:pt x="10607040" y="0"/>
                  </a:lnTo>
                  <a:lnTo>
                    <a:pt x="10607040" y="6339840"/>
                  </a:lnTo>
                  <a:lnTo>
                    <a:pt x="0" y="6339840"/>
                  </a:lnTo>
                  <a:close/>
                </a:path>
              </a:pathLst>
            </a:custGeom>
            <a:solidFill>
              <a:srgbClr val="FFFFFF"/>
            </a:solidFill>
          </p:spPr>
        </p:sp>
        <p:sp>
          <p:nvSpPr>
            <p:cNvPr name="Freeform 24" id="24"/>
            <p:cNvSpPr/>
            <p:nvPr/>
          </p:nvSpPr>
          <p:spPr>
            <a:xfrm flipH="false" flipV="false" rot="0">
              <a:off x="0" y="0"/>
              <a:ext cx="10640822" cy="6373622"/>
            </a:xfrm>
            <a:custGeom>
              <a:avLst/>
              <a:gdLst/>
              <a:ahLst/>
              <a:cxnLst/>
              <a:rect r="r" b="b" t="t" l="l"/>
              <a:pathLst>
                <a:path h="6373622" w="10640822">
                  <a:moveTo>
                    <a:pt x="16891" y="0"/>
                  </a:moveTo>
                  <a:lnTo>
                    <a:pt x="10623931" y="0"/>
                  </a:lnTo>
                  <a:cubicBezTo>
                    <a:pt x="10633329" y="0"/>
                    <a:pt x="10640822" y="7620"/>
                    <a:pt x="10640822" y="16891"/>
                  </a:cubicBezTo>
                  <a:lnTo>
                    <a:pt x="10640822" y="6356731"/>
                  </a:lnTo>
                  <a:cubicBezTo>
                    <a:pt x="10640822" y="6366129"/>
                    <a:pt x="10633202" y="6373622"/>
                    <a:pt x="10623931" y="6373622"/>
                  </a:cubicBezTo>
                  <a:lnTo>
                    <a:pt x="16891" y="6373622"/>
                  </a:lnTo>
                  <a:cubicBezTo>
                    <a:pt x="7493" y="6373622"/>
                    <a:pt x="0" y="6366002"/>
                    <a:pt x="0" y="6356731"/>
                  </a:cubicBezTo>
                  <a:lnTo>
                    <a:pt x="0" y="16891"/>
                  </a:lnTo>
                  <a:cubicBezTo>
                    <a:pt x="0" y="7620"/>
                    <a:pt x="7620" y="0"/>
                    <a:pt x="16891" y="0"/>
                  </a:cubicBezTo>
                  <a:moveTo>
                    <a:pt x="16891" y="33909"/>
                  </a:moveTo>
                  <a:lnTo>
                    <a:pt x="16891" y="16891"/>
                  </a:lnTo>
                  <a:lnTo>
                    <a:pt x="33909" y="16891"/>
                  </a:lnTo>
                  <a:lnTo>
                    <a:pt x="33909" y="6356731"/>
                  </a:lnTo>
                  <a:lnTo>
                    <a:pt x="16891" y="6356731"/>
                  </a:lnTo>
                  <a:lnTo>
                    <a:pt x="16891" y="6339840"/>
                  </a:lnTo>
                  <a:lnTo>
                    <a:pt x="10623931" y="6339840"/>
                  </a:lnTo>
                  <a:lnTo>
                    <a:pt x="10623931" y="6356731"/>
                  </a:lnTo>
                  <a:lnTo>
                    <a:pt x="10607040" y="6356731"/>
                  </a:lnTo>
                  <a:lnTo>
                    <a:pt x="10607040" y="16891"/>
                  </a:lnTo>
                  <a:lnTo>
                    <a:pt x="10623931" y="16891"/>
                  </a:lnTo>
                  <a:lnTo>
                    <a:pt x="10623931" y="33909"/>
                  </a:lnTo>
                  <a:lnTo>
                    <a:pt x="16891" y="33909"/>
                  </a:lnTo>
                  <a:close/>
                </a:path>
              </a:pathLst>
            </a:custGeom>
            <a:solidFill>
              <a:srgbClr val="E2E8F0"/>
            </a:solidFill>
          </p:spPr>
        </p:sp>
      </p:grpSp>
      <p:grpSp>
        <p:nvGrpSpPr>
          <p:cNvPr name="Group 25" id="25"/>
          <p:cNvGrpSpPr/>
          <p:nvPr/>
        </p:nvGrpSpPr>
        <p:grpSpPr>
          <a:xfrm rot="0">
            <a:off x="993143" y="4193543"/>
            <a:ext cx="171707" cy="4780283"/>
            <a:chOff x="0" y="0"/>
            <a:chExt cx="228943" cy="6373711"/>
          </a:xfrm>
        </p:grpSpPr>
        <p:sp>
          <p:nvSpPr>
            <p:cNvPr name="Freeform 26" id="26"/>
            <p:cNvSpPr/>
            <p:nvPr/>
          </p:nvSpPr>
          <p:spPr>
            <a:xfrm flipH="false" flipV="false" rot="0">
              <a:off x="16891" y="16891"/>
              <a:ext cx="195072" cy="6339840"/>
            </a:xfrm>
            <a:custGeom>
              <a:avLst/>
              <a:gdLst/>
              <a:ahLst/>
              <a:cxnLst/>
              <a:rect r="r" b="b" t="t" l="l"/>
              <a:pathLst>
                <a:path h="6339840" w="195072">
                  <a:moveTo>
                    <a:pt x="0" y="0"/>
                  </a:moveTo>
                  <a:lnTo>
                    <a:pt x="195072" y="0"/>
                  </a:lnTo>
                  <a:lnTo>
                    <a:pt x="195072" y="6339840"/>
                  </a:lnTo>
                  <a:lnTo>
                    <a:pt x="0" y="6339840"/>
                  </a:lnTo>
                  <a:close/>
                </a:path>
              </a:pathLst>
            </a:custGeom>
            <a:solidFill>
              <a:srgbClr val="028090"/>
            </a:solidFill>
          </p:spPr>
        </p:sp>
        <p:sp>
          <p:nvSpPr>
            <p:cNvPr name="Freeform 27" id="27"/>
            <p:cNvSpPr/>
            <p:nvPr/>
          </p:nvSpPr>
          <p:spPr>
            <a:xfrm flipH="false" flipV="false" rot="0">
              <a:off x="0" y="0"/>
              <a:ext cx="228854" cy="6373622"/>
            </a:xfrm>
            <a:custGeom>
              <a:avLst/>
              <a:gdLst/>
              <a:ahLst/>
              <a:cxnLst/>
              <a:rect r="r" b="b" t="t" l="l"/>
              <a:pathLst>
                <a:path h="6373622" w="228854">
                  <a:moveTo>
                    <a:pt x="16891" y="0"/>
                  </a:moveTo>
                  <a:lnTo>
                    <a:pt x="211963" y="0"/>
                  </a:lnTo>
                  <a:cubicBezTo>
                    <a:pt x="221361" y="0"/>
                    <a:pt x="228854" y="7620"/>
                    <a:pt x="228854" y="16891"/>
                  </a:cubicBezTo>
                  <a:lnTo>
                    <a:pt x="228854" y="6356731"/>
                  </a:lnTo>
                  <a:cubicBezTo>
                    <a:pt x="228854" y="6366129"/>
                    <a:pt x="221234" y="6373622"/>
                    <a:pt x="211963" y="6373622"/>
                  </a:cubicBezTo>
                  <a:lnTo>
                    <a:pt x="16891" y="6373622"/>
                  </a:lnTo>
                  <a:cubicBezTo>
                    <a:pt x="7493" y="6373622"/>
                    <a:pt x="0" y="6366002"/>
                    <a:pt x="0" y="6356731"/>
                  </a:cubicBezTo>
                  <a:lnTo>
                    <a:pt x="0" y="16891"/>
                  </a:lnTo>
                  <a:cubicBezTo>
                    <a:pt x="0" y="7620"/>
                    <a:pt x="7620" y="0"/>
                    <a:pt x="16891" y="0"/>
                  </a:cubicBezTo>
                  <a:moveTo>
                    <a:pt x="16891" y="33909"/>
                  </a:moveTo>
                  <a:lnTo>
                    <a:pt x="16891" y="16891"/>
                  </a:lnTo>
                  <a:lnTo>
                    <a:pt x="33909" y="16891"/>
                  </a:lnTo>
                  <a:lnTo>
                    <a:pt x="33909" y="6356731"/>
                  </a:lnTo>
                  <a:lnTo>
                    <a:pt x="16891" y="6356731"/>
                  </a:lnTo>
                  <a:lnTo>
                    <a:pt x="16891" y="6339840"/>
                  </a:lnTo>
                  <a:lnTo>
                    <a:pt x="211963" y="6339840"/>
                  </a:lnTo>
                  <a:lnTo>
                    <a:pt x="211963" y="6356731"/>
                  </a:lnTo>
                  <a:lnTo>
                    <a:pt x="195072" y="6356731"/>
                  </a:lnTo>
                  <a:lnTo>
                    <a:pt x="195072" y="16891"/>
                  </a:lnTo>
                  <a:lnTo>
                    <a:pt x="211963" y="16891"/>
                  </a:lnTo>
                  <a:lnTo>
                    <a:pt x="211963" y="33909"/>
                  </a:lnTo>
                  <a:lnTo>
                    <a:pt x="16891" y="33909"/>
                  </a:lnTo>
                  <a:close/>
                </a:path>
              </a:pathLst>
            </a:custGeom>
            <a:solidFill>
              <a:srgbClr val="028090"/>
            </a:solidFill>
          </p:spPr>
        </p:sp>
      </p:grpSp>
      <p:grpSp>
        <p:nvGrpSpPr>
          <p:cNvPr name="Group 28" id="28"/>
          <p:cNvGrpSpPr/>
          <p:nvPr/>
        </p:nvGrpSpPr>
        <p:grpSpPr>
          <a:xfrm rot="0">
            <a:off x="1426464" y="4480560"/>
            <a:ext cx="7315200" cy="548640"/>
            <a:chOff x="0" y="0"/>
            <a:chExt cx="9753600" cy="731520"/>
          </a:xfrm>
        </p:grpSpPr>
        <p:sp>
          <p:nvSpPr>
            <p:cNvPr name="Freeform 29" id="29"/>
            <p:cNvSpPr/>
            <p:nvPr/>
          </p:nvSpPr>
          <p:spPr>
            <a:xfrm flipH="false" flipV="false" rot="0">
              <a:off x="0" y="0"/>
              <a:ext cx="9753600" cy="731520"/>
            </a:xfrm>
            <a:custGeom>
              <a:avLst/>
              <a:gdLst/>
              <a:ahLst/>
              <a:cxnLst/>
              <a:rect r="r" b="b" t="t" l="l"/>
              <a:pathLst>
                <a:path h="731520" w="9753600">
                  <a:moveTo>
                    <a:pt x="0" y="0"/>
                  </a:moveTo>
                  <a:lnTo>
                    <a:pt x="9753600" y="0"/>
                  </a:lnTo>
                  <a:lnTo>
                    <a:pt x="9753600" y="731520"/>
                  </a:lnTo>
                  <a:lnTo>
                    <a:pt x="0" y="731520"/>
                  </a:lnTo>
                  <a:close/>
                </a:path>
              </a:pathLst>
            </a:custGeom>
            <a:blipFill>
              <a:blip r:embed="rId2">
                <a:alphaModFix amt="0"/>
              </a:blip>
              <a:stretch>
                <a:fillRect l="0" t="-209800" r="0" b="-209800"/>
              </a:stretch>
            </a:blipFill>
          </p:spPr>
        </p:sp>
        <p:sp>
          <p:nvSpPr>
            <p:cNvPr name="TextBox 30" id="30"/>
            <p:cNvSpPr txBox="true"/>
            <p:nvPr/>
          </p:nvSpPr>
          <p:spPr>
            <a:xfrm>
              <a:off x="0" y="-38100"/>
              <a:ext cx="9753600" cy="769620"/>
            </a:xfrm>
            <a:prstGeom prst="rect">
              <a:avLst/>
            </a:prstGeom>
          </p:spPr>
          <p:txBody>
            <a:bodyPr anchor="ctr" rtlCol="false" tIns="0" lIns="0" bIns="0" rIns="0"/>
            <a:lstStyle/>
            <a:p>
              <a:pPr algn="l">
                <a:lnSpc>
                  <a:spcPts val="2400"/>
                </a:lnSpc>
              </a:pPr>
              <a:r>
                <a:rPr lang="en-US" b="true" sz="2000" spc="800">
                  <a:solidFill>
                    <a:srgbClr val="028090"/>
                  </a:solidFill>
                  <a:latin typeface="Calibri (MS) Bold"/>
                  <a:ea typeface="Calibri (MS) Bold"/>
                  <a:cs typeface="Calibri (MS) Bold"/>
                  <a:sym typeface="Calibri (MS) Bold"/>
                </a:rPr>
                <a:t>WHAT SHIPPED</a:t>
              </a:r>
            </a:p>
          </p:txBody>
        </p:sp>
      </p:grpSp>
      <p:grpSp>
        <p:nvGrpSpPr>
          <p:cNvPr name="Group 31" id="31"/>
          <p:cNvGrpSpPr/>
          <p:nvPr/>
        </p:nvGrpSpPr>
        <p:grpSpPr>
          <a:xfrm rot="0">
            <a:off x="1426464" y="5029200"/>
            <a:ext cx="7315200" cy="3657600"/>
            <a:chOff x="0" y="0"/>
            <a:chExt cx="9753600" cy="4876800"/>
          </a:xfrm>
        </p:grpSpPr>
        <p:sp>
          <p:nvSpPr>
            <p:cNvPr name="Freeform 32" id="32"/>
            <p:cNvSpPr/>
            <p:nvPr/>
          </p:nvSpPr>
          <p:spPr>
            <a:xfrm flipH="false" flipV="false" rot="0">
              <a:off x="0" y="0"/>
              <a:ext cx="9753600" cy="4876800"/>
            </a:xfrm>
            <a:custGeom>
              <a:avLst/>
              <a:gdLst/>
              <a:ahLst/>
              <a:cxnLst/>
              <a:rect r="r" b="b" t="t" l="l"/>
              <a:pathLst>
                <a:path h="4876800" w="9753600">
                  <a:moveTo>
                    <a:pt x="0" y="0"/>
                  </a:moveTo>
                  <a:lnTo>
                    <a:pt x="9753600" y="0"/>
                  </a:lnTo>
                  <a:lnTo>
                    <a:pt x="9753600" y="4876800"/>
                  </a:lnTo>
                  <a:lnTo>
                    <a:pt x="0" y="4876800"/>
                  </a:lnTo>
                  <a:close/>
                </a:path>
              </a:pathLst>
            </a:custGeom>
            <a:blipFill>
              <a:blip r:embed="rId2">
                <a:alphaModFix amt="0"/>
              </a:blip>
              <a:stretch>
                <a:fillRect l="-14151" t="0" r="-14151" b="0"/>
              </a:stretch>
            </a:blipFill>
          </p:spPr>
        </p:sp>
        <p:sp>
          <p:nvSpPr>
            <p:cNvPr name="TextBox 33" id="33"/>
            <p:cNvSpPr txBox="true"/>
            <p:nvPr/>
          </p:nvSpPr>
          <p:spPr>
            <a:xfrm>
              <a:off x="0" y="-57150"/>
              <a:ext cx="9753600" cy="4933950"/>
            </a:xfrm>
            <a:prstGeom prst="rect">
              <a:avLst/>
            </a:prstGeom>
          </p:spPr>
          <p:txBody>
            <a:bodyPr anchor="ctr" rtlCol="false" tIns="0" lIns="0" bIns="0" rIns="0"/>
            <a:lstStyle/>
            <a:p>
              <a:pPr algn="l" marL="627380" indent="-313690" lvl="1">
                <a:lnSpc>
                  <a:spcPts val="3120"/>
                </a:lnSpc>
                <a:buFont typeface="Arial"/>
                <a:buChar char="•"/>
              </a:pPr>
              <a:r>
                <a:rPr lang="en-US" sz="2600">
                  <a:solidFill>
                    <a:srgbClr val="1E293B"/>
                  </a:solidFill>
                  <a:latin typeface="Calibri (MS)"/>
                  <a:ea typeface="Calibri (MS)"/>
                  <a:cs typeface="Calibri (MS)"/>
                  <a:sym typeface="Calibri (MS)"/>
                </a:rPr>
                <a:t>React frontend (5 pages)</a:t>
              </a:r>
            </a:p>
            <a:p>
              <a:pPr algn="l" marL="627380" indent="-313690" lvl="1">
                <a:lnSpc>
                  <a:spcPts val="3120"/>
                </a:lnSpc>
                <a:buFont typeface="Arial"/>
                <a:buChar char="•"/>
              </a:pPr>
              <a:r>
                <a:rPr lang="en-US" sz="2600">
                  <a:solidFill>
                    <a:srgbClr val="1E293B"/>
                  </a:solidFill>
                  <a:latin typeface="Calibri (MS)"/>
                  <a:ea typeface="Calibri (MS)"/>
                  <a:cs typeface="Calibri (MS)"/>
                  <a:sym typeface="Calibri (MS)"/>
                </a:rPr>
                <a:t>FastAPI backend (4 routers)</a:t>
              </a:r>
            </a:p>
            <a:p>
              <a:pPr algn="l" marL="627380" indent="-313690" lvl="1">
                <a:lnSpc>
                  <a:spcPts val="3120"/>
                </a:lnSpc>
                <a:buFont typeface="Arial"/>
                <a:buChar char="•"/>
              </a:pPr>
              <a:r>
                <a:rPr lang="en-US" sz="2600">
                  <a:solidFill>
                    <a:srgbClr val="1E293B"/>
                  </a:solidFill>
                  <a:latin typeface="Calibri (MS)"/>
                  <a:ea typeface="Calibri (MS)"/>
                  <a:cs typeface="Calibri (MS)"/>
                  <a:sym typeface="Calibri (MS)"/>
                </a:rPr>
                <a:t>Docker-compose + Postgres service</a:t>
              </a:r>
            </a:p>
            <a:p>
              <a:pPr algn="l" marL="627380" indent="-313690" lvl="1">
                <a:lnSpc>
                  <a:spcPts val="3120"/>
                </a:lnSpc>
                <a:buFont typeface="Arial"/>
                <a:buChar char="•"/>
              </a:pPr>
              <a:r>
                <a:rPr lang="en-US" sz="2600">
                  <a:solidFill>
                    <a:srgbClr val="1E293B"/>
                  </a:solidFill>
                  <a:latin typeface="Calibri (MS)"/>
                  <a:ea typeface="Calibri (MS)"/>
                  <a:cs typeface="Calibri (MS)"/>
                  <a:sym typeface="Calibri (MS)"/>
                </a:rPr>
                <a:t>JWT + bcrypt, CKD-EPI eGFR, SHAP</a:t>
              </a:r>
            </a:p>
            <a:p>
              <a:pPr algn="l" marL="627380" indent="-313690" lvl="1">
                <a:lnSpc>
                  <a:spcPts val="3120"/>
                </a:lnSpc>
                <a:buFont typeface="Arial"/>
                <a:buChar char="•"/>
              </a:pPr>
              <a:r>
                <a:rPr lang="en-US" sz="2600">
                  <a:solidFill>
                    <a:srgbClr val="1E293B"/>
                  </a:solidFill>
                  <a:latin typeface="Calibri (MS)"/>
                  <a:ea typeface="Calibri (MS)"/>
                  <a:cs typeface="Calibri (MS)"/>
                  <a:sym typeface="Calibri (MS)"/>
                </a:rPr>
                <a:t>NHANES data + merge pipeline</a:t>
              </a:r>
            </a:p>
          </p:txBody>
        </p:sp>
      </p:grpSp>
      <p:grpSp>
        <p:nvGrpSpPr>
          <p:cNvPr name="Group 34" id="34"/>
          <p:cNvGrpSpPr/>
          <p:nvPr/>
        </p:nvGrpSpPr>
        <p:grpSpPr>
          <a:xfrm rot="0">
            <a:off x="9314183" y="4193543"/>
            <a:ext cx="7980683" cy="4780283"/>
            <a:chOff x="0" y="0"/>
            <a:chExt cx="10640911" cy="6373711"/>
          </a:xfrm>
        </p:grpSpPr>
        <p:sp>
          <p:nvSpPr>
            <p:cNvPr name="Freeform 35" id="35"/>
            <p:cNvSpPr/>
            <p:nvPr/>
          </p:nvSpPr>
          <p:spPr>
            <a:xfrm flipH="false" flipV="false" rot="0">
              <a:off x="16891" y="16891"/>
              <a:ext cx="10607040" cy="6339840"/>
            </a:xfrm>
            <a:custGeom>
              <a:avLst/>
              <a:gdLst/>
              <a:ahLst/>
              <a:cxnLst/>
              <a:rect r="r" b="b" t="t" l="l"/>
              <a:pathLst>
                <a:path h="6339840" w="10607040">
                  <a:moveTo>
                    <a:pt x="0" y="0"/>
                  </a:moveTo>
                  <a:lnTo>
                    <a:pt x="10607040" y="0"/>
                  </a:lnTo>
                  <a:lnTo>
                    <a:pt x="10607040" y="6339840"/>
                  </a:lnTo>
                  <a:lnTo>
                    <a:pt x="0" y="6339840"/>
                  </a:lnTo>
                  <a:close/>
                </a:path>
              </a:pathLst>
            </a:custGeom>
            <a:solidFill>
              <a:srgbClr val="FFFFFF"/>
            </a:solidFill>
          </p:spPr>
        </p:sp>
        <p:sp>
          <p:nvSpPr>
            <p:cNvPr name="Freeform 36" id="36"/>
            <p:cNvSpPr/>
            <p:nvPr/>
          </p:nvSpPr>
          <p:spPr>
            <a:xfrm flipH="false" flipV="false" rot="0">
              <a:off x="0" y="0"/>
              <a:ext cx="10640822" cy="6373622"/>
            </a:xfrm>
            <a:custGeom>
              <a:avLst/>
              <a:gdLst/>
              <a:ahLst/>
              <a:cxnLst/>
              <a:rect r="r" b="b" t="t" l="l"/>
              <a:pathLst>
                <a:path h="6373622" w="10640822">
                  <a:moveTo>
                    <a:pt x="16891" y="0"/>
                  </a:moveTo>
                  <a:lnTo>
                    <a:pt x="10623931" y="0"/>
                  </a:lnTo>
                  <a:cubicBezTo>
                    <a:pt x="10633329" y="0"/>
                    <a:pt x="10640822" y="7620"/>
                    <a:pt x="10640822" y="16891"/>
                  </a:cubicBezTo>
                  <a:lnTo>
                    <a:pt x="10640822" y="6356731"/>
                  </a:lnTo>
                  <a:cubicBezTo>
                    <a:pt x="10640822" y="6366129"/>
                    <a:pt x="10633202" y="6373622"/>
                    <a:pt x="10623931" y="6373622"/>
                  </a:cubicBezTo>
                  <a:lnTo>
                    <a:pt x="16891" y="6373622"/>
                  </a:lnTo>
                  <a:cubicBezTo>
                    <a:pt x="7493" y="6373622"/>
                    <a:pt x="0" y="6366002"/>
                    <a:pt x="0" y="6356731"/>
                  </a:cubicBezTo>
                  <a:lnTo>
                    <a:pt x="0" y="16891"/>
                  </a:lnTo>
                  <a:cubicBezTo>
                    <a:pt x="0" y="7620"/>
                    <a:pt x="7620" y="0"/>
                    <a:pt x="16891" y="0"/>
                  </a:cubicBezTo>
                  <a:moveTo>
                    <a:pt x="16891" y="33909"/>
                  </a:moveTo>
                  <a:lnTo>
                    <a:pt x="16891" y="16891"/>
                  </a:lnTo>
                  <a:lnTo>
                    <a:pt x="33909" y="16891"/>
                  </a:lnTo>
                  <a:lnTo>
                    <a:pt x="33909" y="6356731"/>
                  </a:lnTo>
                  <a:lnTo>
                    <a:pt x="16891" y="6356731"/>
                  </a:lnTo>
                  <a:lnTo>
                    <a:pt x="16891" y="6339840"/>
                  </a:lnTo>
                  <a:lnTo>
                    <a:pt x="10623931" y="6339840"/>
                  </a:lnTo>
                  <a:lnTo>
                    <a:pt x="10623931" y="6356731"/>
                  </a:lnTo>
                  <a:lnTo>
                    <a:pt x="10607040" y="6356731"/>
                  </a:lnTo>
                  <a:lnTo>
                    <a:pt x="10607040" y="16891"/>
                  </a:lnTo>
                  <a:lnTo>
                    <a:pt x="10623931" y="16891"/>
                  </a:lnTo>
                  <a:lnTo>
                    <a:pt x="10623931" y="33909"/>
                  </a:lnTo>
                  <a:lnTo>
                    <a:pt x="16891" y="33909"/>
                  </a:lnTo>
                  <a:close/>
                </a:path>
              </a:pathLst>
            </a:custGeom>
            <a:solidFill>
              <a:srgbClr val="E2E8F0"/>
            </a:solidFill>
          </p:spPr>
        </p:sp>
      </p:grpSp>
      <p:grpSp>
        <p:nvGrpSpPr>
          <p:cNvPr name="Group 37" id="37"/>
          <p:cNvGrpSpPr/>
          <p:nvPr/>
        </p:nvGrpSpPr>
        <p:grpSpPr>
          <a:xfrm rot="0">
            <a:off x="9314183" y="4193543"/>
            <a:ext cx="171707" cy="4780283"/>
            <a:chOff x="0" y="0"/>
            <a:chExt cx="228943" cy="6373711"/>
          </a:xfrm>
        </p:grpSpPr>
        <p:sp>
          <p:nvSpPr>
            <p:cNvPr name="Freeform 38" id="38"/>
            <p:cNvSpPr/>
            <p:nvPr/>
          </p:nvSpPr>
          <p:spPr>
            <a:xfrm flipH="false" flipV="false" rot="0">
              <a:off x="16891" y="16891"/>
              <a:ext cx="195072" cy="6339840"/>
            </a:xfrm>
            <a:custGeom>
              <a:avLst/>
              <a:gdLst/>
              <a:ahLst/>
              <a:cxnLst/>
              <a:rect r="r" b="b" t="t" l="l"/>
              <a:pathLst>
                <a:path h="6339840" w="195072">
                  <a:moveTo>
                    <a:pt x="0" y="0"/>
                  </a:moveTo>
                  <a:lnTo>
                    <a:pt x="195072" y="0"/>
                  </a:lnTo>
                  <a:lnTo>
                    <a:pt x="195072" y="6339840"/>
                  </a:lnTo>
                  <a:lnTo>
                    <a:pt x="0" y="6339840"/>
                  </a:lnTo>
                  <a:close/>
                </a:path>
              </a:pathLst>
            </a:custGeom>
            <a:solidFill>
              <a:srgbClr val="F07167"/>
            </a:solidFill>
          </p:spPr>
        </p:sp>
        <p:sp>
          <p:nvSpPr>
            <p:cNvPr name="Freeform 39" id="39"/>
            <p:cNvSpPr/>
            <p:nvPr/>
          </p:nvSpPr>
          <p:spPr>
            <a:xfrm flipH="false" flipV="false" rot="0">
              <a:off x="0" y="0"/>
              <a:ext cx="228854" cy="6373622"/>
            </a:xfrm>
            <a:custGeom>
              <a:avLst/>
              <a:gdLst/>
              <a:ahLst/>
              <a:cxnLst/>
              <a:rect r="r" b="b" t="t" l="l"/>
              <a:pathLst>
                <a:path h="6373622" w="228854">
                  <a:moveTo>
                    <a:pt x="16891" y="0"/>
                  </a:moveTo>
                  <a:lnTo>
                    <a:pt x="211963" y="0"/>
                  </a:lnTo>
                  <a:cubicBezTo>
                    <a:pt x="221361" y="0"/>
                    <a:pt x="228854" y="7620"/>
                    <a:pt x="228854" y="16891"/>
                  </a:cubicBezTo>
                  <a:lnTo>
                    <a:pt x="228854" y="6356731"/>
                  </a:lnTo>
                  <a:cubicBezTo>
                    <a:pt x="228854" y="6366129"/>
                    <a:pt x="221234" y="6373622"/>
                    <a:pt x="211963" y="6373622"/>
                  </a:cubicBezTo>
                  <a:lnTo>
                    <a:pt x="16891" y="6373622"/>
                  </a:lnTo>
                  <a:cubicBezTo>
                    <a:pt x="7493" y="6373622"/>
                    <a:pt x="0" y="6366002"/>
                    <a:pt x="0" y="6356731"/>
                  </a:cubicBezTo>
                  <a:lnTo>
                    <a:pt x="0" y="16891"/>
                  </a:lnTo>
                  <a:cubicBezTo>
                    <a:pt x="0" y="7620"/>
                    <a:pt x="7620" y="0"/>
                    <a:pt x="16891" y="0"/>
                  </a:cubicBezTo>
                  <a:moveTo>
                    <a:pt x="16891" y="33909"/>
                  </a:moveTo>
                  <a:lnTo>
                    <a:pt x="16891" y="16891"/>
                  </a:lnTo>
                  <a:lnTo>
                    <a:pt x="33909" y="16891"/>
                  </a:lnTo>
                  <a:lnTo>
                    <a:pt x="33909" y="6356731"/>
                  </a:lnTo>
                  <a:lnTo>
                    <a:pt x="16891" y="6356731"/>
                  </a:lnTo>
                  <a:lnTo>
                    <a:pt x="16891" y="6339840"/>
                  </a:lnTo>
                  <a:lnTo>
                    <a:pt x="211963" y="6339840"/>
                  </a:lnTo>
                  <a:lnTo>
                    <a:pt x="211963" y="6356731"/>
                  </a:lnTo>
                  <a:lnTo>
                    <a:pt x="195072" y="6356731"/>
                  </a:lnTo>
                  <a:lnTo>
                    <a:pt x="195072" y="16891"/>
                  </a:lnTo>
                  <a:lnTo>
                    <a:pt x="211963" y="16891"/>
                  </a:lnTo>
                  <a:lnTo>
                    <a:pt x="211963" y="33909"/>
                  </a:lnTo>
                  <a:lnTo>
                    <a:pt x="16891" y="33909"/>
                  </a:lnTo>
                  <a:close/>
                </a:path>
              </a:pathLst>
            </a:custGeom>
            <a:solidFill>
              <a:srgbClr val="F07167"/>
            </a:solidFill>
          </p:spPr>
        </p:sp>
      </p:grpSp>
      <p:grpSp>
        <p:nvGrpSpPr>
          <p:cNvPr name="Group 40" id="40"/>
          <p:cNvGrpSpPr/>
          <p:nvPr/>
        </p:nvGrpSpPr>
        <p:grpSpPr>
          <a:xfrm rot="0">
            <a:off x="9747504" y="4480560"/>
            <a:ext cx="7315200" cy="548640"/>
            <a:chOff x="0" y="0"/>
            <a:chExt cx="9753600" cy="731520"/>
          </a:xfrm>
        </p:grpSpPr>
        <p:sp>
          <p:nvSpPr>
            <p:cNvPr name="Freeform 41" id="41"/>
            <p:cNvSpPr/>
            <p:nvPr/>
          </p:nvSpPr>
          <p:spPr>
            <a:xfrm flipH="false" flipV="false" rot="0">
              <a:off x="0" y="0"/>
              <a:ext cx="9753600" cy="731520"/>
            </a:xfrm>
            <a:custGeom>
              <a:avLst/>
              <a:gdLst/>
              <a:ahLst/>
              <a:cxnLst/>
              <a:rect r="r" b="b" t="t" l="l"/>
              <a:pathLst>
                <a:path h="731520" w="9753600">
                  <a:moveTo>
                    <a:pt x="0" y="0"/>
                  </a:moveTo>
                  <a:lnTo>
                    <a:pt x="9753600" y="0"/>
                  </a:lnTo>
                  <a:lnTo>
                    <a:pt x="9753600" y="731520"/>
                  </a:lnTo>
                  <a:lnTo>
                    <a:pt x="0" y="731520"/>
                  </a:lnTo>
                  <a:close/>
                </a:path>
              </a:pathLst>
            </a:custGeom>
            <a:blipFill>
              <a:blip r:embed="rId2">
                <a:alphaModFix amt="0"/>
              </a:blip>
              <a:stretch>
                <a:fillRect l="0" t="-209800" r="0" b="-209800"/>
              </a:stretch>
            </a:blipFill>
          </p:spPr>
        </p:sp>
        <p:sp>
          <p:nvSpPr>
            <p:cNvPr name="TextBox 42" id="42"/>
            <p:cNvSpPr txBox="true"/>
            <p:nvPr/>
          </p:nvSpPr>
          <p:spPr>
            <a:xfrm>
              <a:off x="0" y="-38100"/>
              <a:ext cx="9753600" cy="769620"/>
            </a:xfrm>
            <a:prstGeom prst="rect">
              <a:avLst/>
            </a:prstGeom>
          </p:spPr>
          <p:txBody>
            <a:bodyPr anchor="ctr" rtlCol="false" tIns="0" lIns="0" bIns="0" rIns="0"/>
            <a:lstStyle/>
            <a:p>
              <a:pPr algn="l">
                <a:lnSpc>
                  <a:spcPts val="2400"/>
                </a:lnSpc>
              </a:pPr>
              <a:r>
                <a:rPr lang="en-US" b="true" sz="2000" spc="800">
                  <a:solidFill>
                    <a:srgbClr val="F07167"/>
                  </a:solidFill>
                  <a:latin typeface="Calibri (MS) Bold"/>
                  <a:ea typeface="Calibri (MS) Bold"/>
                  <a:cs typeface="Calibri (MS) Bold"/>
                  <a:sym typeface="Calibri (MS) Bold"/>
                </a:rPr>
                <a:t>WHAT'S STILL A STUB</a:t>
              </a:r>
            </a:p>
          </p:txBody>
        </p:sp>
      </p:grpSp>
      <p:grpSp>
        <p:nvGrpSpPr>
          <p:cNvPr name="Group 43" id="43"/>
          <p:cNvGrpSpPr/>
          <p:nvPr/>
        </p:nvGrpSpPr>
        <p:grpSpPr>
          <a:xfrm rot="0">
            <a:off x="9747504" y="5029200"/>
            <a:ext cx="7315200" cy="3657600"/>
            <a:chOff x="0" y="0"/>
            <a:chExt cx="9753600" cy="4876800"/>
          </a:xfrm>
        </p:grpSpPr>
        <p:sp>
          <p:nvSpPr>
            <p:cNvPr name="Freeform 44" id="44"/>
            <p:cNvSpPr/>
            <p:nvPr/>
          </p:nvSpPr>
          <p:spPr>
            <a:xfrm flipH="false" flipV="false" rot="0">
              <a:off x="0" y="0"/>
              <a:ext cx="9753600" cy="4876800"/>
            </a:xfrm>
            <a:custGeom>
              <a:avLst/>
              <a:gdLst/>
              <a:ahLst/>
              <a:cxnLst/>
              <a:rect r="r" b="b" t="t" l="l"/>
              <a:pathLst>
                <a:path h="4876800" w="9753600">
                  <a:moveTo>
                    <a:pt x="0" y="0"/>
                  </a:moveTo>
                  <a:lnTo>
                    <a:pt x="9753600" y="0"/>
                  </a:lnTo>
                  <a:lnTo>
                    <a:pt x="9753600" y="4876800"/>
                  </a:lnTo>
                  <a:lnTo>
                    <a:pt x="0" y="4876800"/>
                  </a:lnTo>
                  <a:close/>
                </a:path>
              </a:pathLst>
            </a:custGeom>
            <a:blipFill>
              <a:blip r:embed="rId2">
                <a:alphaModFix amt="0"/>
              </a:blip>
              <a:stretch>
                <a:fillRect l="-14151" t="0" r="-14151" b="0"/>
              </a:stretch>
            </a:blipFill>
          </p:spPr>
        </p:sp>
        <p:sp>
          <p:nvSpPr>
            <p:cNvPr name="TextBox 45" id="45"/>
            <p:cNvSpPr txBox="true"/>
            <p:nvPr/>
          </p:nvSpPr>
          <p:spPr>
            <a:xfrm>
              <a:off x="0" y="-57150"/>
              <a:ext cx="9753600" cy="4933950"/>
            </a:xfrm>
            <a:prstGeom prst="rect">
              <a:avLst/>
            </a:prstGeom>
          </p:spPr>
          <p:txBody>
            <a:bodyPr anchor="ctr" rtlCol="false" tIns="0" lIns="0" bIns="0" rIns="0"/>
            <a:lstStyle/>
            <a:p>
              <a:pPr algn="l" marL="627380" indent="-313690" lvl="1">
                <a:lnSpc>
                  <a:spcPts val="3120"/>
                </a:lnSpc>
                <a:buFont typeface="Arial"/>
                <a:buChar char="•"/>
              </a:pPr>
              <a:r>
                <a:rPr lang="en-US" sz="2600">
                  <a:solidFill>
                    <a:srgbClr val="1E293B"/>
                  </a:solidFill>
                  <a:latin typeface="Calibri (MS)"/>
                  <a:ea typeface="Calibri (MS)"/>
                  <a:cs typeface="Calibri (MS)"/>
                  <a:sym typeface="Calibri (MS)"/>
                </a:rPr>
                <a:t>Postgres configured, routes in-memory</a:t>
              </a:r>
            </a:p>
            <a:p>
              <a:pPr algn="l" marL="627380" indent="-313690" lvl="1">
                <a:lnSpc>
                  <a:spcPts val="3120"/>
                </a:lnSpc>
                <a:buFont typeface="Arial"/>
                <a:buChar char="•"/>
              </a:pPr>
              <a:r>
                <a:rPr lang="en-US" sz="2600">
                  <a:solidFill>
                    <a:srgbClr val="1E293B"/>
                  </a:solidFill>
                  <a:latin typeface="Calibri (MS)"/>
                  <a:ea typeface="Calibri (MS)"/>
                  <a:cs typeface="Calibri (MS)"/>
                  <a:sym typeface="Calibri (MS)"/>
                </a:rPr>
                <a:t>Auth uses a hardcoded dev account</a:t>
              </a:r>
            </a:p>
            <a:p>
              <a:pPr algn="l" marL="627380" indent="-313690" lvl="1">
                <a:lnSpc>
                  <a:spcPts val="3120"/>
                </a:lnSpc>
                <a:buFont typeface="Arial"/>
                <a:buChar char="•"/>
              </a:pPr>
              <a:r>
                <a:rPr lang="en-US" sz="2600">
                  <a:solidFill>
                    <a:srgbClr val="1E293B"/>
                  </a:solidFill>
                  <a:latin typeface="Calibri (MS)"/>
                  <a:ea typeface="Calibri (MS)"/>
                  <a:cs typeface="Calibri (MS)"/>
                  <a:sym typeface="Calibri (MS)"/>
                </a:rPr>
                <a:t>artifacts/ is empty → dummy predictor</a:t>
              </a:r>
            </a:p>
            <a:p>
              <a:pPr algn="l" marL="627380" indent="-313690" lvl="1">
                <a:lnSpc>
                  <a:spcPts val="3120"/>
                </a:lnSpc>
                <a:buFont typeface="Arial"/>
                <a:buChar char="•"/>
              </a:pPr>
              <a:r>
                <a:rPr lang="en-US" sz="2600">
                  <a:solidFill>
                    <a:srgbClr val="1E293B"/>
                  </a:solidFill>
                  <a:latin typeface="Calibri (MS)"/>
                  <a:ea typeface="Calibri (MS)"/>
                  <a:cs typeface="Calibri (MS)"/>
                  <a:sym typeface="Calibri (MS)"/>
                </a:rPr>
                <a:t>Empty CI workflows, empty fhir/</a:t>
              </a:r>
            </a:p>
            <a:p>
              <a:pPr algn="l" marL="627380" indent="-313690" lvl="1">
                <a:lnSpc>
                  <a:spcPts val="3120"/>
                </a:lnSpc>
                <a:buFont typeface="Arial"/>
                <a:buChar char="•"/>
              </a:pPr>
              <a:r>
                <a:rPr lang="en-US" sz="2600">
                  <a:solidFill>
                    <a:srgbClr val="1E293B"/>
                  </a:solidFill>
                  <a:latin typeface="Calibri (MS)"/>
                  <a:ea typeface="Calibri (MS)"/>
                  <a:cs typeface="Calibri (MS)"/>
                  <a:sym typeface="Calibri (MS)"/>
                </a:rPr>
                <a:t>Tests cover only NHANES merging</a:t>
              </a:r>
            </a:p>
          </p:txBody>
        </p:sp>
      </p:grpSp>
    </p:spTree>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bg>
      <p:bgPr>
        <a:solidFill>
          <a:srgbClr val="F8F6F1"/>
        </a:solidFill>
      </p:bgPr>
    </p:bg>
    <p:spTree>
      <p:nvGrpSpPr>
        <p:cNvPr id="1" name=""/>
        <p:cNvGrpSpPr/>
        <p:nvPr/>
      </p:nvGrpSpPr>
      <p:grpSpPr>
        <a:xfrm>
          <a:off x="0" y="0"/>
          <a:ext cx="0" cy="0"/>
          <a:chOff x="0" y="0"/>
          <a:chExt cx="0" cy="0"/>
        </a:xfrm>
      </p:grpSpPr>
      <p:grpSp>
        <p:nvGrpSpPr>
          <p:cNvPr name="Group 2" id="2"/>
          <p:cNvGrpSpPr/>
          <p:nvPr/>
        </p:nvGrpSpPr>
        <p:grpSpPr>
          <a:xfrm rot="0">
            <a:off x="-12697" y="-12697"/>
            <a:ext cx="427739" cy="10312403"/>
            <a:chOff x="0" y="0"/>
            <a:chExt cx="570319" cy="13749871"/>
          </a:xfrm>
        </p:grpSpPr>
        <p:sp>
          <p:nvSpPr>
            <p:cNvPr name="Freeform 3" id="3"/>
            <p:cNvSpPr/>
            <p:nvPr/>
          </p:nvSpPr>
          <p:spPr>
            <a:xfrm flipH="false" flipV="false" rot="0">
              <a:off x="16891" y="16891"/>
              <a:ext cx="536448" cy="13715999"/>
            </a:xfrm>
            <a:custGeom>
              <a:avLst/>
              <a:gdLst/>
              <a:ahLst/>
              <a:cxnLst/>
              <a:rect r="r" b="b" t="t" l="l"/>
              <a:pathLst>
                <a:path h="13715999" w="536448">
                  <a:moveTo>
                    <a:pt x="0" y="0"/>
                  </a:moveTo>
                  <a:lnTo>
                    <a:pt x="536448" y="0"/>
                  </a:lnTo>
                  <a:lnTo>
                    <a:pt x="536448" y="13715999"/>
                  </a:lnTo>
                  <a:lnTo>
                    <a:pt x="0" y="13715999"/>
                  </a:lnTo>
                  <a:close/>
                </a:path>
              </a:pathLst>
            </a:custGeom>
            <a:solidFill>
              <a:srgbClr val="F07167"/>
            </a:solidFill>
          </p:spPr>
        </p:sp>
        <p:sp>
          <p:nvSpPr>
            <p:cNvPr name="Freeform 4" id="4"/>
            <p:cNvSpPr/>
            <p:nvPr/>
          </p:nvSpPr>
          <p:spPr>
            <a:xfrm flipH="false" flipV="false" rot="0">
              <a:off x="0" y="0"/>
              <a:ext cx="570230" cy="13749782"/>
            </a:xfrm>
            <a:custGeom>
              <a:avLst/>
              <a:gdLst/>
              <a:ahLst/>
              <a:cxnLst/>
              <a:rect r="r" b="b" t="t" l="l"/>
              <a:pathLst>
                <a:path h="13749782" w="570230">
                  <a:moveTo>
                    <a:pt x="16891" y="0"/>
                  </a:moveTo>
                  <a:lnTo>
                    <a:pt x="553339" y="0"/>
                  </a:lnTo>
                  <a:cubicBezTo>
                    <a:pt x="562737" y="0"/>
                    <a:pt x="570230" y="7620"/>
                    <a:pt x="570230" y="16891"/>
                  </a:cubicBezTo>
                  <a:lnTo>
                    <a:pt x="570230" y="13732890"/>
                  </a:lnTo>
                  <a:cubicBezTo>
                    <a:pt x="570230" y="13742290"/>
                    <a:pt x="562610" y="13749782"/>
                    <a:pt x="553339" y="13749782"/>
                  </a:cubicBezTo>
                  <a:lnTo>
                    <a:pt x="16891" y="13749782"/>
                  </a:lnTo>
                  <a:cubicBezTo>
                    <a:pt x="7493" y="13749782"/>
                    <a:pt x="0" y="13742163"/>
                    <a:pt x="0" y="13732890"/>
                  </a:cubicBezTo>
                  <a:lnTo>
                    <a:pt x="0" y="16891"/>
                  </a:lnTo>
                  <a:cubicBezTo>
                    <a:pt x="0" y="7620"/>
                    <a:pt x="7620" y="0"/>
                    <a:pt x="16891" y="0"/>
                  </a:cubicBezTo>
                  <a:moveTo>
                    <a:pt x="16891" y="33909"/>
                  </a:moveTo>
                  <a:lnTo>
                    <a:pt x="16891" y="16891"/>
                  </a:lnTo>
                  <a:lnTo>
                    <a:pt x="33909" y="16891"/>
                  </a:lnTo>
                  <a:lnTo>
                    <a:pt x="33909" y="13732890"/>
                  </a:lnTo>
                  <a:lnTo>
                    <a:pt x="16891" y="13732890"/>
                  </a:lnTo>
                  <a:lnTo>
                    <a:pt x="16891" y="13716000"/>
                  </a:lnTo>
                  <a:lnTo>
                    <a:pt x="553339" y="13716000"/>
                  </a:lnTo>
                  <a:lnTo>
                    <a:pt x="553339" y="13732890"/>
                  </a:lnTo>
                  <a:lnTo>
                    <a:pt x="536448" y="13732890"/>
                  </a:lnTo>
                  <a:lnTo>
                    <a:pt x="536448" y="16891"/>
                  </a:lnTo>
                  <a:lnTo>
                    <a:pt x="553339" y="16891"/>
                  </a:lnTo>
                  <a:lnTo>
                    <a:pt x="553339" y="33909"/>
                  </a:lnTo>
                  <a:lnTo>
                    <a:pt x="16891" y="33909"/>
                  </a:lnTo>
                  <a:close/>
                </a:path>
              </a:pathLst>
            </a:custGeom>
            <a:solidFill>
              <a:srgbClr val="F07167"/>
            </a:solidFill>
          </p:spPr>
        </p:sp>
      </p:grpSp>
      <p:grpSp>
        <p:nvGrpSpPr>
          <p:cNvPr name="Group 5" id="5"/>
          <p:cNvGrpSpPr/>
          <p:nvPr/>
        </p:nvGrpSpPr>
        <p:grpSpPr>
          <a:xfrm rot="0">
            <a:off x="13148310" y="986790"/>
            <a:ext cx="4244340" cy="38100"/>
            <a:chOff x="0" y="0"/>
            <a:chExt cx="5659120" cy="50800"/>
          </a:xfrm>
        </p:grpSpPr>
        <p:sp>
          <p:nvSpPr>
            <p:cNvPr name="Freeform 6" id="6"/>
            <p:cNvSpPr/>
            <p:nvPr/>
          </p:nvSpPr>
          <p:spPr>
            <a:xfrm flipH="false" flipV="false" rot="0">
              <a:off x="25400" y="0"/>
              <a:ext cx="5608320" cy="50800"/>
            </a:xfrm>
            <a:custGeom>
              <a:avLst/>
              <a:gdLst/>
              <a:ahLst/>
              <a:cxnLst/>
              <a:rect r="r" b="b" t="t" l="l"/>
              <a:pathLst>
                <a:path h="50800" w="5608320">
                  <a:moveTo>
                    <a:pt x="0" y="0"/>
                  </a:moveTo>
                  <a:lnTo>
                    <a:pt x="5608320" y="0"/>
                  </a:lnTo>
                  <a:lnTo>
                    <a:pt x="5608320" y="50800"/>
                  </a:lnTo>
                  <a:lnTo>
                    <a:pt x="0" y="50800"/>
                  </a:lnTo>
                  <a:close/>
                </a:path>
              </a:pathLst>
            </a:custGeom>
            <a:solidFill>
              <a:srgbClr val="F07167"/>
            </a:solidFill>
          </p:spPr>
        </p:sp>
      </p:grpSp>
      <p:grpSp>
        <p:nvGrpSpPr>
          <p:cNvPr name="Group 7" id="7"/>
          <p:cNvGrpSpPr/>
          <p:nvPr/>
        </p:nvGrpSpPr>
        <p:grpSpPr>
          <a:xfrm rot="0">
            <a:off x="1005840" y="731520"/>
            <a:ext cx="10972800" cy="640080"/>
            <a:chOff x="0" y="0"/>
            <a:chExt cx="14630400" cy="853440"/>
          </a:xfrm>
        </p:grpSpPr>
        <p:sp>
          <p:nvSpPr>
            <p:cNvPr name="Freeform 8" id="8"/>
            <p:cNvSpPr/>
            <p:nvPr/>
          </p:nvSpPr>
          <p:spPr>
            <a:xfrm flipH="false" flipV="false" rot="0">
              <a:off x="0" y="0"/>
              <a:ext cx="14630400" cy="853440"/>
            </a:xfrm>
            <a:custGeom>
              <a:avLst/>
              <a:gdLst/>
              <a:ahLst/>
              <a:cxnLst/>
              <a:rect r="r" b="b" t="t" l="l"/>
              <a:pathLst>
                <a:path h="853440" w="14630400">
                  <a:moveTo>
                    <a:pt x="0" y="0"/>
                  </a:moveTo>
                  <a:lnTo>
                    <a:pt x="14630400" y="0"/>
                  </a:lnTo>
                  <a:lnTo>
                    <a:pt x="14630400" y="853440"/>
                  </a:lnTo>
                  <a:lnTo>
                    <a:pt x="0" y="853440"/>
                  </a:lnTo>
                  <a:close/>
                </a:path>
              </a:pathLst>
            </a:custGeom>
            <a:blipFill>
              <a:blip r:embed="rId2">
                <a:alphaModFix amt="0"/>
              </a:blip>
              <a:stretch>
                <a:fillRect l="0" t="-284029" r="0" b="-284029"/>
              </a:stretch>
            </a:blipFill>
          </p:spPr>
        </p:sp>
        <p:sp>
          <p:nvSpPr>
            <p:cNvPr name="TextBox 9" id="9"/>
            <p:cNvSpPr txBox="true"/>
            <p:nvPr/>
          </p:nvSpPr>
          <p:spPr>
            <a:xfrm>
              <a:off x="0" y="-47625"/>
              <a:ext cx="14630400" cy="901065"/>
            </a:xfrm>
            <a:prstGeom prst="rect">
              <a:avLst/>
            </a:prstGeom>
          </p:spPr>
          <p:txBody>
            <a:bodyPr anchor="ctr" rtlCol="false" tIns="0" lIns="0" bIns="0" rIns="0"/>
            <a:lstStyle/>
            <a:p>
              <a:pPr algn="l">
                <a:lnSpc>
                  <a:spcPts val="2640"/>
                </a:lnSpc>
              </a:pPr>
              <a:r>
                <a:rPr lang="en-US" b="true" sz="2200" spc="799">
                  <a:solidFill>
                    <a:srgbClr val="F07167"/>
                  </a:solidFill>
                  <a:latin typeface="Calibri (MS) Bold"/>
                  <a:ea typeface="Calibri (MS) Bold"/>
                  <a:cs typeface="Calibri (MS) Bold"/>
                  <a:sym typeface="Calibri (MS) Bold"/>
                </a:rPr>
                <a:t>SHORTCOMING 01  ·  DATABASE</a:t>
              </a:r>
            </a:p>
          </p:txBody>
        </p:sp>
      </p:grpSp>
      <p:grpSp>
        <p:nvGrpSpPr>
          <p:cNvPr name="Group 10" id="10"/>
          <p:cNvGrpSpPr/>
          <p:nvPr/>
        </p:nvGrpSpPr>
        <p:grpSpPr>
          <a:xfrm rot="0">
            <a:off x="1005840" y="9601200"/>
            <a:ext cx="9144000" cy="548640"/>
            <a:chOff x="0" y="0"/>
            <a:chExt cx="12192000" cy="731520"/>
          </a:xfrm>
        </p:grpSpPr>
        <p:sp>
          <p:nvSpPr>
            <p:cNvPr name="Freeform 11" id="11"/>
            <p:cNvSpPr/>
            <p:nvPr/>
          </p:nvSpPr>
          <p:spPr>
            <a:xfrm flipH="false" flipV="false" rot="0">
              <a:off x="0" y="0"/>
              <a:ext cx="12192000" cy="731520"/>
            </a:xfrm>
            <a:custGeom>
              <a:avLst/>
              <a:gdLst/>
              <a:ahLst/>
              <a:cxnLst/>
              <a:rect r="r" b="b" t="t" l="l"/>
              <a:pathLst>
                <a:path h="731520" w="12192000">
                  <a:moveTo>
                    <a:pt x="0" y="0"/>
                  </a:moveTo>
                  <a:lnTo>
                    <a:pt x="12192000" y="0"/>
                  </a:lnTo>
                  <a:lnTo>
                    <a:pt x="12192000" y="731520"/>
                  </a:lnTo>
                  <a:lnTo>
                    <a:pt x="0" y="731520"/>
                  </a:lnTo>
                  <a:close/>
                </a:path>
              </a:pathLst>
            </a:custGeom>
            <a:blipFill>
              <a:blip r:embed="rId2">
                <a:alphaModFix amt="0"/>
              </a:blip>
              <a:stretch>
                <a:fillRect l="0" t="-274750" r="0" b="-274750"/>
              </a:stretch>
            </a:blipFill>
          </p:spPr>
        </p:sp>
        <p:sp>
          <p:nvSpPr>
            <p:cNvPr name="TextBox 12" id="12"/>
            <p:cNvSpPr txBox="true"/>
            <p:nvPr/>
          </p:nvSpPr>
          <p:spPr>
            <a:xfrm>
              <a:off x="0" y="-38100"/>
              <a:ext cx="12192000" cy="769620"/>
            </a:xfrm>
            <a:prstGeom prst="rect">
              <a:avLst/>
            </a:prstGeom>
          </p:spPr>
          <p:txBody>
            <a:bodyPr anchor="ctr" rtlCol="false" tIns="0" lIns="0" bIns="0" rIns="0"/>
            <a:lstStyle/>
            <a:p>
              <a:pPr algn="l">
                <a:lnSpc>
                  <a:spcPts val="2160"/>
                </a:lnSpc>
              </a:pPr>
              <a:r>
                <a:rPr lang="en-US" sz="1800">
                  <a:solidFill>
                    <a:srgbClr val="64748B"/>
                  </a:solidFill>
                  <a:latin typeface="Calibri (MS)"/>
                  <a:ea typeface="Calibri (MS)"/>
                  <a:cs typeface="Calibri (MS)"/>
                  <a:sym typeface="Calibri (MS)"/>
                </a:rPr>
                <a:t>CKD EarlyInsight · Capstone 2</a:t>
              </a:r>
            </a:p>
          </p:txBody>
        </p:sp>
      </p:grpSp>
      <p:grpSp>
        <p:nvGrpSpPr>
          <p:cNvPr name="Group 13" id="13"/>
          <p:cNvGrpSpPr/>
          <p:nvPr/>
        </p:nvGrpSpPr>
        <p:grpSpPr>
          <a:xfrm rot="0">
            <a:off x="16642080" y="9601200"/>
            <a:ext cx="914400" cy="548640"/>
            <a:chOff x="0" y="0"/>
            <a:chExt cx="1219200" cy="731520"/>
          </a:xfrm>
        </p:grpSpPr>
        <p:sp>
          <p:nvSpPr>
            <p:cNvPr name="Freeform 14" id="14"/>
            <p:cNvSpPr/>
            <p:nvPr/>
          </p:nvSpPr>
          <p:spPr>
            <a:xfrm flipH="false" flipV="false" rot="0">
              <a:off x="0" y="0"/>
              <a:ext cx="1219200" cy="731520"/>
            </a:xfrm>
            <a:custGeom>
              <a:avLst/>
              <a:gdLst/>
              <a:ahLst/>
              <a:cxnLst/>
              <a:rect r="r" b="b" t="t" l="l"/>
              <a:pathLst>
                <a:path h="731520" w="1219200">
                  <a:moveTo>
                    <a:pt x="0" y="0"/>
                  </a:moveTo>
                  <a:lnTo>
                    <a:pt x="1219200" y="0"/>
                  </a:lnTo>
                  <a:lnTo>
                    <a:pt x="1219200" y="731520"/>
                  </a:lnTo>
                  <a:lnTo>
                    <a:pt x="0" y="731520"/>
                  </a:lnTo>
                  <a:close/>
                </a:path>
              </a:pathLst>
            </a:custGeom>
            <a:blipFill>
              <a:blip r:embed="rId2">
                <a:alphaModFix amt="0"/>
              </a:blip>
              <a:stretch>
                <a:fillRect l="-26982" t="0" r="-26982" b="0"/>
              </a:stretch>
            </a:blipFill>
          </p:spPr>
        </p:sp>
        <p:sp>
          <p:nvSpPr>
            <p:cNvPr name="TextBox 15" id="15"/>
            <p:cNvSpPr txBox="true"/>
            <p:nvPr/>
          </p:nvSpPr>
          <p:spPr>
            <a:xfrm>
              <a:off x="0" y="-38100"/>
              <a:ext cx="1219200" cy="769620"/>
            </a:xfrm>
            <a:prstGeom prst="rect">
              <a:avLst/>
            </a:prstGeom>
          </p:spPr>
          <p:txBody>
            <a:bodyPr anchor="ctr" rtlCol="false" tIns="0" lIns="0" bIns="0" rIns="0"/>
            <a:lstStyle/>
            <a:p>
              <a:pPr algn="r">
                <a:lnSpc>
                  <a:spcPts val="2160"/>
                </a:lnSpc>
              </a:pPr>
              <a:r>
                <a:rPr lang="en-US" sz="1800">
                  <a:solidFill>
                    <a:srgbClr val="64748B"/>
                  </a:solidFill>
                  <a:latin typeface="Calibri (MS)"/>
                  <a:ea typeface="Calibri (MS)"/>
                  <a:cs typeface="Calibri (MS)"/>
                  <a:sym typeface="Calibri (MS)"/>
                </a:rPr>
                <a:t>03</a:t>
              </a:r>
            </a:p>
          </p:txBody>
        </p:sp>
      </p:grpSp>
      <p:grpSp>
        <p:nvGrpSpPr>
          <p:cNvPr name="Group 16" id="16"/>
          <p:cNvGrpSpPr/>
          <p:nvPr/>
        </p:nvGrpSpPr>
        <p:grpSpPr>
          <a:xfrm rot="0">
            <a:off x="1005840" y="1554480"/>
            <a:ext cx="16459200" cy="1828800"/>
            <a:chOff x="0" y="0"/>
            <a:chExt cx="21945600" cy="2438400"/>
          </a:xfrm>
        </p:grpSpPr>
        <p:sp>
          <p:nvSpPr>
            <p:cNvPr name="Freeform 17" id="17"/>
            <p:cNvSpPr/>
            <p:nvPr/>
          </p:nvSpPr>
          <p:spPr>
            <a:xfrm flipH="false" flipV="false" rot="0">
              <a:off x="0" y="0"/>
              <a:ext cx="21945600" cy="2438400"/>
            </a:xfrm>
            <a:custGeom>
              <a:avLst/>
              <a:gdLst/>
              <a:ahLst/>
              <a:cxnLst/>
              <a:rect r="r" b="b" t="t" l="l"/>
              <a:pathLst>
                <a:path h="2438400" w="21945600">
                  <a:moveTo>
                    <a:pt x="0" y="0"/>
                  </a:moveTo>
                  <a:lnTo>
                    <a:pt x="21945600" y="0"/>
                  </a:lnTo>
                  <a:lnTo>
                    <a:pt x="21945600" y="2438400"/>
                  </a:lnTo>
                  <a:lnTo>
                    <a:pt x="0" y="2438400"/>
                  </a:lnTo>
                  <a:close/>
                </a:path>
              </a:pathLst>
            </a:custGeom>
            <a:blipFill>
              <a:blip r:embed="rId2">
                <a:alphaModFix amt="0"/>
              </a:blip>
              <a:stretch>
                <a:fillRect l="0" t="-125365" r="0" b="-125365"/>
              </a:stretch>
            </a:blipFill>
          </p:spPr>
        </p:sp>
        <p:sp>
          <p:nvSpPr>
            <p:cNvPr name="TextBox 18" id="18"/>
            <p:cNvSpPr txBox="true"/>
            <p:nvPr/>
          </p:nvSpPr>
          <p:spPr>
            <a:xfrm>
              <a:off x="0" y="-9525"/>
              <a:ext cx="21945600" cy="2447925"/>
            </a:xfrm>
            <a:prstGeom prst="rect">
              <a:avLst/>
            </a:prstGeom>
          </p:spPr>
          <p:txBody>
            <a:bodyPr anchor="ctr" rtlCol="false" tIns="0" lIns="0" bIns="0" rIns="0"/>
            <a:lstStyle/>
            <a:p>
              <a:pPr algn="l">
                <a:lnSpc>
                  <a:spcPts val="7200"/>
                </a:lnSpc>
              </a:pPr>
              <a:r>
                <a:rPr lang="en-US" sz="6000" b="true">
                  <a:solidFill>
                    <a:srgbClr val="0F3D4C"/>
                  </a:solidFill>
                  <a:latin typeface="Georgia Bold"/>
                  <a:ea typeface="Georgia Bold"/>
                  <a:cs typeface="Georgia Bold"/>
                  <a:sym typeface="Georgia Bold"/>
                </a:rPr>
                <a:t>Postgres is running. The routes aren't using it.</a:t>
              </a:r>
            </a:p>
          </p:txBody>
        </p:sp>
      </p:grpSp>
      <p:grpSp>
        <p:nvGrpSpPr>
          <p:cNvPr name="Group 19" id="19"/>
          <p:cNvGrpSpPr/>
          <p:nvPr/>
        </p:nvGrpSpPr>
        <p:grpSpPr>
          <a:xfrm rot="0">
            <a:off x="993143" y="3919223"/>
            <a:ext cx="6609083" cy="5054603"/>
            <a:chOff x="0" y="0"/>
            <a:chExt cx="8812111" cy="6739471"/>
          </a:xfrm>
        </p:grpSpPr>
        <p:sp>
          <p:nvSpPr>
            <p:cNvPr name="Freeform 20" id="20"/>
            <p:cNvSpPr/>
            <p:nvPr/>
          </p:nvSpPr>
          <p:spPr>
            <a:xfrm flipH="false" flipV="false" rot="0">
              <a:off x="16891" y="16891"/>
              <a:ext cx="8778240" cy="6705600"/>
            </a:xfrm>
            <a:custGeom>
              <a:avLst/>
              <a:gdLst/>
              <a:ahLst/>
              <a:cxnLst/>
              <a:rect r="r" b="b" t="t" l="l"/>
              <a:pathLst>
                <a:path h="6705600" w="8778240">
                  <a:moveTo>
                    <a:pt x="0" y="0"/>
                  </a:moveTo>
                  <a:lnTo>
                    <a:pt x="8778240" y="0"/>
                  </a:lnTo>
                  <a:lnTo>
                    <a:pt x="8778240" y="6705600"/>
                  </a:lnTo>
                  <a:lnTo>
                    <a:pt x="0" y="6705600"/>
                  </a:lnTo>
                  <a:close/>
                </a:path>
              </a:pathLst>
            </a:custGeom>
            <a:solidFill>
              <a:srgbClr val="0F3D4C"/>
            </a:solidFill>
          </p:spPr>
        </p:sp>
        <p:sp>
          <p:nvSpPr>
            <p:cNvPr name="Freeform 21" id="21"/>
            <p:cNvSpPr/>
            <p:nvPr/>
          </p:nvSpPr>
          <p:spPr>
            <a:xfrm flipH="false" flipV="false" rot="0">
              <a:off x="0" y="0"/>
              <a:ext cx="8812022" cy="6739382"/>
            </a:xfrm>
            <a:custGeom>
              <a:avLst/>
              <a:gdLst/>
              <a:ahLst/>
              <a:cxnLst/>
              <a:rect r="r" b="b" t="t" l="l"/>
              <a:pathLst>
                <a:path h="6739382" w="8812022">
                  <a:moveTo>
                    <a:pt x="16891" y="0"/>
                  </a:moveTo>
                  <a:lnTo>
                    <a:pt x="8795131" y="0"/>
                  </a:lnTo>
                  <a:cubicBezTo>
                    <a:pt x="8804529" y="0"/>
                    <a:pt x="8812022" y="7620"/>
                    <a:pt x="8812022" y="16891"/>
                  </a:cubicBezTo>
                  <a:lnTo>
                    <a:pt x="8812022" y="6722491"/>
                  </a:lnTo>
                  <a:cubicBezTo>
                    <a:pt x="8812022" y="6731889"/>
                    <a:pt x="8804402" y="6739382"/>
                    <a:pt x="8795131" y="6739382"/>
                  </a:cubicBezTo>
                  <a:lnTo>
                    <a:pt x="16891" y="6739382"/>
                  </a:lnTo>
                  <a:cubicBezTo>
                    <a:pt x="7493" y="6739382"/>
                    <a:pt x="0" y="6731762"/>
                    <a:pt x="0" y="6722491"/>
                  </a:cubicBezTo>
                  <a:lnTo>
                    <a:pt x="0" y="16891"/>
                  </a:lnTo>
                  <a:cubicBezTo>
                    <a:pt x="0" y="7620"/>
                    <a:pt x="7620" y="0"/>
                    <a:pt x="16891" y="0"/>
                  </a:cubicBezTo>
                  <a:moveTo>
                    <a:pt x="16891" y="33909"/>
                  </a:moveTo>
                  <a:lnTo>
                    <a:pt x="16891" y="16891"/>
                  </a:lnTo>
                  <a:lnTo>
                    <a:pt x="33909" y="16891"/>
                  </a:lnTo>
                  <a:lnTo>
                    <a:pt x="33909" y="6722491"/>
                  </a:lnTo>
                  <a:lnTo>
                    <a:pt x="16891" y="6722491"/>
                  </a:lnTo>
                  <a:lnTo>
                    <a:pt x="16891" y="6705600"/>
                  </a:lnTo>
                  <a:lnTo>
                    <a:pt x="8795131" y="6705600"/>
                  </a:lnTo>
                  <a:lnTo>
                    <a:pt x="8795131" y="6722491"/>
                  </a:lnTo>
                  <a:lnTo>
                    <a:pt x="8778240" y="6722491"/>
                  </a:lnTo>
                  <a:lnTo>
                    <a:pt x="8778240" y="16891"/>
                  </a:lnTo>
                  <a:lnTo>
                    <a:pt x="8795131" y="16891"/>
                  </a:lnTo>
                  <a:lnTo>
                    <a:pt x="8795131" y="33909"/>
                  </a:lnTo>
                  <a:lnTo>
                    <a:pt x="16891" y="33909"/>
                  </a:lnTo>
                  <a:close/>
                </a:path>
              </a:pathLst>
            </a:custGeom>
            <a:solidFill>
              <a:srgbClr val="0F3D4C"/>
            </a:solidFill>
          </p:spPr>
        </p:sp>
      </p:grpSp>
      <p:grpSp>
        <p:nvGrpSpPr>
          <p:cNvPr name="Group 22" id="22"/>
          <p:cNvGrpSpPr/>
          <p:nvPr/>
        </p:nvGrpSpPr>
        <p:grpSpPr>
          <a:xfrm rot="0">
            <a:off x="1280160" y="4389120"/>
            <a:ext cx="6035040" cy="2926080"/>
            <a:chOff x="0" y="0"/>
            <a:chExt cx="8046720" cy="3901440"/>
          </a:xfrm>
        </p:grpSpPr>
        <p:sp>
          <p:nvSpPr>
            <p:cNvPr name="Freeform 23" id="23"/>
            <p:cNvSpPr/>
            <p:nvPr/>
          </p:nvSpPr>
          <p:spPr>
            <a:xfrm flipH="false" flipV="false" rot="0">
              <a:off x="0" y="0"/>
              <a:ext cx="8046720" cy="3901440"/>
            </a:xfrm>
            <a:custGeom>
              <a:avLst/>
              <a:gdLst/>
              <a:ahLst/>
              <a:cxnLst/>
              <a:rect r="r" b="b" t="t" l="l"/>
              <a:pathLst>
                <a:path h="3901440" w="8046720">
                  <a:moveTo>
                    <a:pt x="0" y="0"/>
                  </a:moveTo>
                  <a:lnTo>
                    <a:pt x="8046720" y="0"/>
                  </a:lnTo>
                  <a:lnTo>
                    <a:pt x="8046720" y="3901440"/>
                  </a:lnTo>
                  <a:lnTo>
                    <a:pt x="0" y="3901440"/>
                  </a:lnTo>
                  <a:close/>
                </a:path>
              </a:pathLst>
            </a:custGeom>
            <a:blipFill>
              <a:blip r:embed="rId2">
                <a:alphaModFix amt="0"/>
              </a:blip>
              <a:stretch>
                <a:fillRect l="-12207" t="0" r="-12207" b="0"/>
              </a:stretch>
            </a:blipFill>
          </p:spPr>
        </p:sp>
        <p:sp>
          <p:nvSpPr>
            <p:cNvPr name="TextBox 24" id="24"/>
            <p:cNvSpPr txBox="true"/>
            <p:nvPr/>
          </p:nvSpPr>
          <p:spPr>
            <a:xfrm>
              <a:off x="0" y="0"/>
              <a:ext cx="8046720" cy="3901440"/>
            </a:xfrm>
            <a:prstGeom prst="rect">
              <a:avLst/>
            </a:prstGeom>
          </p:spPr>
          <p:txBody>
            <a:bodyPr anchor="ctr" rtlCol="false" tIns="0" lIns="0" bIns="0" rIns="0"/>
            <a:lstStyle/>
            <a:p>
              <a:pPr algn="ctr">
                <a:lnSpc>
                  <a:spcPts val="7680"/>
                </a:lnSpc>
              </a:pPr>
              <a:r>
                <a:rPr lang="en-US" sz="6400" b="true">
                  <a:solidFill>
                    <a:srgbClr val="FFFFFF"/>
                  </a:solidFill>
                  <a:latin typeface="Georgia Bold"/>
                  <a:ea typeface="Georgia Bold"/>
                  <a:cs typeface="Georgia Bold"/>
                  <a:sym typeface="Georgia Bold"/>
                </a:rPr>
                <a:t>In-memory</a:t>
              </a:r>
            </a:p>
          </p:txBody>
        </p:sp>
      </p:grpSp>
      <p:grpSp>
        <p:nvGrpSpPr>
          <p:cNvPr name="Group 25" id="25"/>
          <p:cNvGrpSpPr/>
          <p:nvPr/>
        </p:nvGrpSpPr>
        <p:grpSpPr>
          <a:xfrm rot="0">
            <a:off x="1280160" y="7315200"/>
            <a:ext cx="6035040" cy="1371600"/>
            <a:chOff x="0" y="0"/>
            <a:chExt cx="8046720" cy="1828800"/>
          </a:xfrm>
        </p:grpSpPr>
        <p:sp>
          <p:nvSpPr>
            <p:cNvPr name="Freeform 26" id="26"/>
            <p:cNvSpPr/>
            <p:nvPr/>
          </p:nvSpPr>
          <p:spPr>
            <a:xfrm flipH="false" flipV="false" rot="0">
              <a:off x="0" y="0"/>
              <a:ext cx="8046720" cy="1828800"/>
            </a:xfrm>
            <a:custGeom>
              <a:avLst/>
              <a:gdLst/>
              <a:ahLst/>
              <a:cxnLst/>
              <a:rect r="r" b="b" t="t" l="l"/>
              <a:pathLst>
                <a:path h="1828800" w="8046720">
                  <a:moveTo>
                    <a:pt x="0" y="0"/>
                  </a:moveTo>
                  <a:lnTo>
                    <a:pt x="8046720" y="0"/>
                  </a:lnTo>
                  <a:lnTo>
                    <a:pt x="8046720" y="1828800"/>
                  </a:lnTo>
                  <a:lnTo>
                    <a:pt x="0" y="1828800"/>
                  </a:lnTo>
                  <a:close/>
                </a:path>
              </a:pathLst>
            </a:custGeom>
            <a:blipFill>
              <a:blip r:embed="rId2">
                <a:alphaModFix amt="0"/>
              </a:blip>
              <a:stretch>
                <a:fillRect l="0" t="-35734" r="0" b="-35734"/>
              </a:stretch>
            </a:blipFill>
          </p:spPr>
        </p:sp>
        <p:sp>
          <p:nvSpPr>
            <p:cNvPr name="TextBox 27" id="27"/>
            <p:cNvSpPr txBox="true"/>
            <p:nvPr/>
          </p:nvSpPr>
          <p:spPr>
            <a:xfrm>
              <a:off x="0" y="-57150"/>
              <a:ext cx="8046720" cy="1885950"/>
            </a:xfrm>
            <a:prstGeom prst="rect">
              <a:avLst/>
            </a:prstGeom>
          </p:spPr>
          <p:txBody>
            <a:bodyPr anchor="ctr" rtlCol="false" tIns="0" lIns="0" bIns="0" rIns="0"/>
            <a:lstStyle/>
            <a:p>
              <a:pPr algn="l">
                <a:lnSpc>
                  <a:spcPts val="3120"/>
                </a:lnSpc>
              </a:pPr>
              <a:r>
                <a:rPr lang="en-US" sz="2600" i="true">
                  <a:solidFill>
                    <a:srgbClr val="CADCFC"/>
                  </a:solidFill>
                  <a:latin typeface="Calibri (MS) Italics"/>
                  <a:ea typeface="Calibri (MS) Italics"/>
                  <a:cs typeface="Calibri (MS) Italics"/>
                  <a:sym typeface="Calibri (MS) Italics"/>
                </a:rPr>
                <a:t>_PATIENTS and _VISITS live in Python dicts</a:t>
              </a:r>
            </a:p>
          </p:txBody>
        </p:sp>
      </p:grpSp>
      <p:grpSp>
        <p:nvGrpSpPr>
          <p:cNvPr name="Group 28" id="28"/>
          <p:cNvGrpSpPr/>
          <p:nvPr/>
        </p:nvGrpSpPr>
        <p:grpSpPr>
          <a:xfrm rot="0">
            <a:off x="8034023" y="3919223"/>
            <a:ext cx="9260843" cy="5054603"/>
            <a:chOff x="0" y="0"/>
            <a:chExt cx="12347791" cy="6739471"/>
          </a:xfrm>
        </p:grpSpPr>
        <p:sp>
          <p:nvSpPr>
            <p:cNvPr name="Freeform 29" id="29"/>
            <p:cNvSpPr/>
            <p:nvPr/>
          </p:nvSpPr>
          <p:spPr>
            <a:xfrm flipH="false" flipV="false" rot="0">
              <a:off x="16891" y="16891"/>
              <a:ext cx="12313920" cy="6705600"/>
            </a:xfrm>
            <a:custGeom>
              <a:avLst/>
              <a:gdLst/>
              <a:ahLst/>
              <a:cxnLst/>
              <a:rect r="r" b="b" t="t" l="l"/>
              <a:pathLst>
                <a:path h="6705600" w="12313920">
                  <a:moveTo>
                    <a:pt x="0" y="0"/>
                  </a:moveTo>
                  <a:lnTo>
                    <a:pt x="12313920" y="0"/>
                  </a:lnTo>
                  <a:lnTo>
                    <a:pt x="12313920" y="6705600"/>
                  </a:lnTo>
                  <a:lnTo>
                    <a:pt x="0" y="6705600"/>
                  </a:lnTo>
                  <a:close/>
                </a:path>
              </a:pathLst>
            </a:custGeom>
            <a:solidFill>
              <a:srgbClr val="FFFFFF"/>
            </a:solidFill>
          </p:spPr>
        </p:sp>
        <p:sp>
          <p:nvSpPr>
            <p:cNvPr name="Freeform 30" id="30"/>
            <p:cNvSpPr/>
            <p:nvPr/>
          </p:nvSpPr>
          <p:spPr>
            <a:xfrm flipH="false" flipV="false" rot="0">
              <a:off x="0" y="0"/>
              <a:ext cx="12347701" cy="6739382"/>
            </a:xfrm>
            <a:custGeom>
              <a:avLst/>
              <a:gdLst/>
              <a:ahLst/>
              <a:cxnLst/>
              <a:rect r="r" b="b" t="t" l="l"/>
              <a:pathLst>
                <a:path h="6739382" w="12347701">
                  <a:moveTo>
                    <a:pt x="16891" y="0"/>
                  </a:moveTo>
                  <a:lnTo>
                    <a:pt x="12330811" y="0"/>
                  </a:lnTo>
                  <a:cubicBezTo>
                    <a:pt x="12340209" y="0"/>
                    <a:pt x="12347701" y="7620"/>
                    <a:pt x="12347701" y="16891"/>
                  </a:cubicBezTo>
                  <a:lnTo>
                    <a:pt x="12347701" y="6722491"/>
                  </a:lnTo>
                  <a:cubicBezTo>
                    <a:pt x="12347701" y="6731889"/>
                    <a:pt x="12340082" y="6739382"/>
                    <a:pt x="12330811" y="6739382"/>
                  </a:cubicBezTo>
                  <a:lnTo>
                    <a:pt x="16891" y="6739382"/>
                  </a:lnTo>
                  <a:cubicBezTo>
                    <a:pt x="7493" y="6739382"/>
                    <a:pt x="0" y="6731762"/>
                    <a:pt x="0" y="6722491"/>
                  </a:cubicBezTo>
                  <a:lnTo>
                    <a:pt x="0" y="16891"/>
                  </a:lnTo>
                  <a:cubicBezTo>
                    <a:pt x="0" y="7620"/>
                    <a:pt x="7620" y="0"/>
                    <a:pt x="16891" y="0"/>
                  </a:cubicBezTo>
                  <a:moveTo>
                    <a:pt x="16891" y="33909"/>
                  </a:moveTo>
                  <a:lnTo>
                    <a:pt x="16891" y="16891"/>
                  </a:lnTo>
                  <a:lnTo>
                    <a:pt x="33909" y="16891"/>
                  </a:lnTo>
                  <a:lnTo>
                    <a:pt x="33909" y="6722491"/>
                  </a:lnTo>
                  <a:lnTo>
                    <a:pt x="16891" y="6722491"/>
                  </a:lnTo>
                  <a:lnTo>
                    <a:pt x="16891" y="6705600"/>
                  </a:lnTo>
                  <a:lnTo>
                    <a:pt x="12330811" y="6705600"/>
                  </a:lnTo>
                  <a:lnTo>
                    <a:pt x="12330811" y="6722491"/>
                  </a:lnTo>
                  <a:lnTo>
                    <a:pt x="12313920" y="6722491"/>
                  </a:lnTo>
                  <a:lnTo>
                    <a:pt x="12313920" y="16891"/>
                  </a:lnTo>
                  <a:lnTo>
                    <a:pt x="12330811" y="16891"/>
                  </a:lnTo>
                  <a:lnTo>
                    <a:pt x="12330811" y="33909"/>
                  </a:lnTo>
                  <a:lnTo>
                    <a:pt x="16891" y="33909"/>
                  </a:lnTo>
                  <a:close/>
                </a:path>
              </a:pathLst>
            </a:custGeom>
            <a:solidFill>
              <a:srgbClr val="E2E8F0"/>
            </a:solidFill>
          </p:spPr>
        </p:sp>
      </p:grpSp>
      <p:sp>
        <p:nvSpPr>
          <p:cNvPr name="TextBox 31" id="31"/>
          <p:cNvSpPr txBox="true"/>
          <p:nvPr/>
        </p:nvSpPr>
        <p:spPr>
          <a:xfrm rot="0">
            <a:off x="8412480" y="4158615"/>
            <a:ext cx="8595360" cy="4528185"/>
          </a:xfrm>
          <a:prstGeom prst="rect">
            <a:avLst/>
          </a:prstGeom>
        </p:spPr>
        <p:txBody>
          <a:bodyPr anchor="t" rtlCol="false" tIns="0" lIns="0" bIns="0" rIns="0">
            <a:spAutoFit/>
          </a:bodyPr>
          <a:lstStyle/>
          <a:p>
            <a:pPr algn="l">
              <a:lnSpc>
                <a:spcPts val="3359"/>
              </a:lnSpc>
            </a:pPr>
            <a:r>
              <a:rPr lang="en-US" sz="2799">
                <a:solidFill>
                  <a:srgbClr val="1E293B"/>
                </a:solidFill>
                <a:latin typeface="Calibri (MS)"/>
                <a:ea typeface="Calibri (MS)"/>
                <a:cs typeface="Calibri (MS)"/>
                <a:sym typeface="Calibri (MS)"/>
              </a:rPr>
              <a:t>docker-compose spins up PostgreSQL, and the schema is planned — Patients, Visits, Labs, Predictions. But the backend routes still read and write from in-memory Python dictionaries.</a:t>
            </a:r>
          </a:p>
          <a:p>
            <a:pPr algn="l">
              <a:lnSpc>
                <a:spcPts val="3359"/>
              </a:lnSpc>
            </a:pPr>
          </a:p>
          <a:p>
            <a:pPr algn="l">
              <a:lnSpc>
                <a:spcPts val="3359"/>
              </a:lnSpc>
            </a:pPr>
            <a:r>
              <a:rPr lang="en-US" sz="2799">
                <a:solidFill>
                  <a:srgbClr val="1E293B"/>
                </a:solidFill>
                <a:latin typeface="Calibri (MS)"/>
                <a:ea typeface="Calibri (MS)"/>
                <a:cs typeface="Calibri (MS)"/>
                <a:sym typeface="Calibri (MS)"/>
              </a:rPr>
              <a:t>The code even flags it — patients.py has a comment: "Placeholder in-memory store — replaced by DB in Sprint 3." That swap didn't land. Data doesn't persist across restarts.</a:t>
            </a:r>
          </a:p>
        </p:txBody>
      </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bg>
      <p:bgPr>
        <a:solidFill>
          <a:srgbClr val="F8F6F1"/>
        </a:solidFill>
      </p:bgPr>
    </p:bg>
    <p:spTree>
      <p:nvGrpSpPr>
        <p:cNvPr id="1" name=""/>
        <p:cNvGrpSpPr/>
        <p:nvPr/>
      </p:nvGrpSpPr>
      <p:grpSpPr>
        <a:xfrm>
          <a:off x="0" y="0"/>
          <a:ext cx="0" cy="0"/>
          <a:chOff x="0" y="0"/>
          <a:chExt cx="0" cy="0"/>
        </a:xfrm>
      </p:grpSpPr>
      <p:grpSp>
        <p:nvGrpSpPr>
          <p:cNvPr name="Group 2" id="2"/>
          <p:cNvGrpSpPr/>
          <p:nvPr/>
        </p:nvGrpSpPr>
        <p:grpSpPr>
          <a:xfrm rot="0">
            <a:off x="-12697" y="-12697"/>
            <a:ext cx="427739" cy="10312403"/>
            <a:chOff x="0" y="0"/>
            <a:chExt cx="570319" cy="13749871"/>
          </a:xfrm>
        </p:grpSpPr>
        <p:sp>
          <p:nvSpPr>
            <p:cNvPr name="Freeform 3" id="3"/>
            <p:cNvSpPr/>
            <p:nvPr/>
          </p:nvSpPr>
          <p:spPr>
            <a:xfrm flipH="false" flipV="false" rot="0">
              <a:off x="16891" y="16891"/>
              <a:ext cx="536448" cy="13715999"/>
            </a:xfrm>
            <a:custGeom>
              <a:avLst/>
              <a:gdLst/>
              <a:ahLst/>
              <a:cxnLst/>
              <a:rect r="r" b="b" t="t" l="l"/>
              <a:pathLst>
                <a:path h="13715999" w="536448">
                  <a:moveTo>
                    <a:pt x="0" y="0"/>
                  </a:moveTo>
                  <a:lnTo>
                    <a:pt x="536448" y="0"/>
                  </a:lnTo>
                  <a:lnTo>
                    <a:pt x="536448" y="13715999"/>
                  </a:lnTo>
                  <a:lnTo>
                    <a:pt x="0" y="13715999"/>
                  </a:lnTo>
                  <a:close/>
                </a:path>
              </a:pathLst>
            </a:custGeom>
            <a:solidFill>
              <a:srgbClr val="F07167"/>
            </a:solidFill>
          </p:spPr>
        </p:sp>
        <p:sp>
          <p:nvSpPr>
            <p:cNvPr name="Freeform 4" id="4"/>
            <p:cNvSpPr/>
            <p:nvPr/>
          </p:nvSpPr>
          <p:spPr>
            <a:xfrm flipH="false" flipV="false" rot="0">
              <a:off x="0" y="0"/>
              <a:ext cx="570230" cy="13749782"/>
            </a:xfrm>
            <a:custGeom>
              <a:avLst/>
              <a:gdLst/>
              <a:ahLst/>
              <a:cxnLst/>
              <a:rect r="r" b="b" t="t" l="l"/>
              <a:pathLst>
                <a:path h="13749782" w="570230">
                  <a:moveTo>
                    <a:pt x="16891" y="0"/>
                  </a:moveTo>
                  <a:lnTo>
                    <a:pt x="553339" y="0"/>
                  </a:lnTo>
                  <a:cubicBezTo>
                    <a:pt x="562737" y="0"/>
                    <a:pt x="570230" y="7620"/>
                    <a:pt x="570230" y="16891"/>
                  </a:cubicBezTo>
                  <a:lnTo>
                    <a:pt x="570230" y="13732890"/>
                  </a:lnTo>
                  <a:cubicBezTo>
                    <a:pt x="570230" y="13742290"/>
                    <a:pt x="562610" y="13749782"/>
                    <a:pt x="553339" y="13749782"/>
                  </a:cubicBezTo>
                  <a:lnTo>
                    <a:pt x="16891" y="13749782"/>
                  </a:lnTo>
                  <a:cubicBezTo>
                    <a:pt x="7493" y="13749782"/>
                    <a:pt x="0" y="13742163"/>
                    <a:pt x="0" y="13732890"/>
                  </a:cubicBezTo>
                  <a:lnTo>
                    <a:pt x="0" y="16891"/>
                  </a:lnTo>
                  <a:cubicBezTo>
                    <a:pt x="0" y="7620"/>
                    <a:pt x="7620" y="0"/>
                    <a:pt x="16891" y="0"/>
                  </a:cubicBezTo>
                  <a:moveTo>
                    <a:pt x="16891" y="33909"/>
                  </a:moveTo>
                  <a:lnTo>
                    <a:pt x="16891" y="16891"/>
                  </a:lnTo>
                  <a:lnTo>
                    <a:pt x="33909" y="16891"/>
                  </a:lnTo>
                  <a:lnTo>
                    <a:pt x="33909" y="13732890"/>
                  </a:lnTo>
                  <a:lnTo>
                    <a:pt x="16891" y="13732890"/>
                  </a:lnTo>
                  <a:lnTo>
                    <a:pt x="16891" y="13716000"/>
                  </a:lnTo>
                  <a:lnTo>
                    <a:pt x="553339" y="13716000"/>
                  </a:lnTo>
                  <a:lnTo>
                    <a:pt x="553339" y="13732890"/>
                  </a:lnTo>
                  <a:lnTo>
                    <a:pt x="536448" y="13732890"/>
                  </a:lnTo>
                  <a:lnTo>
                    <a:pt x="536448" y="16891"/>
                  </a:lnTo>
                  <a:lnTo>
                    <a:pt x="553339" y="16891"/>
                  </a:lnTo>
                  <a:lnTo>
                    <a:pt x="553339" y="33909"/>
                  </a:lnTo>
                  <a:lnTo>
                    <a:pt x="16891" y="33909"/>
                  </a:lnTo>
                  <a:close/>
                </a:path>
              </a:pathLst>
            </a:custGeom>
            <a:solidFill>
              <a:srgbClr val="F07167"/>
            </a:solidFill>
          </p:spPr>
        </p:sp>
      </p:grpSp>
      <p:grpSp>
        <p:nvGrpSpPr>
          <p:cNvPr name="Group 5" id="5"/>
          <p:cNvGrpSpPr/>
          <p:nvPr/>
        </p:nvGrpSpPr>
        <p:grpSpPr>
          <a:xfrm rot="0">
            <a:off x="13148310" y="986790"/>
            <a:ext cx="4244340" cy="38100"/>
            <a:chOff x="0" y="0"/>
            <a:chExt cx="5659120" cy="50800"/>
          </a:xfrm>
        </p:grpSpPr>
        <p:sp>
          <p:nvSpPr>
            <p:cNvPr name="Freeform 6" id="6"/>
            <p:cNvSpPr/>
            <p:nvPr/>
          </p:nvSpPr>
          <p:spPr>
            <a:xfrm flipH="false" flipV="false" rot="0">
              <a:off x="25400" y="0"/>
              <a:ext cx="5608320" cy="50800"/>
            </a:xfrm>
            <a:custGeom>
              <a:avLst/>
              <a:gdLst/>
              <a:ahLst/>
              <a:cxnLst/>
              <a:rect r="r" b="b" t="t" l="l"/>
              <a:pathLst>
                <a:path h="50800" w="5608320">
                  <a:moveTo>
                    <a:pt x="0" y="0"/>
                  </a:moveTo>
                  <a:lnTo>
                    <a:pt x="5608320" y="0"/>
                  </a:lnTo>
                  <a:lnTo>
                    <a:pt x="5608320" y="50800"/>
                  </a:lnTo>
                  <a:lnTo>
                    <a:pt x="0" y="50800"/>
                  </a:lnTo>
                  <a:close/>
                </a:path>
              </a:pathLst>
            </a:custGeom>
            <a:solidFill>
              <a:srgbClr val="F07167"/>
            </a:solidFill>
          </p:spPr>
        </p:sp>
      </p:grpSp>
      <p:grpSp>
        <p:nvGrpSpPr>
          <p:cNvPr name="Group 7" id="7"/>
          <p:cNvGrpSpPr/>
          <p:nvPr/>
        </p:nvGrpSpPr>
        <p:grpSpPr>
          <a:xfrm rot="0">
            <a:off x="1005840" y="731520"/>
            <a:ext cx="10972800" cy="640080"/>
            <a:chOff x="0" y="0"/>
            <a:chExt cx="14630400" cy="853440"/>
          </a:xfrm>
        </p:grpSpPr>
        <p:sp>
          <p:nvSpPr>
            <p:cNvPr name="Freeform 8" id="8"/>
            <p:cNvSpPr/>
            <p:nvPr/>
          </p:nvSpPr>
          <p:spPr>
            <a:xfrm flipH="false" flipV="false" rot="0">
              <a:off x="0" y="0"/>
              <a:ext cx="14630400" cy="853440"/>
            </a:xfrm>
            <a:custGeom>
              <a:avLst/>
              <a:gdLst/>
              <a:ahLst/>
              <a:cxnLst/>
              <a:rect r="r" b="b" t="t" l="l"/>
              <a:pathLst>
                <a:path h="853440" w="14630400">
                  <a:moveTo>
                    <a:pt x="0" y="0"/>
                  </a:moveTo>
                  <a:lnTo>
                    <a:pt x="14630400" y="0"/>
                  </a:lnTo>
                  <a:lnTo>
                    <a:pt x="14630400" y="853440"/>
                  </a:lnTo>
                  <a:lnTo>
                    <a:pt x="0" y="853440"/>
                  </a:lnTo>
                  <a:close/>
                </a:path>
              </a:pathLst>
            </a:custGeom>
            <a:blipFill>
              <a:blip r:embed="rId2">
                <a:alphaModFix amt="0"/>
              </a:blip>
              <a:stretch>
                <a:fillRect l="0" t="-284029" r="0" b="-284029"/>
              </a:stretch>
            </a:blipFill>
          </p:spPr>
        </p:sp>
        <p:sp>
          <p:nvSpPr>
            <p:cNvPr name="TextBox 9" id="9"/>
            <p:cNvSpPr txBox="true"/>
            <p:nvPr/>
          </p:nvSpPr>
          <p:spPr>
            <a:xfrm>
              <a:off x="0" y="-47625"/>
              <a:ext cx="14630400" cy="901065"/>
            </a:xfrm>
            <a:prstGeom prst="rect">
              <a:avLst/>
            </a:prstGeom>
          </p:spPr>
          <p:txBody>
            <a:bodyPr anchor="ctr" rtlCol="false" tIns="0" lIns="0" bIns="0" rIns="0"/>
            <a:lstStyle/>
            <a:p>
              <a:pPr algn="l">
                <a:lnSpc>
                  <a:spcPts val="2640"/>
                </a:lnSpc>
              </a:pPr>
              <a:r>
                <a:rPr lang="en-US" b="true" sz="2200" spc="799">
                  <a:solidFill>
                    <a:srgbClr val="F07167"/>
                  </a:solidFill>
                  <a:latin typeface="Calibri (MS) Bold"/>
                  <a:ea typeface="Calibri (MS) Bold"/>
                  <a:cs typeface="Calibri (MS) Bold"/>
                  <a:sym typeface="Calibri (MS) Bold"/>
                </a:rPr>
                <a:t>SHORTCOMING 02  ·  AUTHENTICATION</a:t>
              </a:r>
            </a:p>
          </p:txBody>
        </p:sp>
      </p:grpSp>
      <p:grpSp>
        <p:nvGrpSpPr>
          <p:cNvPr name="Group 10" id="10"/>
          <p:cNvGrpSpPr/>
          <p:nvPr/>
        </p:nvGrpSpPr>
        <p:grpSpPr>
          <a:xfrm rot="0">
            <a:off x="1005840" y="9601200"/>
            <a:ext cx="9144000" cy="548640"/>
            <a:chOff x="0" y="0"/>
            <a:chExt cx="12192000" cy="731520"/>
          </a:xfrm>
        </p:grpSpPr>
        <p:sp>
          <p:nvSpPr>
            <p:cNvPr name="Freeform 11" id="11"/>
            <p:cNvSpPr/>
            <p:nvPr/>
          </p:nvSpPr>
          <p:spPr>
            <a:xfrm flipH="false" flipV="false" rot="0">
              <a:off x="0" y="0"/>
              <a:ext cx="12192000" cy="731520"/>
            </a:xfrm>
            <a:custGeom>
              <a:avLst/>
              <a:gdLst/>
              <a:ahLst/>
              <a:cxnLst/>
              <a:rect r="r" b="b" t="t" l="l"/>
              <a:pathLst>
                <a:path h="731520" w="12192000">
                  <a:moveTo>
                    <a:pt x="0" y="0"/>
                  </a:moveTo>
                  <a:lnTo>
                    <a:pt x="12192000" y="0"/>
                  </a:lnTo>
                  <a:lnTo>
                    <a:pt x="12192000" y="731520"/>
                  </a:lnTo>
                  <a:lnTo>
                    <a:pt x="0" y="731520"/>
                  </a:lnTo>
                  <a:close/>
                </a:path>
              </a:pathLst>
            </a:custGeom>
            <a:blipFill>
              <a:blip r:embed="rId2">
                <a:alphaModFix amt="0"/>
              </a:blip>
              <a:stretch>
                <a:fillRect l="0" t="-274750" r="0" b="-274750"/>
              </a:stretch>
            </a:blipFill>
          </p:spPr>
        </p:sp>
        <p:sp>
          <p:nvSpPr>
            <p:cNvPr name="TextBox 12" id="12"/>
            <p:cNvSpPr txBox="true"/>
            <p:nvPr/>
          </p:nvSpPr>
          <p:spPr>
            <a:xfrm>
              <a:off x="0" y="-38100"/>
              <a:ext cx="12192000" cy="769620"/>
            </a:xfrm>
            <a:prstGeom prst="rect">
              <a:avLst/>
            </a:prstGeom>
          </p:spPr>
          <p:txBody>
            <a:bodyPr anchor="ctr" rtlCol="false" tIns="0" lIns="0" bIns="0" rIns="0"/>
            <a:lstStyle/>
            <a:p>
              <a:pPr algn="l">
                <a:lnSpc>
                  <a:spcPts val="2160"/>
                </a:lnSpc>
              </a:pPr>
              <a:r>
                <a:rPr lang="en-US" sz="1800">
                  <a:solidFill>
                    <a:srgbClr val="64748B"/>
                  </a:solidFill>
                  <a:latin typeface="Calibri (MS)"/>
                  <a:ea typeface="Calibri (MS)"/>
                  <a:cs typeface="Calibri (MS)"/>
                  <a:sym typeface="Calibri (MS)"/>
                </a:rPr>
                <a:t>CKD EarlyInsight · Capstone 2</a:t>
              </a:r>
            </a:p>
          </p:txBody>
        </p:sp>
      </p:grpSp>
      <p:grpSp>
        <p:nvGrpSpPr>
          <p:cNvPr name="Group 13" id="13"/>
          <p:cNvGrpSpPr/>
          <p:nvPr/>
        </p:nvGrpSpPr>
        <p:grpSpPr>
          <a:xfrm rot="0">
            <a:off x="16642080" y="9601200"/>
            <a:ext cx="914400" cy="548640"/>
            <a:chOff x="0" y="0"/>
            <a:chExt cx="1219200" cy="731520"/>
          </a:xfrm>
        </p:grpSpPr>
        <p:sp>
          <p:nvSpPr>
            <p:cNvPr name="Freeform 14" id="14"/>
            <p:cNvSpPr/>
            <p:nvPr/>
          </p:nvSpPr>
          <p:spPr>
            <a:xfrm flipH="false" flipV="false" rot="0">
              <a:off x="0" y="0"/>
              <a:ext cx="1219200" cy="731520"/>
            </a:xfrm>
            <a:custGeom>
              <a:avLst/>
              <a:gdLst/>
              <a:ahLst/>
              <a:cxnLst/>
              <a:rect r="r" b="b" t="t" l="l"/>
              <a:pathLst>
                <a:path h="731520" w="1219200">
                  <a:moveTo>
                    <a:pt x="0" y="0"/>
                  </a:moveTo>
                  <a:lnTo>
                    <a:pt x="1219200" y="0"/>
                  </a:lnTo>
                  <a:lnTo>
                    <a:pt x="1219200" y="731520"/>
                  </a:lnTo>
                  <a:lnTo>
                    <a:pt x="0" y="731520"/>
                  </a:lnTo>
                  <a:close/>
                </a:path>
              </a:pathLst>
            </a:custGeom>
            <a:blipFill>
              <a:blip r:embed="rId2">
                <a:alphaModFix amt="0"/>
              </a:blip>
              <a:stretch>
                <a:fillRect l="-26982" t="0" r="-26982" b="0"/>
              </a:stretch>
            </a:blipFill>
          </p:spPr>
        </p:sp>
        <p:sp>
          <p:nvSpPr>
            <p:cNvPr name="TextBox 15" id="15"/>
            <p:cNvSpPr txBox="true"/>
            <p:nvPr/>
          </p:nvSpPr>
          <p:spPr>
            <a:xfrm>
              <a:off x="0" y="-38100"/>
              <a:ext cx="1219200" cy="769620"/>
            </a:xfrm>
            <a:prstGeom prst="rect">
              <a:avLst/>
            </a:prstGeom>
          </p:spPr>
          <p:txBody>
            <a:bodyPr anchor="ctr" rtlCol="false" tIns="0" lIns="0" bIns="0" rIns="0"/>
            <a:lstStyle/>
            <a:p>
              <a:pPr algn="r">
                <a:lnSpc>
                  <a:spcPts val="2160"/>
                </a:lnSpc>
              </a:pPr>
              <a:r>
                <a:rPr lang="en-US" sz="1800">
                  <a:solidFill>
                    <a:srgbClr val="64748B"/>
                  </a:solidFill>
                  <a:latin typeface="Calibri (MS)"/>
                  <a:ea typeface="Calibri (MS)"/>
                  <a:cs typeface="Calibri (MS)"/>
                  <a:sym typeface="Calibri (MS)"/>
                </a:rPr>
                <a:t>04</a:t>
              </a:r>
            </a:p>
          </p:txBody>
        </p:sp>
      </p:grpSp>
      <p:grpSp>
        <p:nvGrpSpPr>
          <p:cNvPr name="Group 16" id="16"/>
          <p:cNvGrpSpPr/>
          <p:nvPr/>
        </p:nvGrpSpPr>
        <p:grpSpPr>
          <a:xfrm rot="0">
            <a:off x="1005840" y="1554480"/>
            <a:ext cx="16459200" cy="1828800"/>
            <a:chOff x="0" y="0"/>
            <a:chExt cx="21945600" cy="2438400"/>
          </a:xfrm>
        </p:grpSpPr>
        <p:sp>
          <p:nvSpPr>
            <p:cNvPr name="Freeform 17" id="17"/>
            <p:cNvSpPr/>
            <p:nvPr/>
          </p:nvSpPr>
          <p:spPr>
            <a:xfrm flipH="false" flipV="false" rot="0">
              <a:off x="0" y="0"/>
              <a:ext cx="21945600" cy="2438400"/>
            </a:xfrm>
            <a:custGeom>
              <a:avLst/>
              <a:gdLst/>
              <a:ahLst/>
              <a:cxnLst/>
              <a:rect r="r" b="b" t="t" l="l"/>
              <a:pathLst>
                <a:path h="2438400" w="21945600">
                  <a:moveTo>
                    <a:pt x="0" y="0"/>
                  </a:moveTo>
                  <a:lnTo>
                    <a:pt x="21945600" y="0"/>
                  </a:lnTo>
                  <a:lnTo>
                    <a:pt x="21945600" y="2438400"/>
                  </a:lnTo>
                  <a:lnTo>
                    <a:pt x="0" y="2438400"/>
                  </a:lnTo>
                  <a:close/>
                </a:path>
              </a:pathLst>
            </a:custGeom>
            <a:blipFill>
              <a:blip r:embed="rId2">
                <a:alphaModFix amt="0"/>
              </a:blip>
              <a:stretch>
                <a:fillRect l="0" t="-125365" r="0" b="-125365"/>
              </a:stretch>
            </a:blipFill>
          </p:spPr>
        </p:sp>
        <p:sp>
          <p:nvSpPr>
            <p:cNvPr name="TextBox 18" id="18"/>
            <p:cNvSpPr txBox="true"/>
            <p:nvPr/>
          </p:nvSpPr>
          <p:spPr>
            <a:xfrm>
              <a:off x="0" y="-9525"/>
              <a:ext cx="21945600" cy="2447925"/>
            </a:xfrm>
            <a:prstGeom prst="rect">
              <a:avLst/>
            </a:prstGeom>
          </p:spPr>
          <p:txBody>
            <a:bodyPr anchor="ctr" rtlCol="false" tIns="0" lIns="0" bIns="0" rIns="0"/>
            <a:lstStyle/>
            <a:p>
              <a:pPr algn="l">
                <a:lnSpc>
                  <a:spcPts val="7200"/>
                </a:lnSpc>
              </a:pPr>
              <a:r>
                <a:rPr lang="en-US" sz="6000" b="true">
                  <a:solidFill>
                    <a:srgbClr val="0F3D4C"/>
                  </a:solidFill>
                  <a:latin typeface="Georgia Bold"/>
                  <a:ea typeface="Georgia Bold"/>
                  <a:cs typeface="Georgia Bold"/>
                  <a:sym typeface="Georgia Bold"/>
                </a:rPr>
                <a:t>JWT infrastructure built. Login is a dev shortcut.</a:t>
              </a:r>
            </a:p>
          </p:txBody>
        </p:sp>
      </p:grpSp>
      <p:grpSp>
        <p:nvGrpSpPr>
          <p:cNvPr name="Group 19" id="19"/>
          <p:cNvGrpSpPr/>
          <p:nvPr/>
        </p:nvGrpSpPr>
        <p:grpSpPr>
          <a:xfrm rot="0">
            <a:off x="993143" y="3919223"/>
            <a:ext cx="6609083" cy="5054603"/>
            <a:chOff x="0" y="0"/>
            <a:chExt cx="8812111" cy="6739471"/>
          </a:xfrm>
        </p:grpSpPr>
        <p:sp>
          <p:nvSpPr>
            <p:cNvPr name="Freeform 20" id="20"/>
            <p:cNvSpPr/>
            <p:nvPr/>
          </p:nvSpPr>
          <p:spPr>
            <a:xfrm flipH="false" flipV="false" rot="0">
              <a:off x="16891" y="16891"/>
              <a:ext cx="8778240" cy="6705600"/>
            </a:xfrm>
            <a:custGeom>
              <a:avLst/>
              <a:gdLst/>
              <a:ahLst/>
              <a:cxnLst/>
              <a:rect r="r" b="b" t="t" l="l"/>
              <a:pathLst>
                <a:path h="6705600" w="8778240">
                  <a:moveTo>
                    <a:pt x="0" y="0"/>
                  </a:moveTo>
                  <a:lnTo>
                    <a:pt x="8778240" y="0"/>
                  </a:lnTo>
                  <a:lnTo>
                    <a:pt x="8778240" y="6705600"/>
                  </a:lnTo>
                  <a:lnTo>
                    <a:pt x="0" y="6705600"/>
                  </a:lnTo>
                  <a:close/>
                </a:path>
              </a:pathLst>
            </a:custGeom>
            <a:solidFill>
              <a:srgbClr val="0F3D4C"/>
            </a:solidFill>
          </p:spPr>
        </p:sp>
        <p:sp>
          <p:nvSpPr>
            <p:cNvPr name="Freeform 21" id="21"/>
            <p:cNvSpPr/>
            <p:nvPr/>
          </p:nvSpPr>
          <p:spPr>
            <a:xfrm flipH="false" flipV="false" rot="0">
              <a:off x="0" y="0"/>
              <a:ext cx="8812022" cy="6739382"/>
            </a:xfrm>
            <a:custGeom>
              <a:avLst/>
              <a:gdLst/>
              <a:ahLst/>
              <a:cxnLst/>
              <a:rect r="r" b="b" t="t" l="l"/>
              <a:pathLst>
                <a:path h="6739382" w="8812022">
                  <a:moveTo>
                    <a:pt x="16891" y="0"/>
                  </a:moveTo>
                  <a:lnTo>
                    <a:pt x="8795131" y="0"/>
                  </a:lnTo>
                  <a:cubicBezTo>
                    <a:pt x="8804529" y="0"/>
                    <a:pt x="8812022" y="7620"/>
                    <a:pt x="8812022" y="16891"/>
                  </a:cubicBezTo>
                  <a:lnTo>
                    <a:pt x="8812022" y="6722491"/>
                  </a:lnTo>
                  <a:cubicBezTo>
                    <a:pt x="8812022" y="6731889"/>
                    <a:pt x="8804402" y="6739382"/>
                    <a:pt x="8795131" y="6739382"/>
                  </a:cubicBezTo>
                  <a:lnTo>
                    <a:pt x="16891" y="6739382"/>
                  </a:lnTo>
                  <a:cubicBezTo>
                    <a:pt x="7493" y="6739382"/>
                    <a:pt x="0" y="6731762"/>
                    <a:pt x="0" y="6722491"/>
                  </a:cubicBezTo>
                  <a:lnTo>
                    <a:pt x="0" y="16891"/>
                  </a:lnTo>
                  <a:cubicBezTo>
                    <a:pt x="0" y="7620"/>
                    <a:pt x="7620" y="0"/>
                    <a:pt x="16891" y="0"/>
                  </a:cubicBezTo>
                  <a:moveTo>
                    <a:pt x="16891" y="33909"/>
                  </a:moveTo>
                  <a:lnTo>
                    <a:pt x="16891" y="16891"/>
                  </a:lnTo>
                  <a:lnTo>
                    <a:pt x="33909" y="16891"/>
                  </a:lnTo>
                  <a:lnTo>
                    <a:pt x="33909" y="6722491"/>
                  </a:lnTo>
                  <a:lnTo>
                    <a:pt x="16891" y="6722491"/>
                  </a:lnTo>
                  <a:lnTo>
                    <a:pt x="16891" y="6705600"/>
                  </a:lnTo>
                  <a:lnTo>
                    <a:pt x="8795131" y="6705600"/>
                  </a:lnTo>
                  <a:lnTo>
                    <a:pt x="8795131" y="6722491"/>
                  </a:lnTo>
                  <a:lnTo>
                    <a:pt x="8778240" y="6722491"/>
                  </a:lnTo>
                  <a:lnTo>
                    <a:pt x="8778240" y="16891"/>
                  </a:lnTo>
                  <a:lnTo>
                    <a:pt x="8795131" y="16891"/>
                  </a:lnTo>
                  <a:lnTo>
                    <a:pt x="8795131" y="33909"/>
                  </a:lnTo>
                  <a:lnTo>
                    <a:pt x="16891" y="33909"/>
                  </a:lnTo>
                  <a:close/>
                </a:path>
              </a:pathLst>
            </a:custGeom>
            <a:solidFill>
              <a:srgbClr val="0F3D4C"/>
            </a:solidFill>
          </p:spPr>
        </p:sp>
      </p:grpSp>
      <p:grpSp>
        <p:nvGrpSpPr>
          <p:cNvPr name="Group 22" id="22"/>
          <p:cNvGrpSpPr/>
          <p:nvPr/>
        </p:nvGrpSpPr>
        <p:grpSpPr>
          <a:xfrm rot="0">
            <a:off x="1280160" y="4389120"/>
            <a:ext cx="6035040" cy="2926080"/>
            <a:chOff x="0" y="0"/>
            <a:chExt cx="8046720" cy="3901440"/>
          </a:xfrm>
        </p:grpSpPr>
        <p:sp>
          <p:nvSpPr>
            <p:cNvPr name="Freeform 23" id="23"/>
            <p:cNvSpPr/>
            <p:nvPr/>
          </p:nvSpPr>
          <p:spPr>
            <a:xfrm flipH="false" flipV="false" rot="0">
              <a:off x="0" y="0"/>
              <a:ext cx="8046720" cy="3901440"/>
            </a:xfrm>
            <a:custGeom>
              <a:avLst/>
              <a:gdLst/>
              <a:ahLst/>
              <a:cxnLst/>
              <a:rect r="r" b="b" t="t" l="l"/>
              <a:pathLst>
                <a:path h="3901440" w="8046720">
                  <a:moveTo>
                    <a:pt x="0" y="0"/>
                  </a:moveTo>
                  <a:lnTo>
                    <a:pt x="8046720" y="0"/>
                  </a:lnTo>
                  <a:lnTo>
                    <a:pt x="8046720" y="3901440"/>
                  </a:lnTo>
                  <a:lnTo>
                    <a:pt x="0" y="3901440"/>
                  </a:lnTo>
                  <a:close/>
                </a:path>
              </a:pathLst>
            </a:custGeom>
            <a:blipFill>
              <a:blip r:embed="rId2">
                <a:alphaModFix amt="0"/>
              </a:blip>
              <a:stretch>
                <a:fillRect l="-12207" t="0" r="-12207" b="0"/>
              </a:stretch>
            </a:blipFill>
          </p:spPr>
        </p:sp>
        <p:sp>
          <p:nvSpPr>
            <p:cNvPr name="TextBox 24" id="24"/>
            <p:cNvSpPr txBox="true"/>
            <p:nvPr/>
          </p:nvSpPr>
          <p:spPr>
            <a:xfrm>
              <a:off x="0" y="-9525"/>
              <a:ext cx="8046720" cy="3910965"/>
            </a:xfrm>
            <a:prstGeom prst="rect">
              <a:avLst/>
            </a:prstGeom>
          </p:spPr>
          <p:txBody>
            <a:bodyPr anchor="ctr" rtlCol="false" tIns="0" lIns="0" bIns="0" rIns="0"/>
            <a:lstStyle/>
            <a:p>
              <a:pPr algn="ctr">
                <a:lnSpc>
                  <a:spcPts val="13439"/>
                </a:lnSpc>
              </a:pPr>
              <a:r>
                <a:rPr lang="en-US" sz="11199" b="true">
                  <a:solidFill>
                    <a:srgbClr val="FFFFFF"/>
                  </a:solidFill>
                  <a:latin typeface="Georgia Bold"/>
                  <a:ea typeface="Georgia Bold"/>
                  <a:cs typeface="Georgia Bold"/>
                  <a:sym typeface="Georgia Bold"/>
                </a:rPr>
                <a:t>1 user</a:t>
              </a:r>
            </a:p>
          </p:txBody>
        </p:sp>
      </p:grpSp>
      <p:grpSp>
        <p:nvGrpSpPr>
          <p:cNvPr name="Group 25" id="25"/>
          <p:cNvGrpSpPr/>
          <p:nvPr/>
        </p:nvGrpSpPr>
        <p:grpSpPr>
          <a:xfrm rot="0">
            <a:off x="1280160" y="7315200"/>
            <a:ext cx="6035040" cy="1371600"/>
            <a:chOff x="0" y="0"/>
            <a:chExt cx="8046720" cy="1828800"/>
          </a:xfrm>
        </p:grpSpPr>
        <p:sp>
          <p:nvSpPr>
            <p:cNvPr name="Freeform 26" id="26"/>
            <p:cNvSpPr/>
            <p:nvPr/>
          </p:nvSpPr>
          <p:spPr>
            <a:xfrm flipH="false" flipV="false" rot="0">
              <a:off x="0" y="0"/>
              <a:ext cx="8046720" cy="1828800"/>
            </a:xfrm>
            <a:custGeom>
              <a:avLst/>
              <a:gdLst/>
              <a:ahLst/>
              <a:cxnLst/>
              <a:rect r="r" b="b" t="t" l="l"/>
              <a:pathLst>
                <a:path h="1828800" w="8046720">
                  <a:moveTo>
                    <a:pt x="0" y="0"/>
                  </a:moveTo>
                  <a:lnTo>
                    <a:pt x="8046720" y="0"/>
                  </a:lnTo>
                  <a:lnTo>
                    <a:pt x="8046720" y="1828800"/>
                  </a:lnTo>
                  <a:lnTo>
                    <a:pt x="0" y="1828800"/>
                  </a:lnTo>
                  <a:close/>
                </a:path>
              </a:pathLst>
            </a:custGeom>
            <a:blipFill>
              <a:blip r:embed="rId2">
                <a:alphaModFix amt="0"/>
              </a:blip>
              <a:stretch>
                <a:fillRect l="0" t="-35734" r="0" b="-35734"/>
              </a:stretch>
            </a:blipFill>
          </p:spPr>
        </p:sp>
        <p:sp>
          <p:nvSpPr>
            <p:cNvPr name="TextBox 27" id="27"/>
            <p:cNvSpPr txBox="true"/>
            <p:nvPr/>
          </p:nvSpPr>
          <p:spPr>
            <a:xfrm>
              <a:off x="0" y="-57150"/>
              <a:ext cx="8046720" cy="1885950"/>
            </a:xfrm>
            <a:prstGeom prst="rect">
              <a:avLst/>
            </a:prstGeom>
          </p:spPr>
          <p:txBody>
            <a:bodyPr anchor="ctr" rtlCol="false" tIns="0" lIns="0" bIns="0" rIns="0"/>
            <a:lstStyle/>
            <a:p>
              <a:pPr algn="l">
                <a:lnSpc>
                  <a:spcPts val="3120"/>
                </a:lnSpc>
              </a:pPr>
              <a:r>
                <a:rPr lang="en-US" sz="2600" i="true">
                  <a:solidFill>
                    <a:srgbClr val="CADCFC"/>
                  </a:solidFill>
                  <a:latin typeface="Calibri (MS) Italics"/>
                  <a:ea typeface="Calibri (MS) Italics"/>
                  <a:cs typeface="Calibri (MS) Italics"/>
                  <a:sym typeface="Calibri (MS) Italics"/>
                </a:rPr>
                <a:t>hardcoded: doctor@ckd.dev / ckd1234</a:t>
              </a:r>
            </a:p>
          </p:txBody>
        </p:sp>
      </p:grpSp>
      <p:grpSp>
        <p:nvGrpSpPr>
          <p:cNvPr name="Group 28" id="28"/>
          <p:cNvGrpSpPr/>
          <p:nvPr/>
        </p:nvGrpSpPr>
        <p:grpSpPr>
          <a:xfrm rot="0">
            <a:off x="8034023" y="3919223"/>
            <a:ext cx="9260843" cy="5054603"/>
            <a:chOff x="0" y="0"/>
            <a:chExt cx="12347791" cy="6739471"/>
          </a:xfrm>
        </p:grpSpPr>
        <p:sp>
          <p:nvSpPr>
            <p:cNvPr name="Freeform 29" id="29"/>
            <p:cNvSpPr/>
            <p:nvPr/>
          </p:nvSpPr>
          <p:spPr>
            <a:xfrm flipH="false" flipV="false" rot="0">
              <a:off x="16891" y="16891"/>
              <a:ext cx="12313920" cy="6705600"/>
            </a:xfrm>
            <a:custGeom>
              <a:avLst/>
              <a:gdLst/>
              <a:ahLst/>
              <a:cxnLst/>
              <a:rect r="r" b="b" t="t" l="l"/>
              <a:pathLst>
                <a:path h="6705600" w="12313920">
                  <a:moveTo>
                    <a:pt x="0" y="0"/>
                  </a:moveTo>
                  <a:lnTo>
                    <a:pt x="12313920" y="0"/>
                  </a:lnTo>
                  <a:lnTo>
                    <a:pt x="12313920" y="6705600"/>
                  </a:lnTo>
                  <a:lnTo>
                    <a:pt x="0" y="6705600"/>
                  </a:lnTo>
                  <a:close/>
                </a:path>
              </a:pathLst>
            </a:custGeom>
            <a:solidFill>
              <a:srgbClr val="FFFFFF"/>
            </a:solidFill>
          </p:spPr>
        </p:sp>
        <p:sp>
          <p:nvSpPr>
            <p:cNvPr name="Freeform 30" id="30"/>
            <p:cNvSpPr/>
            <p:nvPr/>
          </p:nvSpPr>
          <p:spPr>
            <a:xfrm flipH="false" flipV="false" rot="0">
              <a:off x="0" y="0"/>
              <a:ext cx="12347701" cy="6739382"/>
            </a:xfrm>
            <a:custGeom>
              <a:avLst/>
              <a:gdLst/>
              <a:ahLst/>
              <a:cxnLst/>
              <a:rect r="r" b="b" t="t" l="l"/>
              <a:pathLst>
                <a:path h="6739382" w="12347701">
                  <a:moveTo>
                    <a:pt x="16891" y="0"/>
                  </a:moveTo>
                  <a:lnTo>
                    <a:pt x="12330811" y="0"/>
                  </a:lnTo>
                  <a:cubicBezTo>
                    <a:pt x="12340209" y="0"/>
                    <a:pt x="12347701" y="7620"/>
                    <a:pt x="12347701" y="16891"/>
                  </a:cubicBezTo>
                  <a:lnTo>
                    <a:pt x="12347701" y="6722491"/>
                  </a:lnTo>
                  <a:cubicBezTo>
                    <a:pt x="12347701" y="6731889"/>
                    <a:pt x="12340082" y="6739382"/>
                    <a:pt x="12330811" y="6739382"/>
                  </a:cubicBezTo>
                  <a:lnTo>
                    <a:pt x="16891" y="6739382"/>
                  </a:lnTo>
                  <a:cubicBezTo>
                    <a:pt x="7493" y="6739382"/>
                    <a:pt x="0" y="6731762"/>
                    <a:pt x="0" y="6722491"/>
                  </a:cubicBezTo>
                  <a:lnTo>
                    <a:pt x="0" y="16891"/>
                  </a:lnTo>
                  <a:cubicBezTo>
                    <a:pt x="0" y="7620"/>
                    <a:pt x="7620" y="0"/>
                    <a:pt x="16891" y="0"/>
                  </a:cubicBezTo>
                  <a:moveTo>
                    <a:pt x="16891" y="33909"/>
                  </a:moveTo>
                  <a:lnTo>
                    <a:pt x="16891" y="16891"/>
                  </a:lnTo>
                  <a:lnTo>
                    <a:pt x="33909" y="16891"/>
                  </a:lnTo>
                  <a:lnTo>
                    <a:pt x="33909" y="6722491"/>
                  </a:lnTo>
                  <a:lnTo>
                    <a:pt x="16891" y="6722491"/>
                  </a:lnTo>
                  <a:lnTo>
                    <a:pt x="16891" y="6705600"/>
                  </a:lnTo>
                  <a:lnTo>
                    <a:pt x="12330811" y="6705600"/>
                  </a:lnTo>
                  <a:lnTo>
                    <a:pt x="12330811" y="6722491"/>
                  </a:lnTo>
                  <a:lnTo>
                    <a:pt x="12313920" y="6722491"/>
                  </a:lnTo>
                  <a:lnTo>
                    <a:pt x="12313920" y="16891"/>
                  </a:lnTo>
                  <a:lnTo>
                    <a:pt x="12330811" y="16891"/>
                  </a:lnTo>
                  <a:lnTo>
                    <a:pt x="12330811" y="33909"/>
                  </a:lnTo>
                  <a:lnTo>
                    <a:pt x="16891" y="33909"/>
                  </a:lnTo>
                  <a:close/>
                </a:path>
              </a:pathLst>
            </a:custGeom>
            <a:solidFill>
              <a:srgbClr val="E2E8F0"/>
            </a:solidFill>
          </p:spPr>
        </p:sp>
      </p:grpSp>
      <p:sp>
        <p:nvSpPr>
          <p:cNvPr name="TextBox 31" id="31"/>
          <p:cNvSpPr txBox="true"/>
          <p:nvPr/>
        </p:nvSpPr>
        <p:spPr>
          <a:xfrm rot="0">
            <a:off x="8412480" y="4158615"/>
            <a:ext cx="8595360" cy="4528185"/>
          </a:xfrm>
          <a:prstGeom prst="rect">
            <a:avLst/>
          </a:prstGeom>
        </p:spPr>
        <p:txBody>
          <a:bodyPr anchor="t" rtlCol="false" tIns="0" lIns="0" bIns="0" rIns="0">
            <a:spAutoFit/>
          </a:bodyPr>
          <a:lstStyle/>
          <a:p>
            <a:pPr algn="l">
              <a:lnSpc>
                <a:spcPts val="3359"/>
              </a:lnSpc>
            </a:pPr>
            <a:r>
              <a:rPr lang="en-US" sz="2799">
                <a:solidFill>
                  <a:srgbClr val="1E293B"/>
                </a:solidFill>
                <a:latin typeface="Calibri (MS)"/>
                <a:ea typeface="Calibri (MS)"/>
                <a:cs typeface="Calibri (MS)"/>
                <a:sym typeface="Calibri (MS)"/>
              </a:rPr>
              <a:t>core/security.py is real — JWT creation, bcrypt hashing, role checks, an OAuth2 dependency. The building blocks are in place.</a:t>
            </a:r>
          </a:p>
          <a:p>
            <a:pPr algn="l">
              <a:lnSpc>
                <a:spcPts val="3359"/>
              </a:lnSpc>
            </a:pPr>
          </a:p>
          <a:p>
            <a:pPr algn="l">
              <a:lnSpc>
                <a:spcPts val="3359"/>
              </a:lnSpc>
            </a:pPr>
            <a:r>
              <a:rPr lang="en-US" sz="2799">
                <a:solidFill>
                  <a:srgbClr val="1E293B"/>
                </a:solidFill>
                <a:latin typeface="Calibri (MS)"/>
                <a:ea typeface="Calibri (MS)"/>
                <a:cs typeface="Calibri (MS)"/>
                <a:sym typeface="Calibri (MS)"/>
              </a:rPr>
              <a:t>But the /login route validates against a single hardcoded account. No user table, no registration, no RBAC enforcement on protected routes. Enough to demo the UI — not to onboard a real doctor.</a:t>
            </a:r>
          </a:p>
        </p:txBody>
      </p:sp>
    </p:spTree>
  </p:cSld>
  <p:clrMapOvr>
    <a:masterClrMapping/>
  </p:clrMapOvr>
</p:sld>
</file>

<file path=ppt/slides/slide28.xml><?xml version="1.0" encoding="utf-8"?>
<p:sld xmlns:p="http://schemas.openxmlformats.org/presentationml/2006/main" xmlns:a="http://schemas.openxmlformats.org/drawingml/2006/main" xmlns:r="http://schemas.openxmlformats.org/officeDocument/2006/relationships">
  <p:cSld>
    <p:bg>
      <p:bgPr>
        <a:solidFill>
          <a:srgbClr val="F8F6F1"/>
        </a:solidFill>
      </p:bgPr>
    </p:bg>
    <p:spTree>
      <p:nvGrpSpPr>
        <p:cNvPr id="1" name=""/>
        <p:cNvGrpSpPr/>
        <p:nvPr/>
      </p:nvGrpSpPr>
      <p:grpSpPr>
        <a:xfrm>
          <a:off x="0" y="0"/>
          <a:ext cx="0" cy="0"/>
          <a:chOff x="0" y="0"/>
          <a:chExt cx="0" cy="0"/>
        </a:xfrm>
      </p:grpSpPr>
      <p:grpSp>
        <p:nvGrpSpPr>
          <p:cNvPr name="Group 2" id="2"/>
          <p:cNvGrpSpPr/>
          <p:nvPr/>
        </p:nvGrpSpPr>
        <p:grpSpPr>
          <a:xfrm rot="0">
            <a:off x="-12697" y="-12697"/>
            <a:ext cx="427739" cy="10312403"/>
            <a:chOff x="0" y="0"/>
            <a:chExt cx="570319" cy="13749871"/>
          </a:xfrm>
        </p:grpSpPr>
        <p:sp>
          <p:nvSpPr>
            <p:cNvPr name="Freeform 3" id="3"/>
            <p:cNvSpPr/>
            <p:nvPr/>
          </p:nvSpPr>
          <p:spPr>
            <a:xfrm flipH="false" flipV="false" rot="0">
              <a:off x="16891" y="16891"/>
              <a:ext cx="536448" cy="13715999"/>
            </a:xfrm>
            <a:custGeom>
              <a:avLst/>
              <a:gdLst/>
              <a:ahLst/>
              <a:cxnLst/>
              <a:rect r="r" b="b" t="t" l="l"/>
              <a:pathLst>
                <a:path h="13715999" w="536448">
                  <a:moveTo>
                    <a:pt x="0" y="0"/>
                  </a:moveTo>
                  <a:lnTo>
                    <a:pt x="536448" y="0"/>
                  </a:lnTo>
                  <a:lnTo>
                    <a:pt x="536448" y="13715999"/>
                  </a:lnTo>
                  <a:lnTo>
                    <a:pt x="0" y="13715999"/>
                  </a:lnTo>
                  <a:close/>
                </a:path>
              </a:pathLst>
            </a:custGeom>
            <a:solidFill>
              <a:srgbClr val="F07167"/>
            </a:solidFill>
          </p:spPr>
        </p:sp>
        <p:sp>
          <p:nvSpPr>
            <p:cNvPr name="Freeform 4" id="4"/>
            <p:cNvSpPr/>
            <p:nvPr/>
          </p:nvSpPr>
          <p:spPr>
            <a:xfrm flipH="false" flipV="false" rot="0">
              <a:off x="0" y="0"/>
              <a:ext cx="570230" cy="13749782"/>
            </a:xfrm>
            <a:custGeom>
              <a:avLst/>
              <a:gdLst/>
              <a:ahLst/>
              <a:cxnLst/>
              <a:rect r="r" b="b" t="t" l="l"/>
              <a:pathLst>
                <a:path h="13749782" w="570230">
                  <a:moveTo>
                    <a:pt x="16891" y="0"/>
                  </a:moveTo>
                  <a:lnTo>
                    <a:pt x="553339" y="0"/>
                  </a:lnTo>
                  <a:cubicBezTo>
                    <a:pt x="562737" y="0"/>
                    <a:pt x="570230" y="7620"/>
                    <a:pt x="570230" y="16891"/>
                  </a:cubicBezTo>
                  <a:lnTo>
                    <a:pt x="570230" y="13732890"/>
                  </a:lnTo>
                  <a:cubicBezTo>
                    <a:pt x="570230" y="13742290"/>
                    <a:pt x="562610" y="13749782"/>
                    <a:pt x="553339" y="13749782"/>
                  </a:cubicBezTo>
                  <a:lnTo>
                    <a:pt x="16891" y="13749782"/>
                  </a:lnTo>
                  <a:cubicBezTo>
                    <a:pt x="7493" y="13749782"/>
                    <a:pt x="0" y="13742163"/>
                    <a:pt x="0" y="13732890"/>
                  </a:cubicBezTo>
                  <a:lnTo>
                    <a:pt x="0" y="16891"/>
                  </a:lnTo>
                  <a:cubicBezTo>
                    <a:pt x="0" y="7620"/>
                    <a:pt x="7620" y="0"/>
                    <a:pt x="16891" y="0"/>
                  </a:cubicBezTo>
                  <a:moveTo>
                    <a:pt x="16891" y="33909"/>
                  </a:moveTo>
                  <a:lnTo>
                    <a:pt x="16891" y="16891"/>
                  </a:lnTo>
                  <a:lnTo>
                    <a:pt x="33909" y="16891"/>
                  </a:lnTo>
                  <a:lnTo>
                    <a:pt x="33909" y="13732890"/>
                  </a:lnTo>
                  <a:lnTo>
                    <a:pt x="16891" y="13732890"/>
                  </a:lnTo>
                  <a:lnTo>
                    <a:pt x="16891" y="13716000"/>
                  </a:lnTo>
                  <a:lnTo>
                    <a:pt x="553339" y="13716000"/>
                  </a:lnTo>
                  <a:lnTo>
                    <a:pt x="553339" y="13732890"/>
                  </a:lnTo>
                  <a:lnTo>
                    <a:pt x="536448" y="13732890"/>
                  </a:lnTo>
                  <a:lnTo>
                    <a:pt x="536448" y="16891"/>
                  </a:lnTo>
                  <a:lnTo>
                    <a:pt x="553339" y="16891"/>
                  </a:lnTo>
                  <a:lnTo>
                    <a:pt x="553339" y="33909"/>
                  </a:lnTo>
                  <a:lnTo>
                    <a:pt x="16891" y="33909"/>
                  </a:lnTo>
                  <a:close/>
                </a:path>
              </a:pathLst>
            </a:custGeom>
            <a:solidFill>
              <a:srgbClr val="F07167"/>
            </a:solidFill>
          </p:spPr>
        </p:sp>
      </p:grpSp>
      <p:grpSp>
        <p:nvGrpSpPr>
          <p:cNvPr name="Group 5" id="5"/>
          <p:cNvGrpSpPr/>
          <p:nvPr/>
        </p:nvGrpSpPr>
        <p:grpSpPr>
          <a:xfrm rot="0">
            <a:off x="13148310" y="986790"/>
            <a:ext cx="4244340" cy="38100"/>
            <a:chOff x="0" y="0"/>
            <a:chExt cx="5659120" cy="50800"/>
          </a:xfrm>
        </p:grpSpPr>
        <p:sp>
          <p:nvSpPr>
            <p:cNvPr name="Freeform 6" id="6"/>
            <p:cNvSpPr/>
            <p:nvPr/>
          </p:nvSpPr>
          <p:spPr>
            <a:xfrm flipH="false" flipV="false" rot="0">
              <a:off x="25400" y="0"/>
              <a:ext cx="5608320" cy="50800"/>
            </a:xfrm>
            <a:custGeom>
              <a:avLst/>
              <a:gdLst/>
              <a:ahLst/>
              <a:cxnLst/>
              <a:rect r="r" b="b" t="t" l="l"/>
              <a:pathLst>
                <a:path h="50800" w="5608320">
                  <a:moveTo>
                    <a:pt x="0" y="0"/>
                  </a:moveTo>
                  <a:lnTo>
                    <a:pt x="5608320" y="0"/>
                  </a:lnTo>
                  <a:lnTo>
                    <a:pt x="5608320" y="50800"/>
                  </a:lnTo>
                  <a:lnTo>
                    <a:pt x="0" y="50800"/>
                  </a:lnTo>
                  <a:close/>
                </a:path>
              </a:pathLst>
            </a:custGeom>
            <a:solidFill>
              <a:srgbClr val="F07167"/>
            </a:solidFill>
          </p:spPr>
        </p:sp>
      </p:grpSp>
      <p:grpSp>
        <p:nvGrpSpPr>
          <p:cNvPr name="Group 7" id="7"/>
          <p:cNvGrpSpPr/>
          <p:nvPr/>
        </p:nvGrpSpPr>
        <p:grpSpPr>
          <a:xfrm rot="0">
            <a:off x="1005840" y="731520"/>
            <a:ext cx="10972800" cy="640080"/>
            <a:chOff x="0" y="0"/>
            <a:chExt cx="14630400" cy="853440"/>
          </a:xfrm>
        </p:grpSpPr>
        <p:sp>
          <p:nvSpPr>
            <p:cNvPr name="Freeform 8" id="8"/>
            <p:cNvSpPr/>
            <p:nvPr/>
          </p:nvSpPr>
          <p:spPr>
            <a:xfrm flipH="false" flipV="false" rot="0">
              <a:off x="0" y="0"/>
              <a:ext cx="14630400" cy="853440"/>
            </a:xfrm>
            <a:custGeom>
              <a:avLst/>
              <a:gdLst/>
              <a:ahLst/>
              <a:cxnLst/>
              <a:rect r="r" b="b" t="t" l="l"/>
              <a:pathLst>
                <a:path h="853440" w="14630400">
                  <a:moveTo>
                    <a:pt x="0" y="0"/>
                  </a:moveTo>
                  <a:lnTo>
                    <a:pt x="14630400" y="0"/>
                  </a:lnTo>
                  <a:lnTo>
                    <a:pt x="14630400" y="853440"/>
                  </a:lnTo>
                  <a:lnTo>
                    <a:pt x="0" y="853440"/>
                  </a:lnTo>
                  <a:close/>
                </a:path>
              </a:pathLst>
            </a:custGeom>
            <a:blipFill>
              <a:blip r:embed="rId2">
                <a:alphaModFix amt="0"/>
              </a:blip>
              <a:stretch>
                <a:fillRect l="0" t="-284029" r="0" b="-284029"/>
              </a:stretch>
            </a:blipFill>
          </p:spPr>
        </p:sp>
        <p:sp>
          <p:nvSpPr>
            <p:cNvPr name="TextBox 9" id="9"/>
            <p:cNvSpPr txBox="true"/>
            <p:nvPr/>
          </p:nvSpPr>
          <p:spPr>
            <a:xfrm>
              <a:off x="0" y="-47625"/>
              <a:ext cx="14630400" cy="901065"/>
            </a:xfrm>
            <a:prstGeom prst="rect">
              <a:avLst/>
            </a:prstGeom>
          </p:spPr>
          <p:txBody>
            <a:bodyPr anchor="ctr" rtlCol="false" tIns="0" lIns="0" bIns="0" rIns="0"/>
            <a:lstStyle/>
            <a:p>
              <a:pPr algn="l">
                <a:lnSpc>
                  <a:spcPts val="2640"/>
                </a:lnSpc>
              </a:pPr>
              <a:r>
                <a:rPr lang="en-US" b="true" sz="2200" spc="799">
                  <a:solidFill>
                    <a:srgbClr val="F07167"/>
                  </a:solidFill>
                  <a:latin typeface="Calibri (MS) Bold"/>
                  <a:ea typeface="Calibri (MS) Bold"/>
                  <a:cs typeface="Calibri (MS) Bold"/>
                  <a:sym typeface="Calibri (MS) Bold"/>
                </a:rPr>
                <a:t>SHORTCOMING 03  ·  ML MODEL</a:t>
              </a:r>
            </a:p>
          </p:txBody>
        </p:sp>
      </p:grpSp>
      <p:grpSp>
        <p:nvGrpSpPr>
          <p:cNvPr name="Group 10" id="10"/>
          <p:cNvGrpSpPr/>
          <p:nvPr/>
        </p:nvGrpSpPr>
        <p:grpSpPr>
          <a:xfrm rot="0">
            <a:off x="1005840" y="9601200"/>
            <a:ext cx="9144000" cy="548640"/>
            <a:chOff x="0" y="0"/>
            <a:chExt cx="12192000" cy="731520"/>
          </a:xfrm>
        </p:grpSpPr>
        <p:sp>
          <p:nvSpPr>
            <p:cNvPr name="Freeform 11" id="11"/>
            <p:cNvSpPr/>
            <p:nvPr/>
          </p:nvSpPr>
          <p:spPr>
            <a:xfrm flipH="false" flipV="false" rot="0">
              <a:off x="0" y="0"/>
              <a:ext cx="12192000" cy="731520"/>
            </a:xfrm>
            <a:custGeom>
              <a:avLst/>
              <a:gdLst/>
              <a:ahLst/>
              <a:cxnLst/>
              <a:rect r="r" b="b" t="t" l="l"/>
              <a:pathLst>
                <a:path h="731520" w="12192000">
                  <a:moveTo>
                    <a:pt x="0" y="0"/>
                  </a:moveTo>
                  <a:lnTo>
                    <a:pt x="12192000" y="0"/>
                  </a:lnTo>
                  <a:lnTo>
                    <a:pt x="12192000" y="731520"/>
                  </a:lnTo>
                  <a:lnTo>
                    <a:pt x="0" y="731520"/>
                  </a:lnTo>
                  <a:close/>
                </a:path>
              </a:pathLst>
            </a:custGeom>
            <a:blipFill>
              <a:blip r:embed="rId2">
                <a:alphaModFix amt="0"/>
              </a:blip>
              <a:stretch>
                <a:fillRect l="0" t="-274750" r="0" b="-274750"/>
              </a:stretch>
            </a:blipFill>
          </p:spPr>
        </p:sp>
        <p:sp>
          <p:nvSpPr>
            <p:cNvPr name="TextBox 12" id="12"/>
            <p:cNvSpPr txBox="true"/>
            <p:nvPr/>
          </p:nvSpPr>
          <p:spPr>
            <a:xfrm>
              <a:off x="0" y="-38100"/>
              <a:ext cx="12192000" cy="769620"/>
            </a:xfrm>
            <a:prstGeom prst="rect">
              <a:avLst/>
            </a:prstGeom>
          </p:spPr>
          <p:txBody>
            <a:bodyPr anchor="ctr" rtlCol="false" tIns="0" lIns="0" bIns="0" rIns="0"/>
            <a:lstStyle/>
            <a:p>
              <a:pPr algn="l">
                <a:lnSpc>
                  <a:spcPts val="2160"/>
                </a:lnSpc>
              </a:pPr>
              <a:r>
                <a:rPr lang="en-US" sz="1800">
                  <a:solidFill>
                    <a:srgbClr val="64748B"/>
                  </a:solidFill>
                  <a:latin typeface="Calibri (MS)"/>
                  <a:ea typeface="Calibri (MS)"/>
                  <a:cs typeface="Calibri (MS)"/>
                  <a:sym typeface="Calibri (MS)"/>
                </a:rPr>
                <a:t>CKD EarlyInsight · Capstone 2</a:t>
              </a:r>
            </a:p>
          </p:txBody>
        </p:sp>
      </p:grpSp>
      <p:grpSp>
        <p:nvGrpSpPr>
          <p:cNvPr name="Group 13" id="13"/>
          <p:cNvGrpSpPr/>
          <p:nvPr/>
        </p:nvGrpSpPr>
        <p:grpSpPr>
          <a:xfrm rot="0">
            <a:off x="16642080" y="9601200"/>
            <a:ext cx="914400" cy="548640"/>
            <a:chOff x="0" y="0"/>
            <a:chExt cx="1219200" cy="731520"/>
          </a:xfrm>
        </p:grpSpPr>
        <p:sp>
          <p:nvSpPr>
            <p:cNvPr name="Freeform 14" id="14"/>
            <p:cNvSpPr/>
            <p:nvPr/>
          </p:nvSpPr>
          <p:spPr>
            <a:xfrm flipH="false" flipV="false" rot="0">
              <a:off x="0" y="0"/>
              <a:ext cx="1219200" cy="731520"/>
            </a:xfrm>
            <a:custGeom>
              <a:avLst/>
              <a:gdLst/>
              <a:ahLst/>
              <a:cxnLst/>
              <a:rect r="r" b="b" t="t" l="l"/>
              <a:pathLst>
                <a:path h="731520" w="1219200">
                  <a:moveTo>
                    <a:pt x="0" y="0"/>
                  </a:moveTo>
                  <a:lnTo>
                    <a:pt x="1219200" y="0"/>
                  </a:lnTo>
                  <a:lnTo>
                    <a:pt x="1219200" y="731520"/>
                  </a:lnTo>
                  <a:lnTo>
                    <a:pt x="0" y="731520"/>
                  </a:lnTo>
                  <a:close/>
                </a:path>
              </a:pathLst>
            </a:custGeom>
            <a:blipFill>
              <a:blip r:embed="rId2">
                <a:alphaModFix amt="0"/>
              </a:blip>
              <a:stretch>
                <a:fillRect l="-26982" t="0" r="-26982" b="0"/>
              </a:stretch>
            </a:blipFill>
          </p:spPr>
        </p:sp>
        <p:sp>
          <p:nvSpPr>
            <p:cNvPr name="TextBox 15" id="15"/>
            <p:cNvSpPr txBox="true"/>
            <p:nvPr/>
          </p:nvSpPr>
          <p:spPr>
            <a:xfrm>
              <a:off x="0" y="-38100"/>
              <a:ext cx="1219200" cy="769620"/>
            </a:xfrm>
            <a:prstGeom prst="rect">
              <a:avLst/>
            </a:prstGeom>
          </p:spPr>
          <p:txBody>
            <a:bodyPr anchor="ctr" rtlCol="false" tIns="0" lIns="0" bIns="0" rIns="0"/>
            <a:lstStyle/>
            <a:p>
              <a:pPr algn="r">
                <a:lnSpc>
                  <a:spcPts val="2160"/>
                </a:lnSpc>
              </a:pPr>
              <a:r>
                <a:rPr lang="en-US" sz="1800">
                  <a:solidFill>
                    <a:srgbClr val="64748B"/>
                  </a:solidFill>
                  <a:latin typeface="Calibri (MS)"/>
                  <a:ea typeface="Calibri (MS)"/>
                  <a:cs typeface="Calibri (MS)"/>
                  <a:sym typeface="Calibri (MS)"/>
                </a:rPr>
                <a:t>05</a:t>
              </a:r>
            </a:p>
          </p:txBody>
        </p:sp>
      </p:grpSp>
      <p:grpSp>
        <p:nvGrpSpPr>
          <p:cNvPr name="Group 16" id="16"/>
          <p:cNvGrpSpPr/>
          <p:nvPr/>
        </p:nvGrpSpPr>
        <p:grpSpPr>
          <a:xfrm rot="0">
            <a:off x="1005840" y="1554480"/>
            <a:ext cx="16459200" cy="1828800"/>
            <a:chOff x="0" y="0"/>
            <a:chExt cx="21945600" cy="2438400"/>
          </a:xfrm>
        </p:grpSpPr>
        <p:sp>
          <p:nvSpPr>
            <p:cNvPr name="Freeform 17" id="17"/>
            <p:cNvSpPr/>
            <p:nvPr/>
          </p:nvSpPr>
          <p:spPr>
            <a:xfrm flipH="false" flipV="false" rot="0">
              <a:off x="0" y="0"/>
              <a:ext cx="21945600" cy="2438400"/>
            </a:xfrm>
            <a:custGeom>
              <a:avLst/>
              <a:gdLst/>
              <a:ahLst/>
              <a:cxnLst/>
              <a:rect r="r" b="b" t="t" l="l"/>
              <a:pathLst>
                <a:path h="2438400" w="21945600">
                  <a:moveTo>
                    <a:pt x="0" y="0"/>
                  </a:moveTo>
                  <a:lnTo>
                    <a:pt x="21945600" y="0"/>
                  </a:lnTo>
                  <a:lnTo>
                    <a:pt x="21945600" y="2438400"/>
                  </a:lnTo>
                  <a:lnTo>
                    <a:pt x="0" y="2438400"/>
                  </a:lnTo>
                  <a:close/>
                </a:path>
              </a:pathLst>
            </a:custGeom>
            <a:blipFill>
              <a:blip r:embed="rId2">
                <a:alphaModFix amt="0"/>
              </a:blip>
              <a:stretch>
                <a:fillRect l="0" t="-125365" r="0" b="-125365"/>
              </a:stretch>
            </a:blipFill>
          </p:spPr>
        </p:sp>
        <p:sp>
          <p:nvSpPr>
            <p:cNvPr name="TextBox 18" id="18"/>
            <p:cNvSpPr txBox="true"/>
            <p:nvPr/>
          </p:nvSpPr>
          <p:spPr>
            <a:xfrm>
              <a:off x="0" y="-9525"/>
              <a:ext cx="21945600" cy="2447925"/>
            </a:xfrm>
            <a:prstGeom prst="rect">
              <a:avLst/>
            </a:prstGeom>
          </p:spPr>
          <p:txBody>
            <a:bodyPr anchor="ctr" rtlCol="false" tIns="0" lIns="0" bIns="0" rIns="0"/>
            <a:lstStyle/>
            <a:p>
              <a:pPr algn="l">
                <a:lnSpc>
                  <a:spcPts val="7200"/>
                </a:lnSpc>
              </a:pPr>
              <a:r>
                <a:rPr lang="en-US" sz="6000" b="true">
                  <a:solidFill>
                    <a:srgbClr val="0F3D4C"/>
                  </a:solidFill>
                  <a:latin typeface="Georgia Bold"/>
                  <a:ea typeface="Georgia Bold"/>
                  <a:cs typeface="Georgia Bold"/>
                  <a:sym typeface="Georgia Bold"/>
                </a:rPr>
                <a:t>Pipeline is wired. The trained model isn't shipped.</a:t>
              </a:r>
            </a:p>
          </p:txBody>
        </p:sp>
      </p:grpSp>
      <p:grpSp>
        <p:nvGrpSpPr>
          <p:cNvPr name="Group 19" id="19"/>
          <p:cNvGrpSpPr/>
          <p:nvPr/>
        </p:nvGrpSpPr>
        <p:grpSpPr>
          <a:xfrm rot="0">
            <a:off x="993143" y="3919223"/>
            <a:ext cx="6609083" cy="5054603"/>
            <a:chOff x="0" y="0"/>
            <a:chExt cx="8812111" cy="6739471"/>
          </a:xfrm>
        </p:grpSpPr>
        <p:sp>
          <p:nvSpPr>
            <p:cNvPr name="Freeform 20" id="20"/>
            <p:cNvSpPr/>
            <p:nvPr/>
          </p:nvSpPr>
          <p:spPr>
            <a:xfrm flipH="false" flipV="false" rot="0">
              <a:off x="16891" y="16891"/>
              <a:ext cx="8778240" cy="6705600"/>
            </a:xfrm>
            <a:custGeom>
              <a:avLst/>
              <a:gdLst/>
              <a:ahLst/>
              <a:cxnLst/>
              <a:rect r="r" b="b" t="t" l="l"/>
              <a:pathLst>
                <a:path h="6705600" w="8778240">
                  <a:moveTo>
                    <a:pt x="0" y="0"/>
                  </a:moveTo>
                  <a:lnTo>
                    <a:pt x="8778240" y="0"/>
                  </a:lnTo>
                  <a:lnTo>
                    <a:pt x="8778240" y="6705600"/>
                  </a:lnTo>
                  <a:lnTo>
                    <a:pt x="0" y="6705600"/>
                  </a:lnTo>
                  <a:close/>
                </a:path>
              </a:pathLst>
            </a:custGeom>
            <a:solidFill>
              <a:srgbClr val="0F3D4C"/>
            </a:solidFill>
          </p:spPr>
        </p:sp>
        <p:sp>
          <p:nvSpPr>
            <p:cNvPr name="Freeform 21" id="21"/>
            <p:cNvSpPr/>
            <p:nvPr/>
          </p:nvSpPr>
          <p:spPr>
            <a:xfrm flipH="false" flipV="false" rot="0">
              <a:off x="0" y="0"/>
              <a:ext cx="8812022" cy="6739382"/>
            </a:xfrm>
            <a:custGeom>
              <a:avLst/>
              <a:gdLst/>
              <a:ahLst/>
              <a:cxnLst/>
              <a:rect r="r" b="b" t="t" l="l"/>
              <a:pathLst>
                <a:path h="6739382" w="8812022">
                  <a:moveTo>
                    <a:pt x="16891" y="0"/>
                  </a:moveTo>
                  <a:lnTo>
                    <a:pt x="8795131" y="0"/>
                  </a:lnTo>
                  <a:cubicBezTo>
                    <a:pt x="8804529" y="0"/>
                    <a:pt x="8812022" y="7620"/>
                    <a:pt x="8812022" y="16891"/>
                  </a:cubicBezTo>
                  <a:lnTo>
                    <a:pt x="8812022" y="6722491"/>
                  </a:lnTo>
                  <a:cubicBezTo>
                    <a:pt x="8812022" y="6731889"/>
                    <a:pt x="8804402" y="6739382"/>
                    <a:pt x="8795131" y="6739382"/>
                  </a:cubicBezTo>
                  <a:lnTo>
                    <a:pt x="16891" y="6739382"/>
                  </a:lnTo>
                  <a:cubicBezTo>
                    <a:pt x="7493" y="6739382"/>
                    <a:pt x="0" y="6731762"/>
                    <a:pt x="0" y="6722491"/>
                  </a:cubicBezTo>
                  <a:lnTo>
                    <a:pt x="0" y="16891"/>
                  </a:lnTo>
                  <a:cubicBezTo>
                    <a:pt x="0" y="7620"/>
                    <a:pt x="7620" y="0"/>
                    <a:pt x="16891" y="0"/>
                  </a:cubicBezTo>
                  <a:moveTo>
                    <a:pt x="16891" y="33909"/>
                  </a:moveTo>
                  <a:lnTo>
                    <a:pt x="16891" y="16891"/>
                  </a:lnTo>
                  <a:lnTo>
                    <a:pt x="33909" y="16891"/>
                  </a:lnTo>
                  <a:lnTo>
                    <a:pt x="33909" y="6722491"/>
                  </a:lnTo>
                  <a:lnTo>
                    <a:pt x="16891" y="6722491"/>
                  </a:lnTo>
                  <a:lnTo>
                    <a:pt x="16891" y="6705600"/>
                  </a:lnTo>
                  <a:lnTo>
                    <a:pt x="8795131" y="6705600"/>
                  </a:lnTo>
                  <a:lnTo>
                    <a:pt x="8795131" y="6722491"/>
                  </a:lnTo>
                  <a:lnTo>
                    <a:pt x="8778240" y="6722491"/>
                  </a:lnTo>
                  <a:lnTo>
                    <a:pt x="8778240" y="16891"/>
                  </a:lnTo>
                  <a:lnTo>
                    <a:pt x="8795131" y="16891"/>
                  </a:lnTo>
                  <a:lnTo>
                    <a:pt x="8795131" y="33909"/>
                  </a:lnTo>
                  <a:lnTo>
                    <a:pt x="16891" y="33909"/>
                  </a:lnTo>
                  <a:close/>
                </a:path>
              </a:pathLst>
            </a:custGeom>
            <a:solidFill>
              <a:srgbClr val="0F3D4C"/>
            </a:solidFill>
          </p:spPr>
        </p:sp>
      </p:grpSp>
      <p:grpSp>
        <p:nvGrpSpPr>
          <p:cNvPr name="Group 22" id="22"/>
          <p:cNvGrpSpPr/>
          <p:nvPr/>
        </p:nvGrpSpPr>
        <p:grpSpPr>
          <a:xfrm rot="0">
            <a:off x="1280160" y="4389120"/>
            <a:ext cx="6035040" cy="2926080"/>
            <a:chOff x="0" y="0"/>
            <a:chExt cx="8046720" cy="3901440"/>
          </a:xfrm>
        </p:grpSpPr>
        <p:sp>
          <p:nvSpPr>
            <p:cNvPr name="Freeform 23" id="23"/>
            <p:cNvSpPr/>
            <p:nvPr/>
          </p:nvSpPr>
          <p:spPr>
            <a:xfrm flipH="false" flipV="false" rot="0">
              <a:off x="0" y="0"/>
              <a:ext cx="8046720" cy="3901440"/>
            </a:xfrm>
            <a:custGeom>
              <a:avLst/>
              <a:gdLst/>
              <a:ahLst/>
              <a:cxnLst/>
              <a:rect r="r" b="b" t="t" l="l"/>
              <a:pathLst>
                <a:path h="3901440" w="8046720">
                  <a:moveTo>
                    <a:pt x="0" y="0"/>
                  </a:moveTo>
                  <a:lnTo>
                    <a:pt x="8046720" y="0"/>
                  </a:lnTo>
                  <a:lnTo>
                    <a:pt x="8046720" y="3901440"/>
                  </a:lnTo>
                  <a:lnTo>
                    <a:pt x="0" y="3901440"/>
                  </a:lnTo>
                  <a:close/>
                </a:path>
              </a:pathLst>
            </a:custGeom>
            <a:blipFill>
              <a:blip r:embed="rId2">
                <a:alphaModFix amt="0"/>
              </a:blip>
              <a:stretch>
                <a:fillRect l="-12207" t="0" r="-12207" b="0"/>
              </a:stretch>
            </a:blipFill>
          </p:spPr>
        </p:sp>
        <p:sp>
          <p:nvSpPr>
            <p:cNvPr name="TextBox 24" id="24"/>
            <p:cNvSpPr txBox="true"/>
            <p:nvPr/>
          </p:nvSpPr>
          <p:spPr>
            <a:xfrm>
              <a:off x="0" y="0"/>
              <a:ext cx="8046720" cy="3901440"/>
            </a:xfrm>
            <a:prstGeom prst="rect">
              <a:avLst/>
            </a:prstGeom>
          </p:spPr>
          <p:txBody>
            <a:bodyPr anchor="ctr" rtlCol="false" tIns="0" lIns="0" bIns="0" rIns="0"/>
            <a:lstStyle/>
            <a:p>
              <a:pPr algn="ctr">
                <a:lnSpc>
                  <a:spcPts val="11519"/>
                </a:lnSpc>
              </a:pPr>
              <a:r>
                <a:rPr lang="en-US" sz="9600" b="true">
                  <a:solidFill>
                    <a:srgbClr val="FFFFFF"/>
                  </a:solidFill>
                  <a:latin typeface="Georgia Bold"/>
                  <a:ea typeface="Georgia Bold"/>
                  <a:cs typeface="Georgia Bold"/>
                  <a:sym typeface="Georgia Bold"/>
                </a:rPr>
                <a:t>Dummy</a:t>
              </a:r>
            </a:p>
          </p:txBody>
        </p:sp>
      </p:grpSp>
      <p:grpSp>
        <p:nvGrpSpPr>
          <p:cNvPr name="Group 25" id="25"/>
          <p:cNvGrpSpPr/>
          <p:nvPr/>
        </p:nvGrpSpPr>
        <p:grpSpPr>
          <a:xfrm rot="0">
            <a:off x="1280160" y="7315200"/>
            <a:ext cx="6035040" cy="1371600"/>
            <a:chOff x="0" y="0"/>
            <a:chExt cx="8046720" cy="1828800"/>
          </a:xfrm>
        </p:grpSpPr>
        <p:sp>
          <p:nvSpPr>
            <p:cNvPr name="Freeform 26" id="26"/>
            <p:cNvSpPr/>
            <p:nvPr/>
          </p:nvSpPr>
          <p:spPr>
            <a:xfrm flipH="false" flipV="false" rot="0">
              <a:off x="0" y="0"/>
              <a:ext cx="8046720" cy="1828800"/>
            </a:xfrm>
            <a:custGeom>
              <a:avLst/>
              <a:gdLst/>
              <a:ahLst/>
              <a:cxnLst/>
              <a:rect r="r" b="b" t="t" l="l"/>
              <a:pathLst>
                <a:path h="1828800" w="8046720">
                  <a:moveTo>
                    <a:pt x="0" y="0"/>
                  </a:moveTo>
                  <a:lnTo>
                    <a:pt x="8046720" y="0"/>
                  </a:lnTo>
                  <a:lnTo>
                    <a:pt x="8046720" y="1828800"/>
                  </a:lnTo>
                  <a:lnTo>
                    <a:pt x="0" y="1828800"/>
                  </a:lnTo>
                  <a:close/>
                </a:path>
              </a:pathLst>
            </a:custGeom>
            <a:blipFill>
              <a:blip r:embed="rId2">
                <a:alphaModFix amt="0"/>
              </a:blip>
              <a:stretch>
                <a:fillRect l="0" t="-35734" r="0" b="-35734"/>
              </a:stretch>
            </a:blipFill>
          </p:spPr>
        </p:sp>
        <p:sp>
          <p:nvSpPr>
            <p:cNvPr name="TextBox 27" id="27"/>
            <p:cNvSpPr txBox="true"/>
            <p:nvPr/>
          </p:nvSpPr>
          <p:spPr>
            <a:xfrm>
              <a:off x="0" y="-57150"/>
              <a:ext cx="8046720" cy="1885950"/>
            </a:xfrm>
            <a:prstGeom prst="rect">
              <a:avLst/>
            </a:prstGeom>
          </p:spPr>
          <p:txBody>
            <a:bodyPr anchor="ctr" rtlCol="false" tIns="0" lIns="0" bIns="0" rIns="0"/>
            <a:lstStyle/>
            <a:p>
              <a:pPr algn="l">
                <a:lnSpc>
                  <a:spcPts val="3120"/>
                </a:lnSpc>
              </a:pPr>
              <a:r>
                <a:rPr lang="en-US" sz="2600" i="true">
                  <a:solidFill>
                    <a:srgbClr val="CADCFC"/>
                  </a:solidFill>
                  <a:latin typeface="Calibri (MS) Italics"/>
                  <a:ea typeface="Calibri (MS) Italics"/>
                  <a:cs typeface="Calibri (MS) Italics"/>
                  <a:sym typeface="Calibri (MS) Italics"/>
                </a:rPr>
                <a:t>falls back to eGFR-threshold rules</a:t>
              </a:r>
            </a:p>
          </p:txBody>
        </p:sp>
      </p:grpSp>
      <p:grpSp>
        <p:nvGrpSpPr>
          <p:cNvPr name="Group 28" id="28"/>
          <p:cNvGrpSpPr/>
          <p:nvPr/>
        </p:nvGrpSpPr>
        <p:grpSpPr>
          <a:xfrm rot="0">
            <a:off x="8034023" y="3919223"/>
            <a:ext cx="9260843" cy="5054603"/>
            <a:chOff x="0" y="0"/>
            <a:chExt cx="12347791" cy="6739471"/>
          </a:xfrm>
        </p:grpSpPr>
        <p:sp>
          <p:nvSpPr>
            <p:cNvPr name="Freeform 29" id="29"/>
            <p:cNvSpPr/>
            <p:nvPr/>
          </p:nvSpPr>
          <p:spPr>
            <a:xfrm flipH="false" flipV="false" rot="0">
              <a:off x="16891" y="16891"/>
              <a:ext cx="12313920" cy="6705600"/>
            </a:xfrm>
            <a:custGeom>
              <a:avLst/>
              <a:gdLst/>
              <a:ahLst/>
              <a:cxnLst/>
              <a:rect r="r" b="b" t="t" l="l"/>
              <a:pathLst>
                <a:path h="6705600" w="12313920">
                  <a:moveTo>
                    <a:pt x="0" y="0"/>
                  </a:moveTo>
                  <a:lnTo>
                    <a:pt x="12313920" y="0"/>
                  </a:lnTo>
                  <a:lnTo>
                    <a:pt x="12313920" y="6705600"/>
                  </a:lnTo>
                  <a:lnTo>
                    <a:pt x="0" y="6705600"/>
                  </a:lnTo>
                  <a:close/>
                </a:path>
              </a:pathLst>
            </a:custGeom>
            <a:solidFill>
              <a:srgbClr val="FFFFFF"/>
            </a:solidFill>
          </p:spPr>
        </p:sp>
        <p:sp>
          <p:nvSpPr>
            <p:cNvPr name="Freeform 30" id="30"/>
            <p:cNvSpPr/>
            <p:nvPr/>
          </p:nvSpPr>
          <p:spPr>
            <a:xfrm flipH="false" flipV="false" rot="0">
              <a:off x="0" y="0"/>
              <a:ext cx="12347701" cy="6739382"/>
            </a:xfrm>
            <a:custGeom>
              <a:avLst/>
              <a:gdLst/>
              <a:ahLst/>
              <a:cxnLst/>
              <a:rect r="r" b="b" t="t" l="l"/>
              <a:pathLst>
                <a:path h="6739382" w="12347701">
                  <a:moveTo>
                    <a:pt x="16891" y="0"/>
                  </a:moveTo>
                  <a:lnTo>
                    <a:pt x="12330811" y="0"/>
                  </a:lnTo>
                  <a:cubicBezTo>
                    <a:pt x="12340209" y="0"/>
                    <a:pt x="12347701" y="7620"/>
                    <a:pt x="12347701" y="16891"/>
                  </a:cubicBezTo>
                  <a:lnTo>
                    <a:pt x="12347701" y="6722491"/>
                  </a:lnTo>
                  <a:cubicBezTo>
                    <a:pt x="12347701" y="6731889"/>
                    <a:pt x="12340082" y="6739382"/>
                    <a:pt x="12330811" y="6739382"/>
                  </a:cubicBezTo>
                  <a:lnTo>
                    <a:pt x="16891" y="6739382"/>
                  </a:lnTo>
                  <a:cubicBezTo>
                    <a:pt x="7493" y="6739382"/>
                    <a:pt x="0" y="6731762"/>
                    <a:pt x="0" y="6722491"/>
                  </a:cubicBezTo>
                  <a:lnTo>
                    <a:pt x="0" y="16891"/>
                  </a:lnTo>
                  <a:cubicBezTo>
                    <a:pt x="0" y="7620"/>
                    <a:pt x="7620" y="0"/>
                    <a:pt x="16891" y="0"/>
                  </a:cubicBezTo>
                  <a:moveTo>
                    <a:pt x="16891" y="33909"/>
                  </a:moveTo>
                  <a:lnTo>
                    <a:pt x="16891" y="16891"/>
                  </a:lnTo>
                  <a:lnTo>
                    <a:pt x="33909" y="16891"/>
                  </a:lnTo>
                  <a:lnTo>
                    <a:pt x="33909" y="6722491"/>
                  </a:lnTo>
                  <a:lnTo>
                    <a:pt x="16891" y="6722491"/>
                  </a:lnTo>
                  <a:lnTo>
                    <a:pt x="16891" y="6705600"/>
                  </a:lnTo>
                  <a:lnTo>
                    <a:pt x="12330811" y="6705600"/>
                  </a:lnTo>
                  <a:lnTo>
                    <a:pt x="12330811" y="6722491"/>
                  </a:lnTo>
                  <a:lnTo>
                    <a:pt x="12313920" y="6722491"/>
                  </a:lnTo>
                  <a:lnTo>
                    <a:pt x="12313920" y="16891"/>
                  </a:lnTo>
                  <a:lnTo>
                    <a:pt x="12330811" y="16891"/>
                  </a:lnTo>
                  <a:lnTo>
                    <a:pt x="12330811" y="33909"/>
                  </a:lnTo>
                  <a:lnTo>
                    <a:pt x="16891" y="33909"/>
                  </a:lnTo>
                  <a:close/>
                </a:path>
              </a:pathLst>
            </a:custGeom>
            <a:solidFill>
              <a:srgbClr val="E2E8F0"/>
            </a:solidFill>
          </p:spPr>
        </p:sp>
      </p:grpSp>
      <p:sp>
        <p:nvSpPr>
          <p:cNvPr name="TextBox 31" id="31"/>
          <p:cNvSpPr txBox="true"/>
          <p:nvPr/>
        </p:nvSpPr>
        <p:spPr>
          <a:xfrm rot="0">
            <a:off x="8412480" y="4158615"/>
            <a:ext cx="8595360" cy="4528185"/>
          </a:xfrm>
          <a:prstGeom prst="rect">
            <a:avLst/>
          </a:prstGeom>
        </p:spPr>
        <p:txBody>
          <a:bodyPr anchor="t" rtlCol="false" tIns="0" lIns="0" bIns="0" rIns="0">
            <a:spAutoFit/>
          </a:bodyPr>
          <a:lstStyle/>
          <a:p>
            <a:pPr algn="l">
              <a:lnSpc>
                <a:spcPts val="3359"/>
              </a:lnSpc>
            </a:pPr>
            <a:r>
              <a:rPr lang="en-US" sz="2799">
                <a:solidFill>
                  <a:srgbClr val="1E293B"/>
                </a:solidFill>
                <a:latin typeface="Calibri (MS)"/>
                <a:ea typeface="Calibri (MS)"/>
                <a:cs typeface="Calibri (MS)"/>
                <a:sym typeface="Calibri (MS)"/>
              </a:rPr>
              <a:t>ml_service is written to load a scikit-learn pipeline and SHAP explainer from artifacts/. The CKD-EPI eGFR math is real, the SHAP formatting is real, the risk-band logic is real.</a:t>
            </a:r>
          </a:p>
          <a:p>
            <a:pPr algn="l">
              <a:lnSpc>
                <a:spcPts val="3359"/>
              </a:lnSpc>
            </a:pPr>
          </a:p>
          <a:p>
            <a:pPr algn="l">
              <a:lnSpc>
                <a:spcPts val="3359"/>
              </a:lnSpc>
            </a:pPr>
            <a:r>
              <a:rPr lang="en-US" sz="2799">
                <a:solidFill>
                  <a:srgbClr val="1E293B"/>
                </a:solidFill>
                <a:latin typeface="Calibri (MS)"/>
                <a:ea typeface="Calibri (MS)"/>
                <a:cs typeface="Calibri (MS)"/>
                <a:sym typeface="Calibri (MS)"/>
              </a:rPr>
              <a:t>The artifacts/ folder is empty. When loading fails, the service falls back to a deterministic dummy predictor based only on eGFR thresholds.</a:t>
            </a:r>
          </a:p>
        </p:txBody>
      </p:sp>
    </p:spTree>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bg>
      <p:bgPr>
        <a:solidFill>
          <a:srgbClr val="F8F6F1"/>
        </a:solidFill>
      </p:bgPr>
    </p:bg>
    <p:spTree>
      <p:nvGrpSpPr>
        <p:cNvPr id="1" name=""/>
        <p:cNvGrpSpPr/>
        <p:nvPr/>
      </p:nvGrpSpPr>
      <p:grpSpPr>
        <a:xfrm>
          <a:off x="0" y="0"/>
          <a:ext cx="0" cy="0"/>
          <a:chOff x="0" y="0"/>
          <a:chExt cx="0" cy="0"/>
        </a:xfrm>
      </p:grpSpPr>
      <p:grpSp>
        <p:nvGrpSpPr>
          <p:cNvPr name="Group 2" id="2"/>
          <p:cNvGrpSpPr/>
          <p:nvPr/>
        </p:nvGrpSpPr>
        <p:grpSpPr>
          <a:xfrm rot="0">
            <a:off x="-12697" y="-12697"/>
            <a:ext cx="427739" cy="10312403"/>
            <a:chOff x="0" y="0"/>
            <a:chExt cx="570319" cy="13749871"/>
          </a:xfrm>
        </p:grpSpPr>
        <p:sp>
          <p:nvSpPr>
            <p:cNvPr name="Freeform 3" id="3"/>
            <p:cNvSpPr/>
            <p:nvPr/>
          </p:nvSpPr>
          <p:spPr>
            <a:xfrm flipH="false" flipV="false" rot="0">
              <a:off x="16891" y="16891"/>
              <a:ext cx="536448" cy="13715999"/>
            </a:xfrm>
            <a:custGeom>
              <a:avLst/>
              <a:gdLst/>
              <a:ahLst/>
              <a:cxnLst/>
              <a:rect r="r" b="b" t="t" l="l"/>
              <a:pathLst>
                <a:path h="13715999" w="536448">
                  <a:moveTo>
                    <a:pt x="0" y="0"/>
                  </a:moveTo>
                  <a:lnTo>
                    <a:pt x="536448" y="0"/>
                  </a:lnTo>
                  <a:lnTo>
                    <a:pt x="536448" y="13715999"/>
                  </a:lnTo>
                  <a:lnTo>
                    <a:pt x="0" y="13715999"/>
                  </a:lnTo>
                  <a:close/>
                </a:path>
              </a:pathLst>
            </a:custGeom>
            <a:solidFill>
              <a:srgbClr val="F07167"/>
            </a:solidFill>
          </p:spPr>
        </p:sp>
        <p:sp>
          <p:nvSpPr>
            <p:cNvPr name="Freeform 4" id="4"/>
            <p:cNvSpPr/>
            <p:nvPr/>
          </p:nvSpPr>
          <p:spPr>
            <a:xfrm flipH="false" flipV="false" rot="0">
              <a:off x="0" y="0"/>
              <a:ext cx="570230" cy="13749782"/>
            </a:xfrm>
            <a:custGeom>
              <a:avLst/>
              <a:gdLst/>
              <a:ahLst/>
              <a:cxnLst/>
              <a:rect r="r" b="b" t="t" l="l"/>
              <a:pathLst>
                <a:path h="13749782" w="570230">
                  <a:moveTo>
                    <a:pt x="16891" y="0"/>
                  </a:moveTo>
                  <a:lnTo>
                    <a:pt x="553339" y="0"/>
                  </a:lnTo>
                  <a:cubicBezTo>
                    <a:pt x="562737" y="0"/>
                    <a:pt x="570230" y="7620"/>
                    <a:pt x="570230" y="16891"/>
                  </a:cubicBezTo>
                  <a:lnTo>
                    <a:pt x="570230" y="13732890"/>
                  </a:lnTo>
                  <a:cubicBezTo>
                    <a:pt x="570230" y="13742290"/>
                    <a:pt x="562610" y="13749782"/>
                    <a:pt x="553339" y="13749782"/>
                  </a:cubicBezTo>
                  <a:lnTo>
                    <a:pt x="16891" y="13749782"/>
                  </a:lnTo>
                  <a:cubicBezTo>
                    <a:pt x="7493" y="13749782"/>
                    <a:pt x="0" y="13742163"/>
                    <a:pt x="0" y="13732890"/>
                  </a:cubicBezTo>
                  <a:lnTo>
                    <a:pt x="0" y="16891"/>
                  </a:lnTo>
                  <a:cubicBezTo>
                    <a:pt x="0" y="7620"/>
                    <a:pt x="7620" y="0"/>
                    <a:pt x="16891" y="0"/>
                  </a:cubicBezTo>
                  <a:moveTo>
                    <a:pt x="16891" y="33909"/>
                  </a:moveTo>
                  <a:lnTo>
                    <a:pt x="16891" y="16891"/>
                  </a:lnTo>
                  <a:lnTo>
                    <a:pt x="33909" y="16891"/>
                  </a:lnTo>
                  <a:lnTo>
                    <a:pt x="33909" y="13732890"/>
                  </a:lnTo>
                  <a:lnTo>
                    <a:pt x="16891" y="13732890"/>
                  </a:lnTo>
                  <a:lnTo>
                    <a:pt x="16891" y="13716000"/>
                  </a:lnTo>
                  <a:lnTo>
                    <a:pt x="553339" y="13716000"/>
                  </a:lnTo>
                  <a:lnTo>
                    <a:pt x="553339" y="13732890"/>
                  </a:lnTo>
                  <a:lnTo>
                    <a:pt x="536448" y="13732890"/>
                  </a:lnTo>
                  <a:lnTo>
                    <a:pt x="536448" y="16891"/>
                  </a:lnTo>
                  <a:lnTo>
                    <a:pt x="553339" y="16891"/>
                  </a:lnTo>
                  <a:lnTo>
                    <a:pt x="553339" y="33909"/>
                  </a:lnTo>
                  <a:lnTo>
                    <a:pt x="16891" y="33909"/>
                  </a:lnTo>
                  <a:close/>
                </a:path>
              </a:pathLst>
            </a:custGeom>
            <a:solidFill>
              <a:srgbClr val="F07167"/>
            </a:solidFill>
          </p:spPr>
        </p:sp>
      </p:grpSp>
      <p:grpSp>
        <p:nvGrpSpPr>
          <p:cNvPr name="Group 5" id="5"/>
          <p:cNvGrpSpPr/>
          <p:nvPr/>
        </p:nvGrpSpPr>
        <p:grpSpPr>
          <a:xfrm rot="0">
            <a:off x="13148310" y="986790"/>
            <a:ext cx="4244340" cy="38100"/>
            <a:chOff x="0" y="0"/>
            <a:chExt cx="5659120" cy="50800"/>
          </a:xfrm>
        </p:grpSpPr>
        <p:sp>
          <p:nvSpPr>
            <p:cNvPr name="Freeform 6" id="6"/>
            <p:cNvSpPr/>
            <p:nvPr/>
          </p:nvSpPr>
          <p:spPr>
            <a:xfrm flipH="false" flipV="false" rot="0">
              <a:off x="25400" y="0"/>
              <a:ext cx="5608320" cy="50800"/>
            </a:xfrm>
            <a:custGeom>
              <a:avLst/>
              <a:gdLst/>
              <a:ahLst/>
              <a:cxnLst/>
              <a:rect r="r" b="b" t="t" l="l"/>
              <a:pathLst>
                <a:path h="50800" w="5608320">
                  <a:moveTo>
                    <a:pt x="0" y="0"/>
                  </a:moveTo>
                  <a:lnTo>
                    <a:pt x="5608320" y="0"/>
                  </a:lnTo>
                  <a:lnTo>
                    <a:pt x="5608320" y="50800"/>
                  </a:lnTo>
                  <a:lnTo>
                    <a:pt x="0" y="50800"/>
                  </a:lnTo>
                  <a:close/>
                </a:path>
              </a:pathLst>
            </a:custGeom>
            <a:solidFill>
              <a:srgbClr val="F07167"/>
            </a:solidFill>
          </p:spPr>
        </p:sp>
      </p:grpSp>
      <p:grpSp>
        <p:nvGrpSpPr>
          <p:cNvPr name="Group 7" id="7"/>
          <p:cNvGrpSpPr/>
          <p:nvPr/>
        </p:nvGrpSpPr>
        <p:grpSpPr>
          <a:xfrm rot="0">
            <a:off x="1005840" y="731520"/>
            <a:ext cx="10972800" cy="640080"/>
            <a:chOff x="0" y="0"/>
            <a:chExt cx="14630400" cy="853440"/>
          </a:xfrm>
        </p:grpSpPr>
        <p:sp>
          <p:nvSpPr>
            <p:cNvPr name="Freeform 8" id="8"/>
            <p:cNvSpPr/>
            <p:nvPr/>
          </p:nvSpPr>
          <p:spPr>
            <a:xfrm flipH="false" flipV="false" rot="0">
              <a:off x="0" y="0"/>
              <a:ext cx="14630400" cy="853440"/>
            </a:xfrm>
            <a:custGeom>
              <a:avLst/>
              <a:gdLst/>
              <a:ahLst/>
              <a:cxnLst/>
              <a:rect r="r" b="b" t="t" l="l"/>
              <a:pathLst>
                <a:path h="853440" w="14630400">
                  <a:moveTo>
                    <a:pt x="0" y="0"/>
                  </a:moveTo>
                  <a:lnTo>
                    <a:pt x="14630400" y="0"/>
                  </a:lnTo>
                  <a:lnTo>
                    <a:pt x="14630400" y="853440"/>
                  </a:lnTo>
                  <a:lnTo>
                    <a:pt x="0" y="853440"/>
                  </a:lnTo>
                  <a:close/>
                </a:path>
              </a:pathLst>
            </a:custGeom>
            <a:blipFill>
              <a:blip r:embed="rId2">
                <a:alphaModFix amt="0"/>
              </a:blip>
              <a:stretch>
                <a:fillRect l="0" t="-284029" r="0" b="-284029"/>
              </a:stretch>
            </a:blipFill>
          </p:spPr>
        </p:sp>
        <p:sp>
          <p:nvSpPr>
            <p:cNvPr name="TextBox 9" id="9"/>
            <p:cNvSpPr txBox="true"/>
            <p:nvPr/>
          </p:nvSpPr>
          <p:spPr>
            <a:xfrm>
              <a:off x="0" y="-47625"/>
              <a:ext cx="14630400" cy="901065"/>
            </a:xfrm>
            <a:prstGeom prst="rect">
              <a:avLst/>
            </a:prstGeom>
          </p:spPr>
          <p:txBody>
            <a:bodyPr anchor="ctr" rtlCol="false" tIns="0" lIns="0" bIns="0" rIns="0"/>
            <a:lstStyle/>
            <a:p>
              <a:pPr algn="l">
                <a:lnSpc>
                  <a:spcPts val="2640"/>
                </a:lnSpc>
              </a:pPr>
              <a:r>
                <a:rPr lang="en-US" b="true" sz="2200" spc="799">
                  <a:solidFill>
                    <a:srgbClr val="F07167"/>
                  </a:solidFill>
                  <a:latin typeface="Calibri (MS) Bold"/>
                  <a:ea typeface="Calibri (MS) Bold"/>
                  <a:cs typeface="Calibri (MS) Bold"/>
                  <a:sym typeface="Calibri (MS) Bold"/>
                </a:rPr>
                <a:t>SHORTCOMING 04  ·  CI/CD &amp; TESTS</a:t>
              </a:r>
            </a:p>
          </p:txBody>
        </p:sp>
      </p:grpSp>
      <p:grpSp>
        <p:nvGrpSpPr>
          <p:cNvPr name="Group 10" id="10"/>
          <p:cNvGrpSpPr/>
          <p:nvPr/>
        </p:nvGrpSpPr>
        <p:grpSpPr>
          <a:xfrm rot="0">
            <a:off x="1005840" y="9601200"/>
            <a:ext cx="9144000" cy="548640"/>
            <a:chOff x="0" y="0"/>
            <a:chExt cx="12192000" cy="731520"/>
          </a:xfrm>
        </p:grpSpPr>
        <p:sp>
          <p:nvSpPr>
            <p:cNvPr name="Freeform 11" id="11"/>
            <p:cNvSpPr/>
            <p:nvPr/>
          </p:nvSpPr>
          <p:spPr>
            <a:xfrm flipH="false" flipV="false" rot="0">
              <a:off x="0" y="0"/>
              <a:ext cx="12192000" cy="731520"/>
            </a:xfrm>
            <a:custGeom>
              <a:avLst/>
              <a:gdLst/>
              <a:ahLst/>
              <a:cxnLst/>
              <a:rect r="r" b="b" t="t" l="l"/>
              <a:pathLst>
                <a:path h="731520" w="12192000">
                  <a:moveTo>
                    <a:pt x="0" y="0"/>
                  </a:moveTo>
                  <a:lnTo>
                    <a:pt x="12192000" y="0"/>
                  </a:lnTo>
                  <a:lnTo>
                    <a:pt x="12192000" y="731520"/>
                  </a:lnTo>
                  <a:lnTo>
                    <a:pt x="0" y="731520"/>
                  </a:lnTo>
                  <a:close/>
                </a:path>
              </a:pathLst>
            </a:custGeom>
            <a:blipFill>
              <a:blip r:embed="rId2">
                <a:alphaModFix amt="0"/>
              </a:blip>
              <a:stretch>
                <a:fillRect l="0" t="-274750" r="0" b="-274750"/>
              </a:stretch>
            </a:blipFill>
          </p:spPr>
        </p:sp>
        <p:sp>
          <p:nvSpPr>
            <p:cNvPr name="TextBox 12" id="12"/>
            <p:cNvSpPr txBox="true"/>
            <p:nvPr/>
          </p:nvSpPr>
          <p:spPr>
            <a:xfrm>
              <a:off x="0" y="-38100"/>
              <a:ext cx="12192000" cy="769620"/>
            </a:xfrm>
            <a:prstGeom prst="rect">
              <a:avLst/>
            </a:prstGeom>
          </p:spPr>
          <p:txBody>
            <a:bodyPr anchor="ctr" rtlCol="false" tIns="0" lIns="0" bIns="0" rIns="0"/>
            <a:lstStyle/>
            <a:p>
              <a:pPr algn="l">
                <a:lnSpc>
                  <a:spcPts val="2160"/>
                </a:lnSpc>
              </a:pPr>
              <a:r>
                <a:rPr lang="en-US" sz="1800">
                  <a:solidFill>
                    <a:srgbClr val="64748B"/>
                  </a:solidFill>
                  <a:latin typeface="Calibri (MS)"/>
                  <a:ea typeface="Calibri (MS)"/>
                  <a:cs typeface="Calibri (MS)"/>
                  <a:sym typeface="Calibri (MS)"/>
                </a:rPr>
                <a:t>CKD EarlyInsight · Capstone 2</a:t>
              </a:r>
            </a:p>
          </p:txBody>
        </p:sp>
      </p:grpSp>
      <p:grpSp>
        <p:nvGrpSpPr>
          <p:cNvPr name="Group 13" id="13"/>
          <p:cNvGrpSpPr/>
          <p:nvPr/>
        </p:nvGrpSpPr>
        <p:grpSpPr>
          <a:xfrm rot="0">
            <a:off x="16642080" y="9601200"/>
            <a:ext cx="914400" cy="548640"/>
            <a:chOff x="0" y="0"/>
            <a:chExt cx="1219200" cy="731520"/>
          </a:xfrm>
        </p:grpSpPr>
        <p:sp>
          <p:nvSpPr>
            <p:cNvPr name="Freeform 14" id="14"/>
            <p:cNvSpPr/>
            <p:nvPr/>
          </p:nvSpPr>
          <p:spPr>
            <a:xfrm flipH="false" flipV="false" rot="0">
              <a:off x="0" y="0"/>
              <a:ext cx="1219200" cy="731520"/>
            </a:xfrm>
            <a:custGeom>
              <a:avLst/>
              <a:gdLst/>
              <a:ahLst/>
              <a:cxnLst/>
              <a:rect r="r" b="b" t="t" l="l"/>
              <a:pathLst>
                <a:path h="731520" w="1219200">
                  <a:moveTo>
                    <a:pt x="0" y="0"/>
                  </a:moveTo>
                  <a:lnTo>
                    <a:pt x="1219200" y="0"/>
                  </a:lnTo>
                  <a:lnTo>
                    <a:pt x="1219200" y="731520"/>
                  </a:lnTo>
                  <a:lnTo>
                    <a:pt x="0" y="731520"/>
                  </a:lnTo>
                  <a:close/>
                </a:path>
              </a:pathLst>
            </a:custGeom>
            <a:blipFill>
              <a:blip r:embed="rId2">
                <a:alphaModFix amt="0"/>
              </a:blip>
              <a:stretch>
                <a:fillRect l="-26982" t="0" r="-26982" b="0"/>
              </a:stretch>
            </a:blipFill>
          </p:spPr>
        </p:sp>
        <p:sp>
          <p:nvSpPr>
            <p:cNvPr name="TextBox 15" id="15"/>
            <p:cNvSpPr txBox="true"/>
            <p:nvPr/>
          </p:nvSpPr>
          <p:spPr>
            <a:xfrm>
              <a:off x="0" y="-38100"/>
              <a:ext cx="1219200" cy="769620"/>
            </a:xfrm>
            <a:prstGeom prst="rect">
              <a:avLst/>
            </a:prstGeom>
          </p:spPr>
          <p:txBody>
            <a:bodyPr anchor="ctr" rtlCol="false" tIns="0" lIns="0" bIns="0" rIns="0"/>
            <a:lstStyle/>
            <a:p>
              <a:pPr algn="r">
                <a:lnSpc>
                  <a:spcPts val="2160"/>
                </a:lnSpc>
              </a:pPr>
              <a:r>
                <a:rPr lang="en-US" sz="1800">
                  <a:solidFill>
                    <a:srgbClr val="64748B"/>
                  </a:solidFill>
                  <a:latin typeface="Calibri (MS)"/>
                  <a:ea typeface="Calibri (MS)"/>
                  <a:cs typeface="Calibri (MS)"/>
                  <a:sym typeface="Calibri (MS)"/>
                </a:rPr>
                <a:t>06</a:t>
              </a:r>
            </a:p>
          </p:txBody>
        </p:sp>
      </p:grpSp>
      <p:grpSp>
        <p:nvGrpSpPr>
          <p:cNvPr name="Group 16" id="16"/>
          <p:cNvGrpSpPr/>
          <p:nvPr/>
        </p:nvGrpSpPr>
        <p:grpSpPr>
          <a:xfrm rot="0">
            <a:off x="1005840" y="1554480"/>
            <a:ext cx="16459200" cy="1828800"/>
            <a:chOff x="0" y="0"/>
            <a:chExt cx="21945600" cy="2438400"/>
          </a:xfrm>
        </p:grpSpPr>
        <p:sp>
          <p:nvSpPr>
            <p:cNvPr name="Freeform 17" id="17"/>
            <p:cNvSpPr/>
            <p:nvPr/>
          </p:nvSpPr>
          <p:spPr>
            <a:xfrm flipH="false" flipV="false" rot="0">
              <a:off x="0" y="0"/>
              <a:ext cx="21945600" cy="2438400"/>
            </a:xfrm>
            <a:custGeom>
              <a:avLst/>
              <a:gdLst/>
              <a:ahLst/>
              <a:cxnLst/>
              <a:rect r="r" b="b" t="t" l="l"/>
              <a:pathLst>
                <a:path h="2438400" w="21945600">
                  <a:moveTo>
                    <a:pt x="0" y="0"/>
                  </a:moveTo>
                  <a:lnTo>
                    <a:pt x="21945600" y="0"/>
                  </a:lnTo>
                  <a:lnTo>
                    <a:pt x="21945600" y="2438400"/>
                  </a:lnTo>
                  <a:lnTo>
                    <a:pt x="0" y="2438400"/>
                  </a:lnTo>
                  <a:close/>
                </a:path>
              </a:pathLst>
            </a:custGeom>
            <a:blipFill>
              <a:blip r:embed="rId2">
                <a:alphaModFix amt="0"/>
              </a:blip>
              <a:stretch>
                <a:fillRect l="0" t="-125365" r="0" b="-125365"/>
              </a:stretch>
            </a:blipFill>
          </p:spPr>
        </p:sp>
        <p:sp>
          <p:nvSpPr>
            <p:cNvPr name="TextBox 18" id="18"/>
            <p:cNvSpPr txBox="true"/>
            <p:nvPr/>
          </p:nvSpPr>
          <p:spPr>
            <a:xfrm>
              <a:off x="0" y="-9525"/>
              <a:ext cx="21945600" cy="2447925"/>
            </a:xfrm>
            <a:prstGeom prst="rect">
              <a:avLst/>
            </a:prstGeom>
          </p:spPr>
          <p:txBody>
            <a:bodyPr anchor="ctr" rtlCol="false" tIns="0" lIns="0" bIns="0" rIns="0"/>
            <a:lstStyle/>
            <a:p>
              <a:pPr algn="l">
                <a:lnSpc>
                  <a:spcPts val="7200"/>
                </a:lnSpc>
              </a:pPr>
              <a:r>
                <a:rPr lang="en-US" sz="6000" b="true">
                  <a:solidFill>
                    <a:srgbClr val="0F3D4C"/>
                  </a:solidFill>
                  <a:latin typeface="Georgia Bold"/>
                  <a:ea typeface="Georgia Bold"/>
                  <a:cs typeface="Georgia Bold"/>
                  <a:sym typeface="Georgia Bold"/>
                </a:rPr>
                <a:t>GitHub Actions advertised. None are running.</a:t>
              </a:r>
            </a:p>
          </p:txBody>
        </p:sp>
      </p:grpSp>
      <p:grpSp>
        <p:nvGrpSpPr>
          <p:cNvPr name="Group 19" id="19"/>
          <p:cNvGrpSpPr/>
          <p:nvPr/>
        </p:nvGrpSpPr>
        <p:grpSpPr>
          <a:xfrm rot="0">
            <a:off x="993143" y="3919223"/>
            <a:ext cx="6609083" cy="5054603"/>
            <a:chOff x="0" y="0"/>
            <a:chExt cx="8812111" cy="6739471"/>
          </a:xfrm>
        </p:grpSpPr>
        <p:sp>
          <p:nvSpPr>
            <p:cNvPr name="Freeform 20" id="20"/>
            <p:cNvSpPr/>
            <p:nvPr/>
          </p:nvSpPr>
          <p:spPr>
            <a:xfrm flipH="false" flipV="false" rot="0">
              <a:off x="16891" y="16891"/>
              <a:ext cx="8778240" cy="6705600"/>
            </a:xfrm>
            <a:custGeom>
              <a:avLst/>
              <a:gdLst/>
              <a:ahLst/>
              <a:cxnLst/>
              <a:rect r="r" b="b" t="t" l="l"/>
              <a:pathLst>
                <a:path h="6705600" w="8778240">
                  <a:moveTo>
                    <a:pt x="0" y="0"/>
                  </a:moveTo>
                  <a:lnTo>
                    <a:pt x="8778240" y="0"/>
                  </a:lnTo>
                  <a:lnTo>
                    <a:pt x="8778240" y="6705600"/>
                  </a:lnTo>
                  <a:lnTo>
                    <a:pt x="0" y="6705600"/>
                  </a:lnTo>
                  <a:close/>
                </a:path>
              </a:pathLst>
            </a:custGeom>
            <a:solidFill>
              <a:srgbClr val="0F3D4C"/>
            </a:solidFill>
          </p:spPr>
        </p:sp>
        <p:sp>
          <p:nvSpPr>
            <p:cNvPr name="Freeform 21" id="21"/>
            <p:cNvSpPr/>
            <p:nvPr/>
          </p:nvSpPr>
          <p:spPr>
            <a:xfrm flipH="false" flipV="false" rot="0">
              <a:off x="0" y="0"/>
              <a:ext cx="8812022" cy="6739382"/>
            </a:xfrm>
            <a:custGeom>
              <a:avLst/>
              <a:gdLst/>
              <a:ahLst/>
              <a:cxnLst/>
              <a:rect r="r" b="b" t="t" l="l"/>
              <a:pathLst>
                <a:path h="6739382" w="8812022">
                  <a:moveTo>
                    <a:pt x="16891" y="0"/>
                  </a:moveTo>
                  <a:lnTo>
                    <a:pt x="8795131" y="0"/>
                  </a:lnTo>
                  <a:cubicBezTo>
                    <a:pt x="8804529" y="0"/>
                    <a:pt x="8812022" y="7620"/>
                    <a:pt x="8812022" y="16891"/>
                  </a:cubicBezTo>
                  <a:lnTo>
                    <a:pt x="8812022" y="6722491"/>
                  </a:lnTo>
                  <a:cubicBezTo>
                    <a:pt x="8812022" y="6731889"/>
                    <a:pt x="8804402" y="6739382"/>
                    <a:pt x="8795131" y="6739382"/>
                  </a:cubicBezTo>
                  <a:lnTo>
                    <a:pt x="16891" y="6739382"/>
                  </a:lnTo>
                  <a:cubicBezTo>
                    <a:pt x="7493" y="6739382"/>
                    <a:pt x="0" y="6731762"/>
                    <a:pt x="0" y="6722491"/>
                  </a:cubicBezTo>
                  <a:lnTo>
                    <a:pt x="0" y="16891"/>
                  </a:lnTo>
                  <a:cubicBezTo>
                    <a:pt x="0" y="7620"/>
                    <a:pt x="7620" y="0"/>
                    <a:pt x="16891" y="0"/>
                  </a:cubicBezTo>
                  <a:moveTo>
                    <a:pt x="16891" y="33909"/>
                  </a:moveTo>
                  <a:lnTo>
                    <a:pt x="16891" y="16891"/>
                  </a:lnTo>
                  <a:lnTo>
                    <a:pt x="33909" y="16891"/>
                  </a:lnTo>
                  <a:lnTo>
                    <a:pt x="33909" y="6722491"/>
                  </a:lnTo>
                  <a:lnTo>
                    <a:pt x="16891" y="6722491"/>
                  </a:lnTo>
                  <a:lnTo>
                    <a:pt x="16891" y="6705600"/>
                  </a:lnTo>
                  <a:lnTo>
                    <a:pt x="8795131" y="6705600"/>
                  </a:lnTo>
                  <a:lnTo>
                    <a:pt x="8795131" y="6722491"/>
                  </a:lnTo>
                  <a:lnTo>
                    <a:pt x="8778240" y="6722491"/>
                  </a:lnTo>
                  <a:lnTo>
                    <a:pt x="8778240" y="16891"/>
                  </a:lnTo>
                  <a:lnTo>
                    <a:pt x="8795131" y="16891"/>
                  </a:lnTo>
                  <a:lnTo>
                    <a:pt x="8795131" y="33909"/>
                  </a:lnTo>
                  <a:lnTo>
                    <a:pt x="16891" y="33909"/>
                  </a:lnTo>
                  <a:close/>
                </a:path>
              </a:pathLst>
            </a:custGeom>
            <a:solidFill>
              <a:srgbClr val="0F3D4C"/>
            </a:solidFill>
          </p:spPr>
        </p:sp>
      </p:grpSp>
      <p:grpSp>
        <p:nvGrpSpPr>
          <p:cNvPr name="Group 22" id="22"/>
          <p:cNvGrpSpPr/>
          <p:nvPr/>
        </p:nvGrpSpPr>
        <p:grpSpPr>
          <a:xfrm rot="0">
            <a:off x="1280160" y="4389120"/>
            <a:ext cx="6035040" cy="2926080"/>
            <a:chOff x="0" y="0"/>
            <a:chExt cx="8046720" cy="3901440"/>
          </a:xfrm>
        </p:grpSpPr>
        <p:sp>
          <p:nvSpPr>
            <p:cNvPr name="Freeform 23" id="23"/>
            <p:cNvSpPr/>
            <p:nvPr/>
          </p:nvSpPr>
          <p:spPr>
            <a:xfrm flipH="false" flipV="false" rot="0">
              <a:off x="0" y="0"/>
              <a:ext cx="8046720" cy="3901440"/>
            </a:xfrm>
            <a:custGeom>
              <a:avLst/>
              <a:gdLst/>
              <a:ahLst/>
              <a:cxnLst/>
              <a:rect r="r" b="b" t="t" l="l"/>
              <a:pathLst>
                <a:path h="3901440" w="8046720">
                  <a:moveTo>
                    <a:pt x="0" y="0"/>
                  </a:moveTo>
                  <a:lnTo>
                    <a:pt x="8046720" y="0"/>
                  </a:lnTo>
                  <a:lnTo>
                    <a:pt x="8046720" y="3901440"/>
                  </a:lnTo>
                  <a:lnTo>
                    <a:pt x="0" y="3901440"/>
                  </a:lnTo>
                  <a:close/>
                </a:path>
              </a:pathLst>
            </a:custGeom>
            <a:blipFill>
              <a:blip r:embed="rId2">
                <a:alphaModFix amt="0"/>
              </a:blip>
              <a:stretch>
                <a:fillRect l="-12207" t="0" r="-12207" b="0"/>
              </a:stretch>
            </a:blipFill>
          </p:spPr>
        </p:sp>
        <p:sp>
          <p:nvSpPr>
            <p:cNvPr name="TextBox 24" id="24"/>
            <p:cNvSpPr txBox="true"/>
            <p:nvPr/>
          </p:nvSpPr>
          <p:spPr>
            <a:xfrm>
              <a:off x="0" y="-9525"/>
              <a:ext cx="8046720" cy="3910965"/>
            </a:xfrm>
            <a:prstGeom prst="rect">
              <a:avLst/>
            </a:prstGeom>
          </p:spPr>
          <p:txBody>
            <a:bodyPr anchor="ctr" rtlCol="false" tIns="0" lIns="0" bIns="0" rIns="0"/>
            <a:lstStyle/>
            <a:p>
              <a:pPr algn="ctr">
                <a:lnSpc>
                  <a:spcPts val="13439"/>
                </a:lnSpc>
              </a:pPr>
              <a:r>
                <a:rPr lang="en-US" sz="11199" b="true">
                  <a:solidFill>
                    <a:srgbClr val="FFFFFF"/>
                  </a:solidFill>
                  <a:latin typeface="Georgia Bold"/>
                  <a:ea typeface="Georgia Bold"/>
                  <a:cs typeface="Georgia Bold"/>
                  <a:sym typeface="Georgia Bold"/>
                </a:rPr>
                <a:t>0</a:t>
              </a:r>
            </a:p>
          </p:txBody>
        </p:sp>
      </p:grpSp>
      <p:grpSp>
        <p:nvGrpSpPr>
          <p:cNvPr name="Group 25" id="25"/>
          <p:cNvGrpSpPr/>
          <p:nvPr/>
        </p:nvGrpSpPr>
        <p:grpSpPr>
          <a:xfrm rot="0">
            <a:off x="1280160" y="7315200"/>
            <a:ext cx="6035040" cy="1371600"/>
            <a:chOff x="0" y="0"/>
            <a:chExt cx="8046720" cy="1828800"/>
          </a:xfrm>
        </p:grpSpPr>
        <p:sp>
          <p:nvSpPr>
            <p:cNvPr name="Freeform 26" id="26"/>
            <p:cNvSpPr/>
            <p:nvPr/>
          </p:nvSpPr>
          <p:spPr>
            <a:xfrm flipH="false" flipV="false" rot="0">
              <a:off x="0" y="0"/>
              <a:ext cx="8046720" cy="1828800"/>
            </a:xfrm>
            <a:custGeom>
              <a:avLst/>
              <a:gdLst/>
              <a:ahLst/>
              <a:cxnLst/>
              <a:rect r="r" b="b" t="t" l="l"/>
              <a:pathLst>
                <a:path h="1828800" w="8046720">
                  <a:moveTo>
                    <a:pt x="0" y="0"/>
                  </a:moveTo>
                  <a:lnTo>
                    <a:pt x="8046720" y="0"/>
                  </a:lnTo>
                  <a:lnTo>
                    <a:pt x="8046720" y="1828800"/>
                  </a:lnTo>
                  <a:lnTo>
                    <a:pt x="0" y="1828800"/>
                  </a:lnTo>
                  <a:close/>
                </a:path>
              </a:pathLst>
            </a:custGeom>
            <a:blipFill>
              <a:blip r:embed="rId2">
                <a:alphaModFix amt="0"/>
              </a:blip>
              <a:stretch>
                <a:fillRect l="0" t="-35734" r="0" b="-35734"/>
              </a:stretch>
            </a:blipFill>
          </p:spPr>
        </p:sp>
        <p:sp>
          <p:nvSpPr>
            <p:cNvPr name="TextBox 27" id="27"/>
            <p:cNvSpPr txBox="true"/>
            <p:nvPr/>
          </p:nvSpPr>
          <p:spPr>
            <a:xfrm>
              <a:off x="0" y="-57150"/>
              <a:ext cx="8046720" cy="1885950"/>
            </a:xfrm>
            <a:prstGeom prst="rect">
              <a:avLst/>
            </a:prstGeom>
          </p:spPr>
          <p:txBody>
            <a:bodyPr anchor="ctr" rtlCol="false" tIns="0" lIns="0" bIns="0" rIns="0"/>
            <a:lstStyle/>
            <a:p>
              <a:pPr algn="l">
                <a:lnSpc>
                  <a:spcPts val="3120"/>
                </a:lnSpc>
              </a:pPr>
              <a:r>
                <a:rPr lang="en-US" sz="2600" i="true">
                  <a:solidFill>
                    <a:srgbClr val="CADCFC"/>
                  </a:solidFill>
                  <a:latin typeface="Calibri (MS) Italics"/>
                  <a:ea typeface="Calibri (MS) Italics"/>
                  <a:cs typeface="Calibri (MS) Italics"/>
                  <a:sym typeface="Calibri (MS) Italics"/>
                </a:rPr>
                <a:t>workflows in .github/workflows/</a:t>
              </a:r>
            </a:p>
          </p:txBody>
        </p:sp>
      </p:grpSp>
      <p:grpSp>
        <p:nvGrpSpPr>
          <p:cNvPr name="Group 28" id="28"/>
          <p:cNvGrpSpPr/>
          <p:nvPr/>
        </p:nvGrpSpPr>
        <p:grpSpPr>
          <a:xfrm rot="0">
            <a:off x="8034023" y="3919223"/>
            <a:ext cx="9260843" cy="5054603"/>
            <a:chOff x="0" y="0"/>
            <a:chExt cx="12347791" cy="6739471"/>
          </a:xfrm>
        </p:grpSpPr>
        <p:sp>
          <p:nvSpPr>
            <p:cNvPr name="Freeform 29" id="29"/>
            <p:cNvSpPr/>
            <p:nvPr/>
          </p:nvSpPr>
          <p:spPr>
            <a:xfrm flipH="false" flipV="false" rot="0">
              <a:off x="16891" y="16891"/>
              <a:ext cx="12313920" cy="6705600"/>
            </a:xfrm>
            <a:custGeom>
              <a:avLst/>
              <a:gdLst/>
              <a:ahLst/>
              <a:cxnLst/>
              <a:rect r="r" b="b" t="t" l="l"/>
              <a:pathLst>
                <a:path h="6705600" w="12313920">
                  <a:moveTo>
                    <a:pt x="0" y="0"/>
                  </a:moveTo>
                  <a:lnTo>
                    <a:pt x="12313920" y="0"/>
                  </a:lnTo>
                  <a:lnTo>
                    <a:pt x="12313920" y="6705600"/>
                  </a:lnTo>
                  <a:lnTo>
                    <a:pt x="0" y="6705600"/>
                  </a:lnTo>
                  <a:close/>
                </a:path>
              </a:pathLst>
            </a:custGeom>
            <a:solidFill>
              <a:srgbClr val="FFFFFF"/>
            </a:solidFill>
          </p:spPr>
        </p:sp>
        <p:sp>
          <p:nvSpPr>
            <p:cNvPr name="Freeform 30" id="30"/>
            <p:cNvSpPr/>
            <p:nvPr/>
          </p:nvSpPr>
          <p:spPr>
            <a:xfrm flipH="false" flipV="false" rot="0">
              <a:off x="0" y="0"/>
              <a:ext cx="12347701" cy="6739382"/>
            </a:xfrm>
            <a:custGeom>
              <a:avLst/>
              <a:gdLst/>
              <a:ahLst/>
              <a:cxnLst/>
              <a:rect r="r" b="b" t="t" l="l"/>
              <a:pathLst>
                <a:path h="6739382" w="12347701">
                  <a:moveTo>
                    <a:pt x="16891" y="0"/>
                  </a:moveTo>
                  <a:lnTo>
                    <a:pt x="12330811" y="0"/>
                  </a:lnTo>
                  <a:cubicBezTo>
                    <a:pt x="12340209" y="0"/>
                    <a:pt x="12347701" y="7620"/>
                    <a:pt x="12347701" y="16891"/>
                  </a:cubicBezTo>
                  <a:lnTo>
                    <a:pt x="12347701" y="6722491"/>
                  </a:lnTo>
                  <a:cubicBezTo>
                    <a:pt x="12347701" y="6731889"/>
                    <a:pt x="12340082" y="6739382"/>
                    <a:pt x="12330811" y="6739382"/>
                  </a:cubicBezTo>
                  <a:lnTo>
                    <a:pt x="16891" y="6739382"/>
                  </a:lnTo>
                  <a:cubicBezTo>
                    <a:pt x="7493" y="6739382"/>
                    <a:pt x="0" y="6731762"/>
                    <a:pt x="0" y="6722491"/>
                  </a:cubicBezTo>
                  <a:lnTo>
                    <a:pt x="0" y="16891"/>
                  </a:lnTo>
                  <a:cubicBezTo>
                    <a:pt x="0" y="7620"/>
                    <a:pt x="7620" y="0"/>
                    <a:pt x="16891" y="0"/>
                  </a:cubicBezTo>
                  <a:moveTo>
                    <a:pt x="16891" y="33909"/>
                  </a:moveTo>
                  <a:lnTo>
                    <a:pt x="16891" y="16891"/>
                  </a:lnTo>
                  <a:lnTo>
                    <a:pt x="33909" y="16891"/>
                  </a:lnTo>
                  <a:lnTo>
                    <a:pt x="33909" y="6722491"/>
                  </a:lnTo>
                  <a:lnTo>
                    <a:pt x="16891" y="6722491"/>
                  </a:lnTo>
                  <a:lnTo>
                    <a:pt x="16891" y="6705600"/>
                  </a:lnTo>
                  <a:lnTo>
                    <a:pt x="12330811" y="6705600"/>
                  </a:lnTo>
                  <a:lnTo>
                    <a:pt x="12330811" y="6722491"/>
                  </a:lnTo>
                  <a:lnTo>
                    <a:pt x="12313920" y="6722491"/>
                  </a:lnTo>
                  <a:lnTo>
                    <a:pt x="12313920" y="16891"/>
                  </a:lnTo>
                  <a:lnTo>
                    <a:pt x="12330811" y="16891"/>
                  </a:lnTo>
                  <a:lnTo>
                    <a:pt x="12330811" y="33909"/>
                  </a:lnTo>
                  <a:lnTo>
                    <a:pt x="16891" y="33909"/>
                  </a:lnTo>
                  <a:close/>
                </a:path>
              </a:pathLst>
            </a:custGeom>
            <a:solidFill>
              <a:srgbClr val="E2E8F0"/>
            </a:solidFill>
          </p:spPr>
        </p:sp>
      </p:grpSp>
      <p:sp>
        <p:nvSpPr>
          <p:cNvPr name="TextBox 31" id="31"/>
          <p:cNvSpPr txBox="true"/>
          <p:nvPr/>
        </p:nvSpPr>
        <p:spPr>
          <a:xfrm rot="0">
            <a:off x="8412480" y="4158615"/>
            <a:ext cx="8595360" cy="4528185"/>
          </a:xfrm>
          <a:prstGeom prst="rect">
            <a:avLst/>
          </a:prstGeom>
        </p:spPr>
        <p:txBody>
          <a:bodyPr anchor="t" rtlCol="false" tIns="0" lIns="0" bIns="0" rIns="0">
            <a:spAutoFit/>
          </a:bodyPr>
          <a:lstStyle/>
          <a:p>
            <a:pPr algn="l">
              <a:lnSpc>
                <a:spcPts val="3359"/>
              </a:lnSpc>
            </a:pPr>
            <a:r>
              <a:rPr lang="en-US" sz="2799">
                <a:solidFill>
                  <a:srgbClr val="1E293B"/>
                </a:solidFill>
                <a:latin typeface="Calibri (MS)"/>
                <a:ea typeface="Calibri (MS)"/>
                <a:cs typeface="Calibri (MS)"/>
                <a:sym typeface="Calibri (MS)"/>
              </a:rPr>
              <a:t>The README promises GitHub Actions for lint, test, and build on every push. The directory exists — and contains no workflow files.</a:t>
            </a:r>
          </a:p>
          <a:p>
            <a:pPr algn="l">
              <a:lnSpc>
                <a:spcPts val="3359"/>
              </a:lnSpc>
            </a:pPr>
          </a:p>
          <a:p>
            <a:pPr algn="l">
              <a:lnSpc>
                <a:spcPts val="3359"/>
              </a:lnSpc>
            </a:pPr>
            <a:r>
              <a:rPr lang="en-US" sz="2799">
                <a:solidFill>
                  <a:srgbClr val="1E293B"/>
                </a:solidFill>
                <a:latin typeface="Calibri (MS)"/>
                <a:ea typeface="Calibri (MS)"/>
                <a:cs typeface="Calibri (MS)"/>
                <a:sym typeface="Calibri (MS)"/>
              </a:rPr>
              <a:t>Test coverage is narrow too: five tests, all targeting the NHANES CSV-merging scripts. No backend route tests, no frontend tests, no end-to-end coverage.</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F8F8F8"/>
        </a:solidFill>
      </p:bgPr>
    </p:bg>
    <p:spTree>
      <p:nvGrpSpPr>
        <p:cNvPr id="1" name=""/>
        <p:cNvGrpSpPr/>
        <p:nvPr/>
      </p:nvGrpSpPr>
      <p:grpSpPr>
        <a:xfrm>
          <a:off x="0" y="0"/>
          <a:ext cx="0" cy="0"/>
          <a:chOff x="0" y="0"/>
          <a:chExt cx="0" cy="0"/>
        </a:xfrm>
      </p:grpSpPr>
      <p:grpSp>
        <p:nvGrpSpPr>
          <p:cNvPr name="Group 2" id="2"/>
          <p:cNvGrpSpPr/>
          <p:nvPr/>
        </p:nvGrpSpPr>
        <p:grpSpPr>
          <a:xfrm rot="0">
            <a:off x="-18403267" y="-6601308"/>
            <a:ext cx="23489617" cy="23489617"/>
            <a:chOff x="0" y="0"/>
            <a:chExt cx="812800" cy="812800"/>
          </a:xfrm>
        </p:grpSpPr>
        <p:sp>
          <p:nvSpPr>
            <p:cNvPr name="Freeform 3" id="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3DEF5"/>
            </a:solidFill>
          </p:spPr>
        </p:sp>
        <p:sp>
          <p:nvSpPr>
            <p:cNvPr name="TextBox 4" id="4"/>
            <p:cNvSpPr txBox="true"/>
            <p:nvPr/>
          </p:nvSpPr>
          <p:spPr>
            <a:xfrm>
              <a:off x="76200" y="38100"/>
              <a:ext cx="660400" cy="698500"/>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0">
            <a:off x="376237" y="2174727"/>
            <a:ext cx="9420225" cy="6301932"/>
            <a:chOff x="0" y="0"/>
            <a:chExt cx="1407377" cy="941505"/>
          </a:xfrm>
        </p:grpSpPr>
        <p:sp>
          <p:nvSpPr>
            <p:cNvPr name="Freeform 6" id="6"/>
            <p:cNvSpPr/>
            <p:nvPr/>
          </p:nvSpPr>
          <p:spPr>
            <a:xfrm flipH="false" flipV="false" rot="0">
              <a:off x="0" y="0"/>
              <a:ext cx="1407377" cy="941505"/>
            </a:xfrm>
            <a:custGeom>
              <a:avLst/>
              <a:gdLst/>
              <a:ahLst/>
              <a:cxnLst/>
              <a:rect r="r" b="b" t="t" l="l"/>
              <a:pathLst>
                <a:path h="941505" w="1407377">
                  <a:moveTo>
                    <a:pt x="82184" y="0"/>
                  </a:moveTo>
                  <a:lnTo>
                    <a:pt x="1325193" y="0"/>
                  </a:lnTo>
                  <a:cubicBezTo>
                    <a:pt x="1346989" y="0"/>
                    <a:pt x="1367893" y="8659"/>
                    <a:pt x="1383305" y="24071"/>
                  </a:cubicBezTo>
                  <a:cubicBezTo>
                    <a:pt x="1398718" y="39484"/>
                    <a:pt x="1407377" y="60387"/>
                    <a:pt x="1407377" y="82184"/>
                  </a:cubicBezTo>
                  <a:lnTo>
                    <a:pt x="1407377" y="859321"/>
                  </a:lnTo>
                  <a:cubicBezTo>
                    <a:pt x="1407377" y="904710"/>
                    <a:pt x="1370582" y="941505"/>
                    <a:pt x="1325193" y="941505"/>
                  </a:cubicBezTo>
                  <a:lnTo>
                    <a:pt x="82184" y="941505"/>
                  </a:lnTo>
                  <a:cubicBezTo>
                    <a:pt x="60387" y="941505"/>
                    <a:pt x="39484" y="932847"/>
                    <a:pt x="24071" y="917434"/>
                  </a:cubicBezTo>
                  <a:cubicBezTo>
                    <a:pt x="8659" y="902022"/>
                    <a:pt x="0" y="881118"/>
                    <a:pt x="0" y="859321"/>
                  </a:cubicBezTo>
                  <a:lnTo>
                    <a:pt x="0" y="82184"/>
                  </a:lnTo>
                  <a:cubicBezTo>
                    <a:pt x="0" y="60387"/>
                    <a:pt x="8659" y="39484"/>
                    <a:pt x="24071" y="24071"/>
                  </a:cubicBezTo>
                  <a:cubicBezTo>
                    <a:pt x="39484" y="8659"/>
                    <a:pt x="60387" y="0"/>
                    <a:pt x="82184" y="0"/>
                  </a:cubicBezTo>
                  <a:close/>
                </a:path>
              </a:pathLst>
            </a:custGeom>
            <a:blipFill>
              <a:blip r:embed="rId2"/>
              <a:stretch>
                <a:fillRect l="-7177" t="0" r="-7177" b="0"/>
              </a:stretch>
            </a:blipFill>
          </p:spPr>
        </p:sp>
      </p:grpSp>
      <p:sp>
        <p:nvSpPr>
          <p:cNvPr name="AutoShape 7" id="7"/>
          <p:cNvSpPr/>
          <p:nvPr/>
        </p:nvSpPr>
        <p:spPr>
          <a:xfrm>
            <a:off x="10267839" y="1915542"/>
            <a:ext cx="843150" cy="0"/>
          </a:xfrm>
          <a:prstGeom prst="line">
            <a:avLst/>
          </a:prstGeom>
          <a:ln cap="flat" w="38100">
            <a:solidFill>
              <a:srgbClr val="111D48"/>
            </a:solidFill>
            <a:prstDash val="solid"/>
            <a:headEnd type="none" len="sm" w="sm"/>
            <a:tailEnd type="none" len="sm" w="sm"/>
          </a:ln>
        </p:spPr>
      </p:sp>
      <p:sp>
        <p:nvSpPr>
          <p:cNvPr name="Freeform 8" id="8"/>
          <p:cNvSpPr/>
          <p:nvPr/>
        </p:nvSpPr>
        <p:spPr>
          <a:xfrm flipH="false" flipV="false" rot="0">
            <a:off x="17480218" y="728612"/>
            <a:ext cx="1022969" cy="1747741"/>
          </a:xfrm>
          <a:custGeom>
            <a:avLst/>
            <a:gdLst/>
            <a:ahLst/>
            <a:cxnLst/>
            <a:rect r="r" b="b" t="t" l="l"/>
            <a:pathLst>
              <a:path h="1747741" w="1022969">
                <a:moveTo>
                  <a:pt x="0" y="0"/>
                </a:moveTo>
                <a:lnTo>
                  <a:pt x="1022969" y="0"/>
                </a:lnTo>
                <a:lnTo>
                  <a:pt x="1022969" y="1747740"/>
                </a:lnTo>
                <a:lnTo>
                  <a:pt x="0" y="1747740"/>
                </a:lnTo>
                <a:lnTo>
                  <a:pt x="0" y="0"/>
                </a:lnTo>
                <a:close/>
              </a:path>
            </a:pathLst>
          </a:custGeom>
          <a:blipFill>
            <a:blip r:embed="rId3">
              <a:extLst>
                <a:ext uri="{96DAC541-7B7A-43D3-8B79-37D633B846F1}">
                  <asvg:svgBlip xmlns:asvg="http://schemas.microsoft.com/office/drawing/2016/SVG/main" r:embed="rId4"/>
                </a:ext>
              </a:extLst>
            </a:blip>
            <a:stretch>
              <a:fillRect l="-615095" t="0" r="0" b="-135260"/>
            </a:stretch>
          </a:blipFill>
        </p:spPr>
      </p:sp>
      <p:sp>
        <p:nvSpPr>
          <p:cNvPr name="TextBox 9" id="9"/>
          <p:cNvSpPr txBox="true"/>
          <p:nvPr/>
        </p:nvSpPr>
        <p:spPr>
          <a:xfrm rot="0">
            <a:off x="10058525" y="2501961"/>
            <a:ext cx="7606297" cy="5974699"/>
          </a:xfrm>
          <a:prstGeom prst="rect">
            <a:avLst/>
          </a:prstGeom>
        </p:spPr>
        <p:txBody>
          <a:bodyPr anchor="t" rtlCol="false" tIns="0" lIns="0" bIns="0" rIns="0">
            <a:spAutoFit/>
          </a:bodyPr>
          <a:lstStyle/>
          <a:p>
            <a:pPr algn="l">
              <a:lnSpc>
                <a:spcPts val="2798"/>
              </a:lnSpc>
            </a:pPr>
            <a:r>
              <a:rPr lang="en-US" sz="1998">
                <a:solidFill>
                  <a:srgbClr val="111D48"/>
                </a:solidFill>
                <a:latin typeface="Inter"/>
                <a:ea typeface="Inter"/>
                <a:cs typeface="Inter"/>
                <a:sym typeface="Inter"/>
              </a:rPr>
              <a:t>Are you aware that 1 in 10 of the American people are estimated to have Chronic Kidney Disease? Chronic Kidney Disease is known to affect a person's day to day life with symptoms such as itchy skin, tiredness, swelling of feet, ankles and hands, muscle cramps and much more. </a:t>
            </a:r>
          </a:p>
          <a:p>
            <a:pPr algn="l">
              <a:lnSpc>
                <a:spcPts val="2798"/>
              </a:lnSpc>
            </a:pPr>
          </a:p>
          <a:p>
            <a:pPr algn="l">
              <a:lnSpc>
                <a:spcPts val="2798"/>
              </a:lnSpc>
            </a:pPr>
            <a:r>
              <a:rPr lang="en-US" sz="1998">
                <a:solidFill>
                  <a:srgbClr val="111D48"/>
                </a:solidFill>
                <a:latin typeface="Inter"/>
                <a:ea typeface="Inter"/>
                <a:cs typeface="Inter"/>
                <a:sym typeface="Inter"/>
              </a:rPr>
              <a:t>This disease is when the function of your kidney falters in filtering waste from your body, toxins and extra water from your bloodstream. This is what results in the variety of symptoms previously mentioned. Studies have shown that many patients have been diagnosed with Chronic Kidney Disease too far into their lives, which can make their condition more harmful and leave them unprepared. </a:t>
            </a:r>
          </a:p>
          <a:p>
            <a:pPr algn="l">
              <a:lnSpc>
                <a:spcPts val="2798"/>
              </a:lnSpc>
            </a:pPr>
          </a:p>
          <a:p>
            <a:pPr algn="l">
              <a:lnSpc>
                <a:spcPts val="2798"/>
              </a:lnSpc>
            </a:pPr>
            <a:r>
              <a:rPr lang="en-US" sz="1998">
                <a:solidFill>
                  <a:srgbClr val="111D48"/>
                </a:solidFill>
                <a:latin typeface="Inter"/>
                <a:ea typeface="Inter"/>
                <a:cs typeface="Inter"/>
                <a:sym typeface="Inter"/>
              </a:rPr>
              <a:t>Patients would urgently need to undergo dialysis in a sudden aspect to control their life threatening disease. Early detection is not just beneficial. It is critical.</a:t>
            </a:r>
          </a:p>
        </p:txBody>
      </p:sp>
      <p:sp>
        <p:nvSpPr>
          <p:cNvPr name="TextBox 10" id="10"/>
          <p:cNvSpPr txBox="true"/>
          <p:nvPr/>
        </p:nvSpPr>
        <p:spPr>
          <a:xfrm rot="0">
            <a:off x="10267839" y="735707"/>
            <a:ext cx="5346470" cy="866775"/>
          </a:xfrm>
          <a:prstGeom prst="rect">
            <a:avLst/>
          </a:prstGeom>
        </p:spPr>
        <p:txBody>
          <a:bodyPr anchor="t" rtlCol="false" tIns="0" lIns="0" bIns="0" rIns="0">
            <a:spAutoFit/>
          </a:bodyPr>
          <a:lstStyle/>
          <a:p>
            <a:pPr algn="l">
              <a:lnSpc>
                <a:spcPts val="6600"/>
              </a:lnSpc>
            </a:pPr>
            <a:r>
              <a:rPr lang="en-US" sz="6000" spc="-300" b="true">
                <a:solidFill>
                  <a:srgbClr val="111D48"/>
                </a:solidFill>
                <a:latin typeface="Inter Semi-Bold"/>
                <a:ea typeface="Inter Semi-Bold"/>
                <a:cs typeface="Inter Semi-Bold"/>
                <a:sym typeface="Inter Semi-Bold"/>
              </a:rPr>
              <a:t>The Problem</a:t>
            </a:r>
          </a:p>
        </p:txBody>
      </p:sp>
      <p:sp>
        <p:nvSpPr>
          <p:cNvPr name="TextBox 11" id="11"/>
          <p:cNvSpPr txBox="true"/>
          <p:nvPr/>
        </p:nvSpPr>
        <p:spPr>
          <a:xfrm rot="0">
            <a:off x="13456110" y="9849014"/>
            <a:ext cx="5436472" cy="252636"/>
          </a:xfrm>
          <a:prstGeom prst="rect">
            <a:avLst/>
          </a:prstGeom>
        </p:spPr>
        <p:txBody>
          <a:bodyPr anchor="t" rtlCol="false" tIns="0" lIns="0" bIns="0" rIns="0">
            <a:spAutoFit/>
          </a:bodyPr>
          <a:lstStyle/>
          <a:p>
            <a:pPr algn="l">
              <a:lnSpc>
                <a:spcPts val="1826"/>
              </a:lnSpc>
            </a:pPr>
            <a:r>
              <a:rPr lang="en-US" sz="1660" spc="-83">
                <a:solidFill>
                  <a:srgbClr val="111D48"/>
                </a:solidFill>
                <a:latin typeface="Inter"/>
                <a:ea typeface="Inter"/>
                <a:cs typeface="Inter"/>
                <a:sym typeface="Inter"/>
              </a:rPr>
              <a:t>(ZydusHospitals), (KidneyResearchUK), (KidneyFund)</a:t>
            </a:r>
          </a:p>
        </p:txBody>
      </p:sp>
      <p:sp>
        <p:nvSpPr>
          <p:cNvPr name="Freeform 12" id="12"/>
          <p:cNvSpPr/>
          <p:nvPr/>
        </p:nvSpPr>
        <p:spPr>
          <a:xfrm flipH="false" flipV="false" rot="0">
            <a:off x="257534" y="226684"/>
            <a:ext cx="2716041" cy="1259564"/>
          </a:xfrm>
          <a:custGeom>
            <a:avLst/>
            <a:gdLst/>
            <a:ahLst/>
            <a:cxnLst/>
            <a:rect r="r" b="b" t="t" l="l"/>
            <a:pathLst>
              <a:path h="1259564" w="2716041">
                <a:moveTo>
                  <a:pt x="0" y="0"/>
                </a:moveTo>
                <a:lnTo>
                  <a:pt x="2716041" y="0"/>
                </a:lnTo>
                <a:lnTo>
                  <a:pt x="2716041" y="1259564"/>
                </a:lnTo>
                <a:lnTo>
                  <a:pt x="0" y="1259564"/>
                </a:lnTo>
                <a:lnTo>
                  <a:pt x="0" y="0"/>
                </a:lnTo>
                <a:close/>
              </a:path>
            </a:pathLst>
          </a:custGeom>
          <a:blipFill>
            <a:blip r:embed="rId5"/>
            <a:stretch>
              <a:fillRect l="0" t="0" r="0" b="0"/>
            </a:stretch>
          </a:blipFill>
        </p:spPr>
      </p:sp>
    </p:spTree>
  </p:cSld>
  <p:clrMapOvr>
    <a:masterClrMapping/>
  </p:clrMapOvr>
</p:sld>
</file>

<file path=ppt/slides/slide30.xml><?xml version="1.0" encoding="utf-8"?>
<p:sld xmlns:p="http://schemas.openxmlformats.org/presentationml/2006/main" xmlns:a="http://schemas.openxmlformats.org/drawingml/2006/main" xmlns:r="http://schemas.openxmlformats.org/officeDocument/2006/relationships">
  <p:cSld>
    <p:bg>
      <p:bgPr>
        <a:solidFill>
          <a:srgbClr val="F8F6F1"/>
        </a:solidFill>
      </p:bgPr>
    </p:bg>
    <p:spTree>
      <p:nvGrpSpPr>
        <p:cNvPr id="1" name=""/>
        <p:cNvGrpSpPr/>
        <p:nvPr/>
      </p:nvGrpSpPr>
      <p:grpSpPr>
        <a:xfrm>
          <a:off x="0" y="0"/>
          <a:ext cx="0" cy="0"/>
          <a:chOff x="0" y="0"/>
          <a:chExt cx="0" cy="0"/>
        </a:xfrm>
      </p:grpSpPr>
      <p:grpSp>
        <p:nvGrpSpPr>
          <p:cNvPr name="Group 2" id="2"/>
          <p:cNvGrpSpPr/>
          <p:nvPr/>
        </p:nvGrpSpPr>
        <p:grpSpPr>
          <a:xfrm rot="0">
            <a:off x="-12697" y="-12697"/>
            <a:ext cx="427739" cy="10312403"/>
            <a:chOff x="0" y="0"/>
            <a:chExt cx="570319" cy="13749871"/>
          </a:xfrm>
        </p:grpSpPr>
        <p:sp>
          <p:nvSpPr>
            <p:cNvPr name="Freeform 3" id="3"/>
            <p:cNvSpPr/>
            <p:nvPr/>
          </p:nvSpPr>
          <p:spPr>
            <a:xfrm flipH="false" flipV="false" rot="0">
              <a:off x="16891" y="16891"/>
              <a:ext cx="536448" cy="13715999"/>
            </a:xfrm>
            <a:custGeom>
              <a:avLst/>
              <a:gdLst/>
              <a:ahLst/>
              <a:cxnLst/>
              <a:rect r="r" b="b" t="t" l="l"/>
              <a:pathLst>
                <a:path h="13715999" w="536448">
                  <a:moveTo>
                    <a:pt x="0" y="0"/>
                  </a:moveTo>
                  <a:lnTo>
                    <a:pt x="536448" y="0"/>
                  </a:lnTo>
                  <a:lnTo>
                    <a:pt x="536448" y="13715999"/>
                  </a:lnTo>
                  <a:lnTo>
                    <a:pt x="0" y="13715999"/>
                  </a:lnTo>
                  <a:close/>
                </a:path>
              </a:pathLst>
            </a:custGeom>
            <a:solidFill>
              <a:srgbClr val="F07167"/>
            </a:solidFill>
          </p:spPr>
        </p:sp>
        <p:sp>
          <p:nvSpPr>
            <p:cNvPr name="Freeform 4" id="4"/>
            <p:cNvSpPr/>
            <p:nvPr/>
          </p:nvSpPr>
          <p:spPr>
            <a:xfrm flipH="false" flipV="false" rot="0">
              <a:off x="0" y="0"/>
              <a:ext cx="570230" cy="13749782"/>
            </a:xfrm>
            <a:custGeom>
              <a:avLst/>
              <a:gdLst/>
              <a:ahLst/>
              <a:cxnLst/>
              <a:rect r="r" b="b" t="t" l="l"/>
              <a:pathLst>
                <a:path h="13749782" w="570230">
                  <a:moveTo>
                    <a:pt x="16891" y="0"/>
                  </a:moveTo>
                  <a:lnTo>
                    <a:pt x="553339" y="0"/>
                  </a:lnTo>
                  <a:cubicBezTo>
                    <a:pt x="562737" y="0"/>
                    <a:pt x="570230" y="7620"/>
                    <a:pt x="570230" y="16891"/>
                  </a:cubicBezTo>
                  <a:lnTo>
                    <a:pt x="570230" y="13732890"/>
                  </a:lnTo>
                  <a:cubicBezTo>
                    <a:pt x="570230" y="13742290"/>
                    <a:pt x="562610" y="13749782"/>
                    <a:pt x="553339" y="13749782"/>
                  </a:cubicBezTo>
                  <a:lnTo>
                    <a:pt x="16891" y="13749782"/>
                  </a:lnTo>
                  <a:cubicBezTo>
                    <a:pt x="7493" y="13749782"/>
                    <a:pt x="0" y="13742163"/>
                    <a:pt x="0" y="13732890"/>
                  </a:cubicBezTo>
                  <a:lnTo>
                    <a:pt x="0" y="16891"/>
                  </a:lnTo>
                  <a:cubicBezTo>
                    <a:pt x="0" y="7620"/>
                    <a:pt x="7620" y="0"/>
                    <a:pt x="16891" y="0"/>
                  </a:cubicBezTo>
                  <a:moveTo>
                    <a:pt x="16891" y="33909"/>
                  </a:moveTo>
                  <a:lnTo>
                    <a:pt x="16891" y="16891"/>
                  </a:lnTo>
                  <a:lnTo>
                    <a:pt x="33909" y="16891"/>
                  </a:lnTo>
                  <a:lnTo>
                    <a:pt x="33909" y="13732890"/>
                  </a:lnTo>
                  <a:lnTo>
                    <a:pt x="16891" y="13732890"/>
                  </a:lnTo>
                  <a:lnTo>
                    <a:pt x="16891" y="13716000"/>
                  </a:lnTo>
                  <a:lnTo>
                    <a:pt x="553339" y="13716000"/>
                  </a:lnTo>
                  <a:lnTo>
                    <a:pt x="553339" y="13732890"/>
                  </a:lnTo>
                  <a:lnTo>
                    <a:pt x="536448" y="13732890"/>
                  </a:lnTo>
                  <a:lnTo>
                    <a:pt x="536448" y="16891"/>
                  </a:lnTo>
                  <a:lnTo>
                    <a:pt x="553339" y="16891"/>
                  </a:lnTo>
                  <a:lnTo>
                    <a:pt x="553339" y="33909"/>
                  </a:lnTo>
                  <a:lnTo>
                    <a:pt x="16891" y="33909"/>
                  </a:lnTo>
                  <a:close/>
                </a:path>
              </a:pathLst>
            </a:custGeom>
            <a:solidFill>
              <a:srgbClr val="F07167"/>
            </a:solidFill>
          </p:spPr>
        </p:sp>
      </p:grpSp>
      <p:grpSp>
        <p:nvGrpSpPr>
          <p:cNvPr name="Group 5" id="5"/>
          <p:cNvGrpSpPr/>
          <p:nvPr/>
        </p:nvGrpSpPr>
        <p:grpSpPr>
          <a:xfrm rot="0">
            <a:off x="13148310" y="986790"/>
            <a:ext cx="4244340" cy="38100"/>
            <a:chOff x="0" y="0"/>
            <a:chExt cx="5659120" cy="50800"/>
          </a:xfrm>
        </p:grpSpPr>
        <p:sp>
          <p:nvSpPr>
            <p:cNvPr name="Freeform 6" id="6"/>
            <p:cNvSpPr/>
            <p:nvPr/>
          </p:nvSpPr>
          <p:spPr>
            <a:xfrm flipH="false" flipV="false" rot="0">
              <a:off x="25400" y="0"/>
              <a:ext cx="5608320" cy="50800"/>
            </a:xfrm>
            <a:custGeom>
              <a:avLst/>
              <a:gdLst/>
              <a:ahLst/>
              <a:cxnLst/>
              <a:rect r="r" b="b" t="t" l="l"/>
              <a:pathLst>
                <a:path h="50800" w="5608320">
                  <a:moveTo>
                    <a:pt x="0" y="0"/>
                  </a:moveTo>
                  <a:lnTo>
                    <a:pt x="5608320" y="0"/>
                  </a:lnTo>
                  <a:lnTo>
                    <a:pt x="5608320" y="50800"/>
                  </a:lnTo>
                  <a:lnTo>
                    <a:pt x="0" y="50800"/>
                  </a:lnTo>
                  <a:close/>
                </a:path>
              </a:pathLst>
            </a:custGeom>
            <a:solidFill>
              <a:srgbClr val="F07167"/>
            </a:solidFill>
          </p:spPr>
        </p:sp>
      </p:grpSp>
      <p:grpSp>
        <p:nvGrpSpPr>
          <p:cNvPr name="Group 7" id="7"/>
          <p:cNvGrpSpPr/>
          <p:nvPr/>
        </p:nvGrpSpPr>
        <p:grpSpPr>
          <a:xfrm rot="0">
            <a:off x="1005840" y="731520"/>
            <a:ext cx="10972800" cy="640080"/>
            <a:chOff x="0" y="0"/>
            <a:chExt cx="14630400" cy="853440"/>
          </a:xfrm>
        </p:grpSpPr>
        <p:sp>
          <p:nvSpPr>
            <p:cNvPr name="Freeform 8" id="8"/>
            <p:cNvSpPr/>
            <p:nvPr/>
          </p:nvSpPr>
          <p:spPr>
            <a:xfrm flipH="false" flipV="false" rot="0">
              <a:off x="0" y="0"/>
              <a:ext cx="14630400" cy="853440"/>
            </a:xfrm>
            <a:custGeom>
              <a:avLst/>
              <a:gdLst/>
              <a:ahLst/>
              <a:cxnLst/>
              <a:rect r="r" b="b" t="t" l="l"/>
              <a:pathLst>
                <a:path h="853440" w="14630400">
                  <a:moveTo>
                    <a:pt x="0" y="0"/>
                  </a:moveTo>
                  <a:lnTo>
                    <a:pt x="14630400" y="0"/>
                  </a:lnTo>
                  <a:lnTo>
                    <a:pt x="14630400" y="853440"/>
                  </a:lnTo>
                  <a:lnTo>
                    <a:pt x="0" y="853440"/>
                  </a:lnTo>
                  <a:close/>
                </a:path>
              </a:pathLst>
            </a:custGeom>
            <a:blipFill>
              <a:blip r:embed="rId2">
                <a:alphaModFix amt="0"/>
              </a:blip>
              <a:stretch>
                <a:fillRect l="0" t="-284029" r="0" b="-284029"/>
              </a:stretch>
            </a:blipFill>
          </p:spPr>
        </p:sp>
        <p:sp>
          <p:nvSpPr>
            <p:cNvPr name="TextBox 9" id="9"/>
            <p:cNvSpPr txBox="true"/>
            <p:nvPr/>
          </p:nvSpPr>
          <p:spPr>
            <a:xfrm>
              <a:off x="0" y="-47625"/>
              <a:ext cx="14630400" cy="901065"/>
            </a:xfrm>
            <a:prstGeom prst="rect">
              <a:avLst/>
            </a:prstGeom>
          </p:spPr>
          <p:txBody>
            <a:bodyPr anchor="ctr" rtlCol="false" tIns="0" lIns="0" bIns="0" rIns="0"/>
            <a:lstStyle/>
            <a:p>
              <a:pPr algn="l">
                <a:lnSpc>
                  <a:spcPts val="2640"/>
                </a:lnSpc>
              </a:pPr>
              <a:r>
                <a:rPr lang="en-US" b="true" sz="2200" spc="799">
                  <a:solidFill>
                    <a:srgbClr val="F07167"/>
                  </a:solidFill>
                  <a:latin typeface="Calibri (MS) Bold"/>
                  <a:ea typeface="Calibri (MS) Bold"/>
                  <a:cs typeface="Calibri (MS) Bold"/>
                  <a:sym typeface="Calibri (MS) Bold"/>
                </a:rPr>
                <a:t>SHORTCOMING 05  ·  FHIR INTEGRATION</a:t>
              </a:r>
            </a:p>
          </p:txBody>
        </p:sp>
      </p:grpSp>
      <p:grpSp>
        <p:nvGrpSpPr>
          <p:cNvPr name="Group 10" id="10"/>
          <p:cNvGrpSpPr/>
          <p:nvPr/>
        </p:nvGrpSpPr>
        <p:grpSpPr>
          <a:xfrm rot="0">
            <a:off x="1005840" y="9601200"/>
            <a:ext cx="9144000" cy="548640"/>
            <a:chOff x="0" y="0"/>
            <a:chExt cx="12192000" cy="731520"/>
          </a:xfrm>
        </p:grpSpPr>
        <p:sp>
          <p:nvSpPr>
            <p:cNvPr name="Freeform 11" id="11"/>
            <p:cNvSpPr/>
            <p:nvPr/>
          </p:nvSpPr>
          <p:spPr>
            <a:xfrm flipH="false" flipV="false" rot="0">
              <a:off x="0" y="0"/>
              <a:ext cx="12192000" cy="731520"/>
            </a:xfrm>
            <a:custGeom>
              <a:avLst/>
              <a:gdLst/>
              <a:ahLst/>
              <a:cxnLst/>
              <a:rect r="r" b="b" t="t" l="l"/>
              <a:pathLst>
                <a:path h="731520" w="12192000">
                  <a:moveTo>
                    <a:pt x="0" y="0"/>
                  </a:moveTo>
                  <a:lnTo>
                    <a:pt x="12192000" y="0"/>
                  </a:lnTo>
                  <a:lnTo>
                    <a:pt x="12192000" y="731520"/>
                  </a:lnTo>
                  <a:lnTo>
                    <a:pt x="0" y="731520"/>
                  </a:lnTo>
                  <a:close/>
                </a:path>
              </a:pathLst>
            </a:custGeom>
            <a:blipFill>
              <a:blip r:embed="rId2">
                <a:alphaModFix amt="0"/>
              </a:blip>
              <a:stretch>
                <a:fillRect l="0" t="-274750" r="0" b="-274750"/>
              </a:stretch>
            </a:blipFill>
          </p:spPr>
        </p:sp>
        <p:sp>
          <p:nvSpPr>
            <p:cNvPr name="TextBox 12" id="12"/>
            <p:cNvSpPr txBox="true"/>
            <p:nvPr/>
          </p:nvSpPr>
          <p:spPr>
            <a:xfrm>
              <a:off x="0" y="-38100"/>
              <a:ext cx="12192000" cy="769620"/>
            </a:xfrm>
            <a:prstGeom prst="rect">
              <a:avLst/>
            </a:prstGeom>
          </p:spPr>
          <p:txBody>
            <a:bodyPr anchor="ctr" rtlCol="false" tIns="0" lIns="0" bIns="0" rIns="0"/>
            <a:lstStyle/>
            <a:p>
              <a:pPr algn="l">
                <a:lnSpc>
                  <a:spcPts val="2160"/>
                </a:lnSpc>
              </a:pPr>
              <a:r>
                <a:rPr lang="en-US" sz="1800">
                  <a:solidFill>
                    <a:srgbClr val="64748B"/>
                  </a:solidFill>
                  <a:latin typeface="Calibri (MS)"/>
                  <a:ea typeface="Calibri (MS)"/>
                  <a:cs typeface="Calibri (MS)"/>
                  <a:sym typeface="Calibri (MS)"/>
                </a:rPr>
                <a:t>CKD EarlyInsight · Capstone 2</a:t>
              </a:r>
            </a:p>
          </p:txBody>
        </p:sp>
      </p:grpSp>
      <p:grpSp>
        <p:nvGrpSpPr>
          <p:cNvPr name="Group 13" id="13"/>
          <p:cNvGrpSpPr/>
          <p:nvPr/>
        </p:nvGrpSpPr>
        <p:grpSpPr>
          <a:xfrm rot="0">
            <a:off x="16642080" y="9601200"/>
            <a:ext cx="914400" cy="548640"/>
            <a:chOff x="0" y="0"/>
            <a:chExt cx="1219200" cy="731520"/>
          </a:xfrm>
        </p:grpSpPr>
        <p:sp>
          <p:nvSpPr>
            <p:cNvPr name="Freeform 14" id="14"/>
            <p:cNvSpPr/>
            <p:nvPr/>
          </p:nvSpPr>
          <p:spPr>
            <a:xfrm flipH="false" flipV="false" rot="0">
              <a:off x="0" y="0"/>
              <a:ext cx="1219200" cy="731520"/>
            </a:xfrm>
            <a:custGeom>
              <a:avLst/>
              <a:gdLst/>
              <a:ahLst/>
              <a:cxnLst/>
              <a:rect r="r" b="b" t="t" l="l"/>
              <a:pathLst>
                <a:path h="731520" w="1219200">
                  <a:moveTo>
                    <a:pt x="0" y="0"/>
                  </a:moveTo>
                  <a:lnTo>
                    <a:pt x="1219200" y="0"/>
                  </a:lnTo>
                  <a:lnTo>
                    <a:pt x="1219200" y="731520"/>
                  </a:lnTo>
                  <a:lnTo>
                    <a:pt x="0" y="731520"/>
                  </a:lnTo>
                  <a:close/>
                </a:path>
              </a:pathLst>
            </a:custGeom>
            <a:blipFill>
              <a:blip r:embed="rId2">
                <a:alphaModFix amt="0"/>
              </a:blip>
              <a:stretch>
                <a:fillRect l="-26982" t="0" r="-26982" b="0"/>
              </a:stretch>
            </a:blipFill>
          </p:spPr>
        </p:sp>
        <p:sp>
          <p:nvSpPr>
            <p:cNvPr name="TextBox 15" id="15"/>
            <p:cNvSpPr txBox="true"/>
            <p:nvPr/>
          </p:nvSpPr>
          <p:spPr>
            <a:xfrm>
              <a:off x="0" y="-38100"/>
              <a:ext cx="1219200" cy="769620"/>
            </a:xfrm>
            <a:prstGeom prst="rect">
              <a:avLst/>
            </a:prstGeom>
          </p:spPr>
          <p:txBody>
            <a:bodyPr anchor="ctr" rtlCol="false" tIns="0" lIns="0" bIns="0" rIns="0"/>
            <a:lstStyle/>
            <a:p>
              <a:pPr algn="r">
                <a:lnSpc>
                  <a:spcPts val="2160"/>
                </a:lnSpc>
              </a:pPr>
              <a:r>
                <a:rPr lang="en-US" sz="1800">
                  <a:solidFill>
                    <a:srgbClr val="64748B"/>
                  </a:solidFill>
                  <a:latin typeface="Calibri (MS)"/>
                  <a:ea typeface="Calibri (MS)"/>
                  <a:cs typeface="Calibri (MS)"/>
                  <a:sym typeface="Calibri (MS)"/>
                </a:rPr>
                <a:t>07</a:t>
              </a:r>
            </a:p>
          </p:txBody>
        </p:sp>
      </p:grpSp>
      <p:grpSp>
        <p:nvGrpSpPr>
          <p:cNvPr name="Group 16" id="16"/>
          <p:cNvGrpSpPr/>
          <p:nvPr/>
        </p:nvGrpSpPr>
        <p:grpSpPr>
          <a:xfrm rot="0">
            <a:off x="1005840" y="1554480"/>
            <a:ext cx="16459200" cy="1828800"/>
            <a:chOff x="0" y="0"/>
            <a:chExt cx="21945600" cy="2438400"/>
          </a:xfrm>
        </p:grpSpPr>
        <p:sp>
          <p:nvSpPr>
            <p:cNvPr name="Freeform 17" id="17"/>
            <p:cNvSpPr/>
            <p:nvPr/>
          </p:nvSpPr>
          <p:spPr>
            <a:xfrm flipH="false" flipV="false" rot="0">
              <a:off x="0" y="0"/>
              <a:ext cx="21945600" cy="2438400"/>
            </a:xfrm>
            <a:custGeom>
              <a:avLst/>
              <a:gdLst/>
              <a:ahLst/>
              <a:cxnLst/>
              <a:rect r="r" b="b" t="t" l="l"/>
              <a:pathLst>
                <a:path h="2438400" w="21945600">
                  <a:moveTo>
                    <a:pt x="0" y="0"/>
                  </a:moveTo>
                  <a:lnTo>
                    <a:pt x="21945600" y="0"/>
                  </a:lnTo>
                  <a:lnTo>
                    <a:pt x="21945600" y="2438400"/>
                  </a:lnTo>
                  <a:lnTo>
                    <a:pt x="0" y="2438400"/>
                  </a:lnTo>
                  <a:close/>
                </a:path>
              </a:pathLst>
            </a:custGeom>
            <a:blipFill>
              <a:blip r:embed="rId2">
                <a:alphaModFix amt="0"/>
              </a:blip>
              <a:stretch>
                <a:fillRect l="0" t="-125365" r="0" b="-125365"/>
              </a:stretch>
            </a:blipFill>
          </p:spPr>
        </p:sp>
        <p:sp>
          <p:nvSpPr>
            <p:cNvPr name="TextBox 18" id="18"/>
            <p:cNvSpPr txBox="true"/>
            <p:nvPr/>
          </p:nvSpPr>
          <p:spPr>
            <a:xfrm>
              <a:off x="0" y="-9525"/>
              <a:ext cx="21945600" cy="2447925"/>
            </a:xfrm>
            <a:prstGeom prst="rect">
              <a:avLst/>
            </a:prstGeom>
          </p:spPr>
          <p:txBody>
            <a:bodyPr anchor="ctr" rtlCol="false" tIns="0" lIns="0" bIns="0" rIns="0"/>
            <a:lstStyle/>
            <a:p>
              <a:pPr algn="l">
                <a:lnSpc>
                  <a:spcPts val="7200"/>
                </a:lnSpc>
              </a:pPr>
              <a:r>
                <a:rPr lang="en-US" sz="6000" b="true">
                  <a:solidFill>
                    <a:srgbClr val="0F3D4C"/>
                  </a:solidFill>
                  <a:latin typeface="Georgia Bold"/>
                  <a:ea typeface="Georgia Bold"/>
                  <a:cs typeface="Georgia Bold"/>
                  <a:sym typeface="Georgia Bold"/>
                </a:rPr>
                <a:t>FHIR is in the architecture. Not in the code.</a:t>
              </a:r>
            </a:p>
          </p:txBody>
        </p:sp>
      </p:grpSp>
      <p:grpSp>
        <p:nvGrpSpPr>
          <p:cNvPr name="Group 19" id="19"/>
          <p:cNvGrpSpPr/>
          <p:nvPr/>
        </p:nvGrpSpPr>
        <p:grpSpPr>
          <a:xfrm rot="0">
            <a:off x="993143" y="3919223"/>
            <a:ext cx="6609083" cy="5054603"/>
            <a:chOff x="0" y="0"/>
            <a:chExt cx="8812111" cy="6739471"/>
          </a:xfrm>
        </p:grpSpPr>
        <p:sp>
          <p:nvSpPr>
            <p:cNvPr name="Freeform 20" id="20"/>
            <p:cNvSpPr/>
            <p:nvPr/>
          </p:nvSpPr>
          <p:spPr>
            <a:xfrm flipH="false" flipV="false" rot="0">
              <a:off x="16891" y="16891"/>
              <a:ext cx="8778240" cy="6705600"/>
            </a:xfrm>
            <a:custGeom>
              <a:avLst/>
              <a:gdLst/>
              <a:ahLst/>
              <a:cxnLst/>
              <a:rect r="r" b="b" t="t" l="l"/>
              <a:pathLst>
                <a:path h="6705600" w="8778240">
                  <a:moveTo>
                    <a:pt x="0" y="0"/>
                  </a:moveTo>
                  <a:lnTo>
                    <a:pt x="8778240" y="0"/>
                  </a:lnTo>
                  <a:lnTo>
                    <a:pt x="8778240" y="6705600"/>
                  </a:lnTo>
                  <a:lnTo>
                    <a:pt x="0" y="6705600"/>
                  </a:lnTo>
                  <a:close/>
                </a:path>
              </a:pathLst>
            </a:custGeom>
            <a:solidFill>
              <a:srgbClr val="0F3D4C"/>
            </a:solidFill>
          </p:spPr>
        </p:sp>
        <p:sp>
          <p:nvSpPr>
            <p:cNvPr name="Freeform 21" id="21"/>
            <p:cNvSpPr/>
            <p:nvPr/>
          </p:nvSpPr>
          <p:spPr>
            <a:xfrm flipH="false" flipV="false" rot="0">
              <a:off x="0" y="0"/>
              <a:ext cx="8812022" cy="6739382"/>
            </a:xfrm>
            <a:custGeom>
              <a:avLst/>
              <a:gdLst/>
              <a:ahLst/>
              <a:cxnLst/>
              <a:rect r="r" b="b" t="t" l="l"/>
              <a:pathLst>
                <a:path h="6739382" w="8812022">
                  <a:moveTo>
                    <a:pt x="16891" y="0"/>
                  </a:moveTo>
                  <a:lnTo>
                    <a:pt x="8795131" y="0"/>
                  </a:lnTo>
                  <a:cubicBezTo>
                    <a:pt x="8804529" y="0"/>
                    <a:pt x="8812022" y="7620"/>
                    <a:pt x="8812022" y="16891"/>
                  </a:cubicBezTo>
                  <a:lnTo>
                    <a:pt x="8812022" y="6722491"/>
                  </a:lnTo>
                  <a:cubicBezTo>
                    <a:pt x="8812022" y="6731889"/>
                    <a:pt x="8804402" y="6739382"/>
                    <a:pt x="8795131" y="6739382"/>
                  </a:cubicBezTo>
                  <a:lnTo>
                    <a:pt x="16891" y="6739382"/>
                  </a:lnTo>
                  <a:cubicBezTo>
                    <a:pt x="7493" y="6739382"/>
                    <a:pt x="0" y="6731762"/>
                    <a:pt x="0" y="6722491"/>
                  </a:cubicBezTo>
                  <a:lnTo>
                    <a:pt x="0" y="16891"/>
                  </a:lnTo>
                  <a:cubicBezTo>
                    <a:pt x="0" y="7620"/>
                    <a:pt x="7620" y="0"/>
                    <a:pt x="16891" y="0"/>
                  </a:cubicBezTo>
                  <a:moveTo>
                    <a:pt x="16891" y="33909"/>
                  </a:moveTo>
                  <a:lnTo>
                    <a:pt x="16891" y="16891"/>
                  </a:lnTo>
                  <a:lnTo>
                    <a:pt x="33909" y="16891"/>
                  </a:lnTo>
                  <a:lnTo>
                    <a:pt x="33909" y="6722491"/>
                  </a:lnTo>
                  <a:lnTo>
                    <a:pt x="16891" y="6722491"/>
                  </a:lnTo>
                  <a:lnTo>
                    <a:pt x="16891" y="6705600"/>
                  </a:lnTo>
                  <a:lnTo>
                    <a:pt x="8795131" y="6705600"/>
                  </a:lnTo>
                  <a:lnTo>
                    <a:pt x="8795131" y="6722491"/>
                  </a:lnTo>
                  <a:lnTo>
                    <a:pt x="8778240" y="6722491"/>
                  </a:lnTo>
                  <a:lnTo>
                    <a:pt x="8778240" y="16891"/>
                  </a:lnTo>
                  <a:lnTo>
                    <a:pt x="8795131" y="16891"/>
                  </a:lnTo>
                  <a:lnTo>
                    <a:pt x="8795131" y="33909"/>
                  </a:lnTo>
                  <a:lnTo>
                    <a:pt x="16891" y="33909"/>
                  </a:lnTo>
                  <a:close/>
                </a:path>
              </a:pathLst>
            </a:custGeom>
            <a:solidFill>
              <a:srgbClr val="0F3D4C"/>
            </a:solidFill>
          </p:spPr>
        </p:sp>
      </p:grpSp>
      <p:grpSp>
        <p:nvGrpSpPr>
          <p:cNvPr name="Group 22" id="22"/>
          <p:cNvGrpSpPr/>
          <p:nvPr/>
        </p:nvGrpSpPr>
        <p:grpSpPr>
          <a:xfrm rot="0">
            <a:off x="1280160" y="4389120"/>
            <a:ext cx="6035040" cy="2926080"/>
            <a:chOff x="0" y="0"/>
            <a:chExt cx="8046720" cy="3901440"/>
          </a:xfrm>
        </p:grpSpPr>
        <p:sp>
          <p:nvSpPr>
            <p:cNvPr name="Freeform 23" id="23"/>
            <p:cNvSpPr/>
            <p:nvPr/>
          </p:nvSpPr>
          <p:spPr>
            <a:xfrm flipH="false" flipV="false" rot="0">
              <a:off x="0" y="0"/>
              <a:ext cx="8046720" cy="3901440"/>
            </a:xfrm>
            <a:custGeom>
              <a:avLst/>
              <a:gdLst/>
              <a:ahLst/>
              <a:cxnLst/>
              <a:rect r="r" b="b" t="t" l="l"/>
              <a:pathLst>
                <a:path h="3901440" w="8046720">
                  <a:moveTo>
                    <a:pt x="0" y="0"/>
                  </a:moveTo>
                  <a:lnTo>
                    <a:pt x="8046720" y="0"/>
                  </a:lnTo>
                  <a:lnTo>
                    <a:pt x="8046720" y="3901440"/>
                  </a:lnTo>
                  <a:lnTo>
                    <a:pt x="0" y="3901440"/>
                  </a:lnTo>
                  <a:close/>
                </a:path>
              </a:pathLst>
            </a:custGeom>
            <a:blipFill>
              <a:blip r:embed="rId2">
                <a:alphaModFix amt="0"/>
              </a:blip>
              <a:stretch>
                <a:fillRect l="-12207" t="0" r="-12207" b="0"/>
              </a:stretch>
            </a:blipFill>
          </p:spPr>
        </p:sp>
        <p:sp>
          <p:nvSpPr>
            <p:cNvPr name="TextBox 24" id="24"/>
            <p:cNvSpPr txBox="true"/>
            <p:nvPr/>
          </p:nvSpPr>
          <p:spPr>
            <a:xfrm>
              <a:off x="0" y="0"/>
              <a:ext cx="8046720" cy="3901440"/>
            </a:xfrm>
            <a:prstGeom prst="rect">
              <a:avLst/>
            </a:prstGeom>
          </p:spPr>
          <p:txBody>
            <a:bodyPr anchor="ctr" rtlCol="false" tIns="0" lIns="0" bIns="0" rIns="0"/>
            <a:lstStyle/>
            <a:p>
              <a:pPr algn="ctr">
                <a:lnSpc>
                  <a:spcPts val="11519"/>
                </a:lnSpc>
              </a:pPr>
              <a:r>
                <a:rPr lang="en-US" sz="9600" b="true">
                  <a:solidFill>
                    <a:srgbClr val="FFFFFF"/>
                  </a:solidFill>
                  <a:latin typeface="Georgia Bold"/>
                  <a:ea typeface="Georgia Bold"/>
                  <a:cs typeface="Georgia Bold"/>
                  <a:sym typeface="Georgia Bold"/>
                </a:rPr>
                <a:t>Empty</a:t>
              </a:r>
            </a:p>
          </p:txBody>
        </p:sp>
      </p:grpSp>
      <p:grpSp>
        <p:nvGrpSpPr>
          <p:cNvPr name="Group 25" id="25"/>
          <p:cNvGrpSpPr/>
          <p:nvPr/>
        </p:nvGrpSpPr>
        <p:grpSpPr>
          <a:xfrm rot="0">
            <a:off x="1280160" y="7315200"/>
            <a:ext cx="6035040" cy="1371600"/>
            <a:chOff x="0" y="0"/>
            <a:chExt cx="8046720" cy="1828800"/>
          </a:xfrm>
        </p:grpSpPr>
        <p:sp>
          <p:nvSpPr>
            <p:cNvPr name="Freeform 26" id="26"/>
            <p:cNvSpPr/>
            <p:nvPr/>
          </p:nvSpPr>
          <p:spPr>
            <a:xfrm flipH="false" flipV="false" rot="0">
              <a:off x="0" y="0"/>
              <a:ext cx="8046720" cy="1828800"/>
            </a:xfrm>
            <a:custGeom>
              <a:avLst/>
              <a:gdLst/>
              <a:ahLst/>
              <a:cxnLst/>
              <a:rect r="r" b="b" t="t" l="l"/>
              <a:pathLst>
                <a:path h="1828800" w="8046720">
                  <a:moveTo>
                    <a:pt x="0" y="0"/>
                  </a:moveTo>
                  <a:lnTo>
                    <a:pt x="8046720" y="0"/>
                  </a:lnTo>
                  <a:lnTo>
                    <a:pt x="8046720" y="1828800"/>
                  </a:lnTo>
                  <a:lnTo>
                    <a:pt x="0" y="1828800"/>
                  </a:lnTo>
                  <a:close/>
                </a:path>
              </a:pathLst>
            </a:custGeom>
            <a:blipFill>
              <a:blip r:embed="rId2">
                <a:alphaModFix amt="0"/>
              </a:blip>
              <a:stretch>
                <a:fillRect l="0" t="-35734" r="0" b="-35734"/>
              </a:stretch>
            </a:blipFill>
          </p:spPr>
        </p:sp>
        <p:sp>
          <p:nvSpPr>
            <p:cNvPr name="TextBox 27" id="27"/>
            <p:cNvSpPr txBox="true"/>
            <p:nvPr/>
          </p:nvSpPr>
          <p:spPr>
            <a:xfrm>
              <a:off x="0" y="-57150"/>
              <a:ext cx="8046720" cy="1885950"/>
            </a:xfrm>
            <a:prstGeom prst="rect">
              <a:avLst/>
            </a:prstGeom>
          </p:spPr>
          <p:txBody>
            <a:bodyPr anchor="ctr" rtlCol="false" tIns="0" lIns="0" bIns="0" rIns="0"/>
            <a:lstStyle/>
            <a:p>
              <a:pPr algn="l">
                <a:lnSpc>
                  <a:spcPts val="3120"/>
                </a:lnSpc>
              </a:pPr>
              <a:r>
                <a:rPr lang="en-US" sz="2600" i="true">
                  <a:solidFill>
                    <a:srgbClr val="CADCFC"/>
                  </a:solidFill>
                  <a:latin typeface="Calibri (MS) Italics"/>
                  <a:ea typeface="Calibri (MS) Italics"/>
                  <a:cs typeface="Calibri (MS) Italics"/>
                  <a:sym typeface="Calibri (MS) Italics"/>
                </a:rPr>
                <a:t>fhir/ folder · no adapter · no reader</a:t>
              </a:r>
            </a:p>
          </p:txBody>
        </p:sp>
      </p:grpSp>
      <p:grpSp>
        <p:nvGrpSpPr>
          <p:cNvPr name="Group 28" id="28"/>
          <p:cNvGrpSpPr/>
          <p:nvPr/>
        </p:nvGrpSpPr>
        <p:grpSpPr>
          <a:xfrm rot="0">
            <a:off x="8034023" y="3919223"/>
            <a:ext cx="9260843" cy="5054603"/>
            <a:chOff x="0" y="0"/>
            <a:chExt cx="12347791" cy="6739471"/>
          </a:xfrm>
        </p:grpSpPr>
        <p:sp>
          <p:nvSpPr>
            <p:cNvPr name="Freeform 29" id="29"/>
            <p:cNvSpPr/>
            <p:nvPr/>
          </p:nvSpPr>
          <p:spPr>
            <a:xfrm flipH="false" flipV="false" rot="0">
              <a:off x="16891" y="16891"/>
              <a:ext cx="12313920" cy="6705600"/>
            </a:xfrm>
            <a:custGeom>
              <a:avLst/>
              <a:gdLst/>
              <a:ahLst/>
              <a:cxnLst/>
              <a:rect r="r" b="b" t="t" l="l"/>
              <a:pathLst>
                <a:path h="6705600" w="12313920">
                  <a:moveTo>
                    <a:pt x="0" y="0"/>
                  </a:moveTo>
                  <a:lnTo>
                    <a:pt x="12313920" y="0"/>
                  </a:lnTo>
                  <a:lnTo>
                    <a:pt x="12313920" y="6705600"/>
                  </a:lnTo>
                  <a:lnTo>
                    <a:pt x="0" y="6705600"/>
                  </a:lnTo>
                  <a:close/>
                </a:path>
              </a:pathLst>
            </a:custGeom>
            <a:solidFill>
              <a:srgbClr val="FFFFFF"/>
            </a:solidFill>
          </p:spPr>
        </p:sp>
        <p:sp>
          <p:nvSpPr>
            <p:cNvPr name="Freeform 30" id="30"/>
            <p:cNvSpPr/>
            <p:nvPr/>
          </p:nvSpPr>
          <p:spPr>
            <a:xfrm flipH="false" flipV="false" rot="0">
              <a:off x="0" y="0"/>
              <a:ext cx="12347701" cy="6739382"/>
            </a:xfrm>
            <a:custGeom>
              <a:avLst/>
              <a:gdLst/>
              <a:ahLst/>
              <a:cxnLst/>
              <a:rect r="r" b="b" t="t" l="l"/>
              <a:pathLst>
                <a:path h="6739382" w="12347701">
                  <a:moveTo>
                    <a:pt x="16891" y="0"/>
                  </a:moveTo>
                  <a:lnTo>
                    <a:pt x="12330811" y="0"/>
                  </a:lnTo>
                  <a:cubicBezTo>
                    <a:pt x="12340209" y="0"/>
                    <a:pt x="12347701" y="7620"/>
                    <a:pt x="12347701" y="16891"/>
                  </a:cubicBezTo>
                  <a:lnTo>
                    <a:pt x="12347701" y="6722491"/>
                  </a:lnTo>
                  <a:cubicBezTo>
                    <a:pt x="12347701" y="6731889"/>
                    <a:pt x="12340082" y="6739382"/>
                    <a:pt x="12330811" y="6739382"/>
                  </a:cubicBezTo>
                  <a:lnTo>
                    <a:pt x="16891" y="6739382"/>
                  </a:lnTo>
                  <a:cubicBezTo>
                    <a:pt x="7493" y="6739382"/>
                    <a:pt x="0" y="6731762"/>
                    <a:pt x="0" y="6722491"/>
                  </a:cubicBezTo>
                  <a:lnTo>
                    <a:pt x="0" y="16891"/>
                  </a:lnTo>
                  <a:cubicBezTo>
                    <a:pt x="0" y="7620"/>
                    <a:pt x="7620" y="0"/>
                    <a:pt x="16891" y="0"/>
                  </a:cubicBezTo>
                  <a:moveTo>
                    <a:pt x="16891" y="33909"/>
                  </a:moveTo>
                  <a:lnTo>
                    <a:pt x="16891" y="16891"/>
                  </a:lnTo>
                  <a:lnTo>
                    <a:pt x="33909" y="16891"/>
                  </a:lnTo>
                  <a:lnTo>
                    <a:pt x="33909" y="6722491"/>
                  </a:lnTo>
                  <a:lnTo>
                    <a:pt x="16891" y="6722491"/>
                  </a:lnTo>
                  <a:lnTo>
                    <a:pt x="16891" y="6705600"/>
                  </a:lnTo>
                  <a:lnTo>
                    <a:pt x="12330811" y="6705600"/>
                  </a:lnTo>
                  <a:lnTo>
                    <a:pt x="12330811" y="6722491"/>
                  </a:lnTo>
                  <a:lnTo>
                    <a:pt x="12313920" y="6722491"/>
                  </a:lnTo>
                  <a:lnTo>
                    <a:pt x="12313920" y="16891"/>
                  </a:lnTo>
                  <a:lnTo>
                    <a:pt x="12330811" y="16891"/>
                  </a:lnTo>
                  <a:lnTo>
                    <a:pt x="12330811" y="33909"/>
                  </a:lnTo>
                  <a:lnTo>
                    <a:pt x="16891" y="33909"/>
                  </a:lnTo>
                  <a:close/>
                </a:path>
              </a:pathLst>
            </a:custGeom>
            <a:solidFill>
              <a:srgbClr val="E2E8F0"/>
            </a:solidFill>
          </p:spPr>
        </p:sp>
      </p:grpSp>
      <p:sp>
        <p:nvSpPr>
          <p:cNvPr name="TextBox 31" id="31"/>
          <p:cNvSpPr txBox="true"/>
          <p:nvPr/>
        </p:nvSpPr>
        <p:spPr>
          <a:xfrm rot="0">
            <a:off x="8412480" y="4158615"/>
            <a:ext cx="8595360" cy="4528185"/>
          </a:xfrm>
          <a:prstGeom prst="rect">
            <a:avLst/>
          </a:prstGeom>
        </p:spPr>
        <p:txBody>
          <a:bodyPr anchor="t" rtlCol="false" tIns="0" lIns="0" bIns="0" rIns="0">
            <a:spAutoFit/>
          </a:bodyPr>
          <a:lstStyle/>
          <a:p>
            <a:pPr algn="l">
              <a:lnSpc>
                <a:spcPts val="3359"/>
              </a:lnSpc>
            </a:pPr>
            <a:r>
              <a:rPr lang="en-US" sz="2799">
                <a:solidFill>
                  <a:srgbClr val="1E293B"/>
                </a:solidFill>
                <a:latin typeface="Calibri (MS)"/>
                <a:ea typeface="Calibri (MS)"/>
                <a:cs typeface="Calibri (MS)"/>
                <a:sym typeface="Calibri (MS)"/>
              </a:rPr>
              <a:t>The architecture calls for FHIR support so the tool can pull labs from a real EHR system instead of manual entry — a natural fit for a clinical decision-support app.</a:t>
            </a:r>
          </a:p>
          <a:p>
            <a:pPr algn="l">
              <a:lnSpc>
                <a:spcPts val="3359"/>
              </a:lnSpc>
            </a:pPr>
          </a:p>
          <a:p>
            <a:pPr algn="l">
              <a:lnSpc>
                <a:spcPts val="3359"/>
              </a:lnSpc>
            </a:pPr>
            <a:r>
              <a:rPr lang="en-US" sz="2799">
                <a:solidFill>
                  <a:srgbClr val="1E293B"/>
                </a:solidFill>
                <a:latin typeface="Calibri (MS)"/>
                <a:ea typeface="Calibri (MS)"/>
                <a:cs typeface="Calibri (MS)"/>
                <a:sym typeface="Calibri (MS)"/>
              </a:rPr>
              <a:t>Today, the fhir/ directory exists and is empty. No Observation reader, no Patient resource mapping, no server client. It's a placeholder for future work.</a:t>
            </a:r>
          </a:p>
        </p:txBody>
      </p:sp>
    </p:spTree>
  </p:cSld>
  <p:clrMapOvr>
    <a:masterClrMapping/>
  </p:clrMapOvr>
</p:sld>
</file>

<file path=ppt/slides/slide31.xml><?xml version="1.0" encoding="utf-8"?>
<p:sld xmlns:p="http://schemas.openxmlformats.org/presentationml/2006/main" xmlns:a="http://schemas.openxmlformats.org/drawingml/2006/main" xmlns:r="http://schemas.openxmlformats.org/officeDocument/2006/relationships">
  <p:cSld>
    <p:bg>
      <p:bgPr>
        <a:solidFill>
          <a:srgbClr val="0F3D4C"/>
        </a:solidFill>
      </p:bgPr>
    </p:bg>
    <p:spTree>
      <p:nvGrpSpPr>
        <p:cNvPr id="1" name=""/>
        <p:cNvGrpSpPr/>
        <p:nvPr/>
      </p:nvGrpSpPr>
      <p:grpSpPr>
        <a:xfrm>
          <a:off x="0" y="0"/>
          <a:ext cx="0" cy="0"/>
          <a:chOff x="0" y="0"/>
          <a:chExt cx="0" cy="0"/>
        </a:xfrm>
      </p:grpSpPr>
      <p:grpSp>
        <p:nvGrpSpPr>
          <p:cNvPr name="Group 2" id="2"/>
          <p:cNvGrpSpPr/>
          <p:nvPr/>
        </p:nvGrpSpPr>
        <p:grpSpPr>
          <a:xfrm rot="0">
            <a:off x="-12697" y="-12697"/>
            <a:ext cx="574043" cy="10312403"/>
            <a:chOff x="0" y="0"/>
            <a:chExt cx="765391" cy="13749871"/>
          </a:xfrm>
        </p:grpSpPr>
        <p:sp>
          <p:nvSpPr>
            <p:cNvPr name="Freeform 3" id="3"/>
            <p:cNvSpPr/>
            <p:nvPr/>
          </p:nvSpPr>
          <p:spPr>
            <a:xfrm flipH="false" flipV="false" rot="0">
              <a:off x="16891" y="16891"/>
              <a:ext cx="731520" cy="13715999"/>
            </a:xfrm>
            <a:custGeom>
              <a:avLst/>
              <a:gdLst/>
              <a:ahLst/>
              <a:cxnLst/>
              <a:rect r="r" b="b" t="t" l="l"/>
              <a:pathLst>
                <a:path h="13715999" w="731520">
                  <a:moveTo>
                    <a:pt x="0" y="0"/>
                  </a:moveTo>
                  <a:lnTo>
                    <a:pt x="731520" y="0"/>
                  </a:lnTo>
                  <a:lnTo>
                    <a:pt x="731520" y="13715999"/>
                  </a:lnTo>
                  <a:lnTo>
                    <a:pt x="0" y="13715999"/>
                  </a:lnTo>
                  <a:close/>
                </a:path>
              </a:pathLst>
            </a:custGeom>
            <a:solidFill>
              <a:srgbClr val="028090"/>
            </a:solidFill>
          </p:spPr>
        </p:sp>
        <p:sp>
          <p:nvSpPr>
            <p:cNvPr name="Freeform 4" id="4"/>
            <p:cNvSpPr/>
            <p:nvPr/>
          </p:nvSpPr>
          <p:spPr>
            <a:xfrm flipH="false" flipV="false" rot="0">
              <a:off x="0" y="0"/>
              <a:ext cx="765302" cy="13749782"/>
            </a:xfrm>
            <a:custGeom>
              <a:avLst/>
              <a:gdLst/>
              <a:ahLst/>
              <a:cxnLst/>
              <a:rect r="r" b="b" t="t" l="l"/>
              <a:pathLst>
                <a:path h="13749782" w="765302">
                  <a:moveTo>
                    <a:pt x="16891" y="0"/>
                  </a:moveTo>
                  <a:lnTo>
                    <a:pt x="748411" y="0"/>
                  </a:lnTo>
                  <a:cubicBezTo>
                    <a:pt x="757809" y="0"/>
                    <a:pt x="765302" y="7620"/>
                    <a:pt x="765302" y="16891"/>
                  </a:cubicBezTo>
                  <a:lnTo>
                    <a:pt x="765302" y="13732890"/>
                  </a:lnTo>
                  <a:cubicBezTo>
                    <a:pt x="765302" y="13742290"/>
                    <a:pt x="757682" y="13749782"/>
                    <a:pt x="748411" y="13749782"/>
                  </a:cubicBezTo>
                  <a:lnTo>
                    <a:pt x="16891" y="13749782"/>
                  </a:lnTo>
                  <a:cubicBezTo>
                    <a:pt x="7493" y="13749782"/>
                    <a:pt x="0" y="13742163"/>
                    <a:pt x="0" y="13732890"/>
                  </a:cubicBezTo>
                  <a:lnTo>
                    <a:pt x="0" y="16891"/>
                  </a:lnTo>
                  <a:cubicBezTo>
                    <a:pt x="0" y="7620"/>
                    <a:pt x="7620" y="0"/>
                    <a:pt x="16891" y="0"/>
                  </a:cubicBezTo>
                  <a:moveTo>
                    <a:pt x="16891" y="33909"/>
                  </a:moveTo>
                  <a:lnTo>
                    <a:pt x="16891" y="16891"/>
                  </a:lnTo>
                  <a:lnTo>
                    <a:pt x="33909" y="16891"/>
                  </a:lnTo>
                  <a:lnTo>
                    <a:pt x="33909" y="13732890"/>
                  </a:lnTo>
                  <a:lnTo>
                    <a:pt x="16891" y="13732890"/>
                  </a:lnTo>
                  <a:lnTo>
                    <a:pt x="16891" y="13716000"/>
                  </a:lnTo>
                  <a:lnTo>
                    <a:pt x="748411" y="13716000"/>
                  </a:lnTo>
                  <a:lnTo>
                    <a:pt x="748411" y="13732890"/>
                  </a:lnTo>
                  <a:lnTo>
                    <a:pt x="731520" y="13732890"/>
                  </a:lnTo>
                  <a:lnTo>
                    <a:pt x="731520" y="16891"/>
                  </a:lnTo>
                  <a:lnTo>
                    <a:pt x="748411" y="16891"/>
                  </a:lnTo>
                  <a:lnTo>
                    <a:pt x="748411" y="33909"/>
                  </a:lnTo>
                  <a:lnTo>
                    <a:pt x="16891" y="33909"/>
                  </a:lnTo>
                  <a:close/>
                </a:path>
              </a:pathLst>
            </a:custGeom>
            <a:solidFill>
              <a:srgbClr val="028090"/>
            </a:solidFill>
          </p:spPr>
        </p:sp>
      </p:grpSp>
      <p:grpSp>
        <p:nvGrpSpPr>
          <p:cNvPr name="Group 5" id="5"/>
          <p:cNvGrpSpPr/>
          <p:nvPr/>
        </p:nvGrpSpPr>
        <p:grpSpPr>
          <a:xfrm rot="0">
            <a:off x="12416790" y="2175510"/>
            <a:ext cx="6987540" cy="6987540"/>
            <a:chOff x="0" y="0"/>
            <a:chExt cx="9316720" cy="9316720"/>
          </a:xfrm>
        </p:grpSpPr>
        <p:sp>
          <p:nvSpPr>
            <p:cNvPr name="Freeform 6" id="6"/>
            <p:cNvSpPr/>
            <p:nvPr/>
          </p:nvSpPr>
          <p:spPr>
            <a:xfrm flipH="false" flipV="false" rot="0">
              <a:off x="25400" y="25400"/>
              <a:ext cx="9265920" cy="9265920"/>
            </a:xfrm>
            <a:custGeom>
              <a:avLst/>
              <a:gdLst/>
              <a:ahLst/>
              <a:cxnLst/>
              <a:rect r="r" b="b" t="t" l="l"/>
              <a:pathLst>
                <a:path h="9265920" w="9265920">
                  <a:moveTo>
                    <a:pt x="0" y="4632960"/>
                  </a:moveTo>
                  <a:cubicBezTo>
                    <a:pt x="0" y="2074291"/>
                    <a:pt x="2074291" y="0"/>
                    <a:pt x="4632960" y="0"/>
                  </a:cubicBezTo>
                  <a:cubicBezTo>
                    <a:pt x="7191628" y="0"/>
                    <a:pt x="9265920" y="2074291"/>
                    <a:pt x="9265920" y="4632960"/>
                  </a:cubicBezTo>
                  <a:cubicBezTo>
                    <a:pt x="9265920" y="7191628"/>
                    <a:pt x="7191629" y="9265920"/>
                    <a:pt x="4632960" y="9265920"/>
                  </a:cubicBezTo>
                  <a:cubicBezTo>
                    <a:pt x="2074290" y="9265920"/>
                    <a:pt x="0" y="7191629"/>
                    <a:pt x="0" y="4632960"/>
                  </a:cubicBezTo>
                  <a:close/>
                </a:path>
              </a:pathLst>
            </a:custGeom>
            <a:solidFill>
              <a:srgbClr val="028090">
                <a:alpha val="1961"/>
              </a:srgbClr>
            </a:solidFill>
          </p:spPr>
        </p:sp>
        <p:sp>
          <p:nvSpPr>
            <p:cNvPr name="Freeform 7" id="7"/>
            <p:cNvSpPr/>
            <p:nvPr/>
          </p:nvSpPr>
          <p:spPr>
            <a:xfrm flipH="false" flipV="false" rot="0">
              <a:off x="0" y="0"/>
              <a:ext cx="9316720" cy="9316720"/>
            </a:xfrm>
            <a:custGeom>
              <a:avLst/>
              <a:gdLst/>
              <a:ahLst/>
              <a:cxnLst/>
              <a:rect r="r" b="b" t="t" l="l"/>
              <a:pathLst>
                <a:path h="9316720" w="9316720">
                  <a:moveTo>
                    <a:pt x="0" y="4658360"/>
                  </a:moveTo>
                  <a:cubicBezTo>
                    <a:pt x="0" y="2085594"/>
                    <a:pt x="2085594" y="0"/>
                    <a:pt x="4658360" y="0"/>
                  </a:cubicBezTo>
                  <a:lnTo>
                    <a:pt x="4658360" y="25400"/>
                  </a:lnTo>
                  <a:lnTo>
                    <a:pt x="4658360" y="0"/>
                  </a:lnTo>
                  <a:cubicBezTo>
                    <a:pt x="7231126" y="0"/>
                    <a:pt x="9316720" y="2085594"/>
                    <a:pt x="9316720" y="4658360"/>
                  </a:cubicBezTo>
                  <a:lnTo>
                    <a:pt x="9291320" y="4658360"/>
                  </a:lnTo>
                  <a:lnTo>
                    <a:pt x="9316720" y="4658360"/>
                  </a:lnTo>
                  <a:cubicBezTo>
                    <a:pt x="9316720" y="7231126"/>
                    <a:pt x="7231126" y="9316720"/>
                    <a:pt x="4658360" y="9316720"/>
                  </a:cubicBezTo>
                  <a:lnTo>
                    <a:pt x="4658360" y="9291320"/>
                  </a:lnTo>
                  <a:lnTo>
                    <a:pt x="4658360" y="9316720"/>
                  </a:lnTo>
                  <a:cubicBezTo>
                    <a:pt x="2085594" y="9316720"/>
                    <a:pt x="0" y="7231126"/>
                    <a:pt x="0" y="4658360"/>
                  </a:cubicBezTo>
                  <a:lnTo>
                    <a:pt x="25400" y="4658360"/>
                  </a:lnTo>
                  <a:lnTo>
                    <a:pt x="50800" y="4658360"/>
                  </a:lnTo>
                  <a:lnTo>
                    <a:pt x="25400" y="4658360"/>
                  </a:lnTo>
                  <a:lnTo>
                    <a:pt x="0" y="4658360"/>
                  </a:lnTo>
                  <a:moveTo>
                    <a:pt x="50800" y="4658360"/>
                  </a:moveTo>
                  <a:cubicBezTo>
                    <a:pt x="50800" y="4672330"/>
                    <a:pt x="39370" y="4683760"/>
                    <a:pt x="25400" y="4683760"/>
                  </a:cubicBezTo>
                  <a:cubicBezTo>
                    <a:pt x="11430" y="4683760"/>
                    <a:pt x="0" y="4672330"/>
                    <a:pt x="0" y="4658360"/>
                  </a:cubicBezTo>
                  <a:cubicBezTo>
                    <a:pt x="0" y="4644390"/>
                    <a:pt x="11430" y="4632960"/>
                    <a:pt x="25400" y="4632960"/>
                  </a:cubicBezTo>
                  <a:cubicBezTo>
                    <a:pt x="39370" y="4632960"/>
                    <a:pt x="50800" y="4644390"/>
                    <a:pt x="50800" y="4658360"/>
                  </a:cubicBezTo>
                  <a:cubicBezTo>
                    <a:pt x="50800" y="7203059"/>
                    <a:pt x="2113661" y="9265920"/>
                    <a:pt x="4658360" y="9265920"/>
                  </a:cubicBezTo>
                  <a:cubicBezTo>
                    <a:pt x="7203059" y="9265920"/>
                    <a:pt x="9265920" y="7203059"/>
                    <a:pt x="9265920" y="4658360"/>
                  </a:cubicBezTo>
                  <a:cubicBezTo>
                    <a:pt x="9265920" y="2113661"/>
                    <a:pt x="7203059" y="50800"/>
                    <a:pt x="4658360" y="50800"/>
                  </a:cubicBezTo>
                  <a:lnTo>
                    <a:pt x="4658360" y="25400"/>
                  </a:lnTo>
                  <a:lnTo>
                    <a:pt x="4658360" y="50800"/>
                  </a:lnTo>
                  <a:cubicBezTo>
                    <a:pt x="2113661" y="50800"/>
                    <a:pt x="50800" y="2113661"/>
                    <a:pt x="50800" y="4658360"/>
                  </a:cubicBezTo>
                  <a:close/>
                </a:path>
              </a:pathLst>
            </a:custGeom>
            <a:solidFill>
              <a:srgbClr val="028090"/>
            </a:solidFill>
          </p:spPr>
        </p:sp>
      </p:grpSp>
      <p:grpSp>
        <p:nvGrpSpPr>
          <p:cNvPr name="Group 8" id="8"/>
          <p:cNvGrpSpPr/>
          <p:nvPr/>
        </p:nvGrpSpPr>
        <p:grpSpPr>
          <a:xfrm rot="0">
            <a:off x="1463040" y="2743200"/>
            <a:ext cx="10972800" cy="640080"/>
            <a:chOff x="0" y="0"/>
            <a:chExt cx="14630400" cy="853440"/>
          </a:xfrm>
        </p:grpSpPr>
        <p:sp>
          <p:nvSpPr>
            <p:cNvPr name="Freeform 9" id="9"/>
            <p:cNvSpPr/>
            <p:nvPr/>
          </p:nvSpPr>
          <p:spPr>
            <a:xfrm flipH="false" flipV="false" rot="0">
              <a:off x="0" y="0"/>
              <a:ext cx="14630400" cy="853440"/>
            </a:xfrm>
            <a:custGeom>
              <a:avLst/>
              <a:gdLst/>
              <a:ahLst/>
              <a:cxnLst/>
              <a:rect r="r" b="b" t="t" l="l"/>
              <a:pathLst>
                <a:path h="853440" w="14630400">
                  <a:moveTo>
                    <a:pt x="0" y="0"/>
                  </a:moveTo>
                  <a:lnTo>
                    <a:pt x="14630400" y="0"/>
                  </a:lnTo>
                  <a:lnTo>
                    <a:pt x="14630400" y="853440"/>
                  </a:lnTo>
                  <a:lnTo>
                    <a:pt x="0" y="853440"/>
                  </a:lnTo>
                  <a:close/>
                </a:path>
              </a:pathLst>
            </a:custGeom>
            <a:blipFill>
              <a:blip r:embed="rId2">
                <a:alphaModFix amt="0"/>
              </a:blip>
              <a:stretch>
                <a:fillRect l="0" t="-284029" r="0" b="-284029"/>
              </a:stretch>
            </a:blipFill>
          </p:spPr>
        </p:sp>
        <p:sp>
          <p:nvSpPr>
            <p:cNvPr name="TextBox 10" id="10"/>
            <p:cNvSpPr txBox="true"/>
            <p:nvPr/>
          </p:nvSpPr>
          <p:spPr>
            <a:xfrm>
              <a:off x="0" y="-47625"/>
              <a:ext cx="14630400" cy="901065"/>
            </a:xfrm>
            <a:prstGeom prst="rect">
              <a:avLst/>
            </a:prstGeom>
          </p:spPr>
          <p:txBody>
            <a:bodyPr anchor="ctr" rtlCol="false" tIns="0" lIns="0" bIns="0" rIns="0"/>
            <a:lstStyle/>
            <a:p>
              <a:pPr algn="l">
                <a:lnSpc>
                  <a:spcPts val="2640"/>
                </a:lnSpc>
              </a:pPr>
              <a:r>
                <a:rPr lang="en-US" b="true" sz="2200" spc="1200">
                  <a:solidFill>
                    <a:srgbClr val="F07167"/>
                  </a:solidFill>
                  <a:latin typeface="Calibri (MS) Bold"/>
                  <a:ea typeface="Calibri (MS) Bold"/>
                  <a:cs typeface="Calibri (MS) Bold"/>
                  <a:sym typeface="Calibri (MS) Bold"/>
                </a:rPr>
                <a:t>PART 2</a:t>
              </a:r>
            </a:p>
          </p:txBody>
        </p:sp>
      </p:grpSp>
      <p:grpSp>
        <p:nvGrpSpPr>
          <p:cNvPr name="Group 11" id="11"/>
          <p:cNvGrpSpPr/>
          <p:nvPr/>
        </p:nvGrpSpPr>
        <p:grpSpPr>
          <a:xfrm rot="0">
            <a:off x="1463040" y="3566160"/>
            <a:ext cx="14630400" cy="2377440"/>
            <a:chOff x="0" y="0"/>
            <a:chExt cx="19507200" cy="3169920"/>
          </a:xfrm>
        </p:grpSpPr>
        <p:sp>
          <p:nvSpPr>
            <p:cNvPr name="Freeform 12" id="12"/>
            <p:cNvSpPr/>
            <p:nvPr/>
          </p:nvSpPr>
          <p:spPr>
            <a:xfrm flipH="false" flipV="false" rot="0">
              <a:off x="0" y="0"/>
              <a:ext cx="19507200" cy="3169920"/>
            </a:xfrm>
            <a:custGeom>
              <a:avLst/>
              <a:gdLst/>
              <a:ahLst/>
              <a:cxnLst/>
              <a:rect r="r" b="b" t="t" l="l"/>
              <a:pathLst>
                <a:path h="3169920" w="19507200">
                  <a:moveTo>
                    <a:pt x="0" y="0"/>
                  </a:moveTo>
                  <a:lnTo>
                    <a:pt x="19507200" y="0"/>
                  </a:lnTo>
                  <a:lnTo>
                    <a:pt x="19507200" y="3169920"/>
                  </a:lnTo>
                  <a:lnTo>
                    <a:pt x="0" y="3169920"/>
                  </a:lnTo>
                  <a:close/>
                </a:path>
              </a:pathLst>
            </a:custGeom>
            <a:blipFill>
              <a:blip r:embed="rId2">
                <a:alphaModFix amt="0"/>
              </a:blip>
              <a:stretch>
                <a:fillRect l="0" t="-69907" r="0" b="-69907"/>
              </a:stretch>
            </a:blipFill>
          </p:spPr>
        </p:sp>
        <p:sp>
          <p:nvSpPr>
            <p:cNvPr name="TextBox 13" id="13"/>
            <p:cNvSpPr txBox="true"/>
            <p:nvPr/>
          </p:nvSpPr>
          <p:spPr>
            <a:xfrm>
              <a:off x="0" y="-19050"/>
              <a:ext cx="19507200" cy="3188970"/>
            </a:xfrm>
            <a:prstGeom prst="rect">
              <a:avLst/>
            </a:prstGeom>
          </p:spPr>
          <p:txBody>
            <a:bodyPr anchor="ctr" rtlCol="false" tIns="0" lIns="0" bIns="0" rIns="0"/>
            <a:lstStyle/>
            <a:p>
              <a:pPr algn="l">
                <a:lnSpc>
                  <a:spcPts val="16319"/>
                </a:lnSpc>
              </a:pPr>
              <a:r>
                <a:rPr lang="en-US" sz="13600" b="true">
                  <a:solidFill>
                    <a:srgbClr val="FFFFFF"/>
                  </a:solidFill>
                  <a:latin typeface="Georgia Bold"/>
                  <a:ea typeface="Georgia Bold"/>
                  <a:cs typeface="Georgia Bold"/>
                  <a:sym typeface="Georgia Bold"/>
                </a:rPr>
                <a:t>Wishlist</a:t>
              </a:r>
            </a:p>
          </p:txBody>
        </p:sp>
      </p:grpSp>
      <p:grpSp>
        <p:nvGrpSpPr>
          <p:cNvPr name="Group 14" id="14"/>
          <p:cNvGrpSpPr/>
          <p:nvPr/>
        </p:nvGrpSpPr>
        <p:grpSpPr>
          <a:xfrm rot="0">
            <a:off x="1463040" y="6035040"/>
            <a:ext cx="15544800" cy="914400"/>
            <a:chOff x="0" y="0"/>
            <a:chExt cx="20726400" cy="1219200"/>
          </a:xfrm>
        </p:grpSpPr>
        <p:sp>
          <p:nvSpPr>
            <p:cNvPr name="Freeform 15" id="15"/>
            <p:cNvSpPr/>
            <p:nvPr/>
          </p:nvSpPr>
          <p:spPr>
            <a:xfrm flipH="false" flipV="false" rot="0">
              <a:off x="0" y="0"/>
              <a:ext cx="20726400" cy="1219200"/>
            </a:xfrm>
            <a:custGeom>
              <a:avLst/>
              <a:gdLst/>
              <a:ahLst/>
              <a:cxnLst/>
              <a:rect r="r" b="b" t="t" l="l"/>
              <a:pathLst>
                <a:path h="1219200" w="20726400">
                  <a:moveTo>
                    <a:pt x="0" y="0"/>
                  </a:moveTo>
                  <a:lnTo>
                    <a:pt x="20726400" y="0"/>
                  </a:lnTo>
                  <a:lnTo>
                    <a:pt x="20726400" y="1219200"/>
                  </a:lnTo>
                  <a:lnTo>
                    <a:pt x="0" y="1219200"/>
                  </a:lnTo>
                  <a:close/>
                </a:path>
              </a:pathLst>
            </a:custGeom>
            <a:blipFill>
              <a:blip r:embed="rId2">
                <a:alphaModFix amt="0"/>
              </a:blip>
              <a:stretch>
                <a:fillRect l="0" t="-281245" r="0" b="-281245"/>
              </a:stretch>
            </a:blipFill>
          </p:spPr>
        </p:sp>
        <p:sp>
          <p:nvSpPr>
            <p:cNvPr name="TextBox 16" id="16"/>
            <p:cNvSpPr txBox="true"/>
            <p:nvPr/>
          </p:nvSpPr>
          <p:spPr>
            <a:xfrm>
              <a:off x="0" y="-66675"/>
              <a:ext cx="20726400" cy="1285875"/>
            </a:xfrm>
            <a:prstGeom prst="rect">
              <a:avLst/>
            </a:prstGeom>
          </p:spPr>
          <p:txBody>
            <a:bodyPr anchor="ctr" rtlCol="false" tIns="0" lIns="0" bIns="0" rIns="0"/>
            <a:lstStyle/>
            <a:p>
              <a:pPr algn="l">
                <a:lnSpc>
                  <a:spcPts val="4320"/>
                </a:lnSpc>
              </a:pPr>
              <a:r>
                <a:rPr lang="en-US" sz="3600" i="true">
                  <a:solidFill>
                    <a:srgbClr val="CADCFC"/>
                  </a:solidFill>
                  <a:latin typeface="Calibri (MS) Italics"/>
                  <a:ea typeface="Calibri (MS) Italics"/>
                  <a:cs typeface="Calibri (MS) Italics"/>
                  <a:sym typeface="Calibri (MS) Italics"/>
                </a:rPr>
                <a:t>What's left to finish — the real roadmap from here.</a:t>
              </a:r>
            </a:p>
          </p:txBody>
        </p:sp>
      </p:grpSp>
      <p:grpSp>
        <p:nvGrpSpPr>
          <p:cNvPr name="Group 17" id="17"/>
          <p:cNvGrpSpPr/>
          <p:nvPr/>
        </p:nvGrpSpPr>
        <p:grpSpPr>
          <a:xfrm rot="0">
            <a:off x="1437637" y="7655557"/>
            <a:ext cx="2793997" cy="50797"/>
            <a:chOff x="0" y="0"/>
            <a:chExt cx="3725329" cy="67729"/>
          </a:xfrm>
        </p:grpSpPr>
        <p:sp>
          <p:nvSpPr>
            <p:cNvPr name="Freeform 18" id="18"/>
            <p:cNvSpPr/>
            <p:nvPr/>
          </p:nvSpPr>
          <p:spPr>
            <a:xfrm flipH="false" flipV="false" rot="0">
              <a:off x="33909" y="0"/>
              <a:ext cx="3657600" cy="67691"/>
            </a:xfrm>
            <a:custGeom>
              <a:avLst/>
              <a:gdLst/>
              <a:ahLst/>
              <a:cxnLst/>
              <a:rect r="r" b="b" t="t" l="l"/>
              <a:pathLst>
                <a:path h="67691" w="3657600">
                  <a:moveTo>
                    <a:pt x="0" y="0"/>
                  </a:moveTo>
                  <a:lnTo>
                    <a:pt x="3657600" y="0"/>
                  </a:lnTo>
                  <a:lnTo>
                    <a:pt x="3657600" y="67691"/>
                  </a:lnTo>
                  <a:lnTo>
                    <a:pt x="0" y="67691"/>
                  </a:lnTo>
                  <a:close/>
                </a:path>
              </a:pathLst>
            </a:custGeom>
            <a:solidFill>
              <a:srgbClr val="F07167"/>
            </a:solidFill>
          </p:spPr>
        </p:sp>
      </p:grpSp>
    </p:spTree>
  </p:cSld>
  <p:clrMapOvr>
    <a:masterClrMapping/>
  </p:clrMapOvr>
</p:sld>
</file>

<file path=ppt/slides/slide32.xml><?xml version="1.0" encoding="utf-8"?>
<p:sld xmlns:p="http://schemas.openxmlformats.org/presentationml/2006/main" xmlns:a="http://schemas.openxmlformats.org/drawingml/2006/main" xmlns:r="http://schemas.openxmlformats.org/officeDocument/2006/relationships">
  <p:cSld>
    <p:bg>
      <p:bgPr>
        <a:solidFill>
          <a:srgbClr val="F8F6F1"/>
        </a:solidFill>
      </p:bgPr>
    </p:bg>
    <p:spTree>
      <p:nvGrpSpPr>
        <p:cNvPr id="1" name=""/>
        <p:cNvGrpSpPr/>
        <p:nvPr/>
      </p:nvGrpSpPr>
      <p:grpSpPr>
        <a:xfrm>
          <a:off x="0" y="0"/>
          <a:ext cx="0" cy="0"/>
          <a:chOff x="0" y="0"/>
          <a:chExt cx="0" cy="0"/>
        </a:xfrm>
      </p:grpSpPr>
      <p:grpSp>
        <p:nvGrpSpPr>
          <p:cNvPr name="Group 2" id="2"/>
          <p:cNvGrpSpPr/>
          <p:nvPr/>
        </p:nvGrpSpPr>
        <p:grpSpPr>
          <a:xfrm rot="0">
            <a:off x="-12697" y="-12697"/>
            <a:ext cx="427739" cy="10312403"/>
            <a:chOff x="0" y="0"/>
            <a:chExt cx="570319" cy="13749871"/>
          </a:xfrm>
        </p:grpSpPr>
        <p:sp>
          <p:nvSpPr>
            <p:cNvPr name="Freeform 3" id="3"/>
            <p:cNvSpPr/>
            <p:nvPr/>
          </p:nvSpPr>
          <p:spPr>
            <a:xfrm flipH="false" flipV="false" rot="0">
              <a:off x="16891" y="16891"/>
              <a:ext cx="536448" cy="13715999"/>
            </a:xfrm>
            <a:custGeom>
              <a:avLst/>
              <a:gdLst/>
              <a:ahLst/>
              <a:cxnLst/>
              <a:rect r="r" b="b" t="t" l="l"/>
              <a:pathLst>
                <a:path h="13715999" w="536448">
                  <a:moveTo>
                    <a:pt x="0" y="0"/>
                  </a:moveTo>
                  <a:lnTo>
                    <a:pt x="536448" y="0"/>
                  </a:lnTo>
                  <a:lnTo>
                    <a:pt x="536448" y="13715999"/>
                  </a:lnTo>
                  <a:lnTo>
                    <a:pt x="0" y="13715999"/>
                  </a:lnTo>
                  <a:close/>
                </a:path>
              </a:pathLst>
            </a:custGeom>
            <a:solidFill>
              <a:srgbClr val="028090"/>
            </a:solidFill>
          </p:spPr>
        </p:sp>
        <p:sp>
          <p:nvSpPr>
            <p:cNvPr name="Freeform 4" id="4"/>
            <p:cNvSpPr/>
            <p:nvPr/>
          </p:nvSpPr>
          <p:spPr>
            <a:xfrm flipH="false" flipV="false" rot="0">
              <a:off x="0" y="0"/>
              <a:ext cx="570230" cy="13749782"/>
            </a:xfrm>
            <a:custGeom>
              <a:avLst/>
              <a:gdLst/>
              <a:ahLst/>
              <a:cxnLst/>
              <a:rect r="r" b="b" t="t" l="l"/>
              <a:pathLst>
                <a:path h="13749782" w="570230">
                  <a:moveTo>
                    <a:pt x="16891" y="0"/>
                  </a:moveTo>
                  <a:lnTo>
                    <a:pt x="553339" y="0"/>
                  </a:lnTo>
                  <a:cubicBezTo>
                    <a:pt x="562737" y="0"/>
                    <a:pt x="570230" y="7620"/>
                    <a:pt x="570230" y="16891"/>
                  </a:cubicBezTo>
                  <a:lnTo>
                    <a:pt x="570230" y="13732890"/>
                  </a:lnTo>
                  <a:cubicBezTo>
                    <a:pt x="570230" y="13742290"/>
                    <a:pt x="562610" y="13749782"/>
                    <a:pt x="553339" y="13749782"/>
                  </a:cubicBezTo>
                  <a:lnTo>
                    <a:pt x="16891" y="13749782"/>
                  </a:lnTo>
                  <a:cubicBezTo>
                    <a:pt x="7493" y="13749782"/>
                    <a:pt x="0" y="13742163"/>
                    <a:pt x="0" y="13732890"/>
                  </a:cubicBezTo>
                  <a:lnTo>
                    <a:pt x="0" y="16891"/>
                  </a:lnTo>
                  <a:cubicBezTo>
                    <a:pt x="0" y="7620"/>
                    <a:pt x="7620" y="0"/>
                    <a:pt x="16891" y="0"/>
                  </a:cubicBezTo>
                  <a:moveTo>
                    <a:pt x="16891" y="33909"/>
                  </a:moveTo>
                  <a:lnTo>
                    <a:pt x="16891" y="16891"/>
                  </a:lnTo>
                  <a:lnTo>
                    <a:pt x="33909" y="16891"/>
                  </a:lnTo>
                  <a:lnTo>
                    <a:pt x="33909" y="13732890"/>
                  </a:lnTo>
                  <a:lnTo>
                    <a:pt x="16891" y="13732890"/>
                  </a:lnTo>
                  <a:lnTo>
                    <a:pt x="16891" y="13716000"/>
                  </a:lnTo>
                  <a:lnTo>
                    <a:pt x="553339" y="13716000"/>
                  </a:lnTo>
                  <a:lnTo>
                    <a:pt x="553339" y="13732890"/>
                  </a:lnTo>
                  <a:lnTo>
                    <a:pt x="536448" y="13732890"/>
                  </a:lnTo>
                  <a:lnTo>
                    <a:pt x="536448" y="16891"/>
                  </a:lnTo>
                  <a:lnTo>
                    <a:pt x="553339" y="16891"/>
                  </a:lnTo>
                  <a:lnTo>
                    <a:pt x="553339" y="33909"/>
                  </a:lnTo>
                  <a:lnTo>
                    <a:pt x="16891" y="33909"/>
                  </a:lnTo>
                  <a:close/>
                </a:path>
              </a:pathLst>
            </a:custGeom>
            <a:solidFill>
              <a:srgbClr val="028090"/>
            </a:solidFill>
          </p:spPr>
        </p:sp>
      </p:grpSp>
      <p:grpSp>
        <p:nvGrpSpPr>
          <p:cNvPr name="Group 5" id="5"/>
          <p:cNvGrpSpPr/>
          <p:nvPr/>
        </p:nvGrpSpPr>
        <p:grpSpPr>
          <a:xfrm rot="0">
            <a:off x="13148310" y="986790"/>
            <a:ext cx="4244340" cy="38100"/>
            <a:chOff x="0" y="0"/>
            <a:chExt cx="5659120" cy="50800"/>
          </a:xfrm>
        </p:grpSpPr>
        <p:sp>
          <p:nvSpPr>
            <p:cNvPr name="Freeform 6" id="6"/>
            <p:cNvSpPr/>
            <p:nvPr/>
          </p:nvSpPr>
          <p:spPr>
            <a:xfrm flipH="false" flipV="false" rot="0">
              <a:off x="25400" y="0"/>
              <a:ext cx="5608320" cy="50800"/>
            </a:xfrm>
            <a:custGeom>
              <a:avLst/>
              <a:gdLst/>
              <a:ahLst/>
              <a:cxnLst/>
              <a:rect r="r" b="b" t="t" l="l"/>
              <a:pathLst>
                <a:path h="50800" w="5608320">
                  <a:moveTo>
                    <a:pt x="0" y="0"/>
                  </a:moveTo>
                  <a:lnTo>
                    <a:pt x="5608320" y="0"/>
                  </a:lnTo>
                  <a:lnTo>
                    <a:pt x="5608320" y="50800"/>
                  </a:lnTo>
                  <a:lnTo>
                    <a:pt x="0" y="50800"/>
                  </a:lnTo>
                  <a:close/>
                </a:path>
              </a:pathLst>
            </a:custGeom>
            <a:solidFill>
              <a:srgbClr val="028090"/>
            </a:solidFill>
          </p:spPr>
        </p:sp>
      </p:grpSp>
      <p:grpSp>
        <p:nvGrpSpPr>
          <p:cNvPr name="Group 7" id="7"/>
          <p:cNvGrpSpPr/>
          <p:nvPr/>
        </p:nvGrpSpPr>
        <p:grpSpPr>
          <a:xfrm rot="0">
            <a:off x="1005840" y="731520"/>
            <a:ext cx="10972800" cy="640080"/>
            <a:chOff x="0" y="0"/>
            <a:chExt cx="14630400" cy="853440"/>
          </a:xfrm>
        </p:grpSpPr>
        <p:sp>
          <p:nvSpPr>
            <p:cNvPr name="Freeform 8" id="8"/>
            <p:cNvSpPr/>
            <p:nvPr/>
          </p:nvSpPr>
          <p:spPr>
            <a:xfrm flipH="false" flipV="false" rot="0">
              <a:off x="0" y="0"/>
              <a:ext cx="14630400" cy="853440"/>
            </a:xfrm>
            <a:custGeom>
              <a:avLst/>
              <a:gdLst/>
              <a:ahLst/>
              <a:cxnLst/>
              <a:rect r="r" b="b" t="t" l="l"/>
              <a:pathLst>
                <a:path h="853440" w="14630400">
                  <a:moveTo>
                    <a:pt x="0" y="0"/>
                  </a:moveTo>
                  <a:lnTo>
                    <a:pt x="14630400" y="0"/>
                  </a:lnTo>
                  <a:lnTo>
                    <a:pt x="14630400" y="853440"/>
                  </a:lnTo>
                  <a:lnTo>
                    <a:pt x="0" y="853440"/>
                  </a:lnTo>
                  <a:close/>
                </a:path>
              </a:pathLst>
            </a:custGeom>
            <a:blipFill>
              <a:blip r:embed="rId2">
                <a:alphaModFix amt="0"/>
              </a:blip>
              <a:stretch>
                <a:fillRect l="0" t="-284029" r="0" b="-284029"/>
              </a:stretch>
            </a:blipFill>
          </p:spPr>
        </p:sp>
        <p:sp>
          <p:nvSpPr>
            <p:cNvPr name="TextBox 9" id="9"/>
            <p:cNvSpPr txBox="true"/>
            <p:nvPr/>
          </p:nvSpPr>
          <p:spPr>
            <a:xfrm>
              <a:off x="0" y="-47625"/>
              <a:ext cx="14630400" cy="901065"/>
            </a:xfrm>
            <a:prstGeom prst="rect">
              <a:avLst/>
            </a:prstGeom>
          </p:spPr>
          <p:txBody>
            <a:bodyPr anchor="ctr" rtlCol="false" tIns="0" lIns="0" bIns="0" rIns="0"/>
            <a:lstStyle/>
            <a:p>
              <a:pPr algn="l">
                <a:lnSpc>
                  <a:spcPts val="2640"/>
                </a:lnSpc>
              </a:pPr>
              <a:r>
                <a:rPr lang="en-US" b="true" sz="2200" spc="799">
                  <a:solidFill>
                    <a:srgbClr val="028090"/>
                  </a:solidFill>
                  <a:latin typeface="Calibri (MS) Bold"/>
                  <a:ea typeface="Calibri (MS) Bold"/>
                  <a:cs typeface="Calibri (MS) Bold"/>
                  <a:sym typeface="Calibri (MS) Bold"/>
                </a:rPr>
                <a:t>WISHLIST  ·  CAPSTONE 2 ROADMAP</a:t>
              </a:r>
            </a:p>
          </p:txBody>
        </p:sp>
      </p:grpSp>
      <p:grpSp>
        <p:nvGrpSpPr>
          <p:cNvPr name="Group 10" id="10"/>
          <p:cNvGrpSpPr/>
          <p:nvPr/>
        </p:nvGrpSpPr>
        <p:grpSpPr>
          <a:xfrm rot="0">
            <a:off x="1005840" y="9601200"/>
            <a:ext cx="9144000" cy="548640"/>
            <a:chOff x="0" y="0"/>
            <a:chExt cx="12192000" cy="731520"/>
          </a:xfrm>
        </p:grpSpPr>
        <p:sp>
          <p:nvSpPr>
            <p:cNvPr name="Freeform 11" id="11"/>
            <p:cNvSpPr/>
            <p:nvPr/>
          </p:nvSpPr>
          <p:spPr>
            <a:xfrm flipH="false" flipV="false" rot="0">
              <a:off x="0" y="0"/>
              <a:ext cx="12192000" cy="731520"/>
            </a:xfrm>
            <a:custGeom>
              <a:avLst/>
              <a:gdLst/>
              <a:ahLst/>
              <a:cxnLst/>
              <a:rect r="r" b="b" t="t" l="l"/>
              <a:pathLst>
                <a:path h="731520" w="12192000">
                  <a:moveTo>
                    <a:pt x="0" y="0"/>
                  </a:moveTo>
                  <a:lnTo>
                    <a:pt x="12192000" y="0"/>
                  </a:lnTo>
                  <a:lnTo>
                    <a:pt x="12192000" y="731520"/>
                  </a:lnTo>
                  <a:lnTo>
                    <a:pt x="0" y="731520"/>
                  </a:lnTo>
                  <a:close/>
                </a:path>
              </a:pathLst>
            </a:custGeom>
            <a:blipFill>
              <a:blip r:embed="rId2">
                <a:alphaModFix amt="0"/>
              </a:blip>
              <a:stretch>
                <a:fillRect l="0" t="-274750" r="0" b="-274750"/>
              </a:stretch>
            </a:blipFill>
          </p:spPr>
        </p:sp>
        <p:sp>
          <p:nvSpPr>
            <p:cNvPr name="TextBox 12" id="12"/>
            <p:cNvSpPr txBox="true"/>
            <p:nvPr/>
          </p:nvSpPr>
          <p:spPr>
            <a:xfrm>
              <a:off x="0" y="-38100"/>
              <a:ext cx="12192000" cy="769620"/>
            </a:xfrm>
            <a:prstGeom prst="rect">
              <a:avLst/>
            </a:prstGeom>
          </p:spPr>
          <p:txBody>
            <a:bodyPr anchor="ctr" rtlCol="false" tIns="0" lIns="0" bIns="0" rIns="0"/>
            <a:lstStyle/>
            <a:p>
              <a:pPr algn="l">
                <a:lnSpc>
                  <a:spcPts val="2160"/>
                </a:lnSpc>
              </a:pPr>
              <a:r>
                <a:rPr lang="en-US" sz="1800">
                  <a:solidFill>
                    <a:srgbClr val="64748B"/>
                  </a:solidFill>
                  <a:latin typeface="Calibri (MS)"/>
                  <a:ea typeface="Calibri (MS)"/>
                  <a:cs typeface="Calibri (MS)"/>
                  <a:sym typeface="Calibri (MS)"/>
                </a:rPr>
                <a:t>CKD EarlyInsight · Capstone 2</a:t>
              </a:r>
            </a:p>
          </p:txBody>
        </p:sp>
      </p:grpSp>
      <p:grpSp>
        <p:nvGrpSpPr>
          <p:cNvPr name="Group 13" id="13"/>
          <p:cNvGrpSpPr/>
          <p:nvPr/>
        </p:nvGrpSpPr>
        <p:grpSpPr>
          <a:xfrm rot="0">
            <a:off x="16642080" y="9601200"/>
            <a:ext cx="914400" cy="548640"/>
            <a:chOff x="0" y="0"/>
            <a:chExt cx="1219200" cy="731520"/>
          </a:xfrm>
        </p:grpSpPr>
        <p:sp>
          <p:nvSpPr>
            <p:cNvPr name="Freeform 14" id="14"/>
            <p:cNvSpPr/>
            <p:nvPr/>
          </p:nvSpPr>
          <p:spPr>
            <a:xfrm flipH="false" flipV="false" rot="0">
              <a:off x="0" y="0"/>
              <a:ext cx="1219200" cy="731520"/>
            </a:xfrm>
            <a:custGeom>
              <a:avLst/>
              <a:gdLst/>
              <a:ahLst/>
              <a:cxnLst/>
              <a:rect r="r" b="b" t="t" l="l"/>
              <a:pathLst>
                <a:path h="731520" w="1219200">
                  <a:moveTo>
                    <a:pt x="0" y="0"/>
                  </a:moveTo>
                  <a:lnTo>
                    <a:pt x="1219200" y="0"/>
                  </a:lnTo>
                  <a:lnTo>
                    <a:pt x="1219200" y="731520"/>
                  </a:lnTo>
                  <a:lnTo>
                    <a:pt x="0" y="731520"/>
                  </a:lnTo>
                  <a:close/>
                </a:path>
              </a:pathLst>
            </a:custGeom>
            <a:blipFill>
              <a:blip r:embed="rId2">
                <a:alphaModFix amt="0"/>
              </a:blip>
              <a:stretch>
                <a:fillRect l="-26982" t="0" r="-26982" b="0"/>
              </a:stretch>
            </a:blipFill>
          </p:spPr>
        </p:sp>
        <p:sp>
          <p:nvSpPr>
            <p:cNvPr name="TextBox 15" id="15"/>
            <p:cNvSpPr txBox="true"/>
            <p:nvPr/>
          </p:nvSpPr>
          <p:spPr>
            <a:xfrm>
              <a:off x="0" y="-38100"/>
              <a:ext cx="1219200" cy="769620"/>
            </a:xfrm>
            <a:prstGeom prst="rect">
              <a:avLst/>
            </a:prstGeom>
          </p:spPr>
          <p:txBody>
            <a:bodyPr anchor="ctr" rtlCol="false" tIns="0" lIns="0" bIns="0" rIns="0"/>
            <a:lstStyle/>
            <a:p>
              <a:pPr algn="r">
                <a:lnSpc>
                  <a:spcPts val="2160"/>
                </a:lnSpc>
              </a:pPr>
              <a:r>
                <a:rPr lang="en-US" sz="1800">
                  <a:solidFill>
                    <a:srgbClr val="64748B"/>
                  </a:solidFill>
                  <a:latin typeface="Calibri (MS)"/>
                  <a:ea typeface="Calibri (MS)"/>
                  <a:cs typeface="Calibri (MS)"/>
                  <a:sym typeface="Calibri (MS)"/>
                </a:rPr>
                <a:t>09</a:t>
              </a:r>
            </a:p>
          </p:txBody>
        </p:sp>
      </p:grpSp>
      <p:grpSp>
        <p:nvGrpSpPr>
          <p:cNvPr name="Group 16" id="16"/>
          <p:cNvGrpSpPr/>
          <p:nvPr/>
        </p:nvGrpSpPr>
        <p:grpSpPr>
          <a:xfrm rot="0">
            <a:off x="1005840" y="1554480"/>
            <a:ext cx="16459200" cy="1280160"/>
            <a:chOff x="0" y="0"/>
            <a:chExt cx="21945600" cy="1706880"/>
          </a:xfrm>
        </p:grpSpPr>
        <p:sp>
          <p:nvSpPr>
            <p:cNvPr name="Freeform 17" id="17"/>
            <p:cNvSpPr/>
            <p:nvPr/>
          </p:nvSpPr>
          <p:spPr>
            <a:xfrm flipH="false" flipV="false" rot="0">
              <a:off x="0" y="0"/>
              <a:ext cx="21945600" cy="1706880"/>
            </a:xfrm>
            <a:custGeom>
              <a:avLst/>
              <a:gdLst/>
              <a:ahLst/>
              <a:cxnLst/>
              <a:rect r="r" b="b" t="t" l="l"/>
              <a:pathLst>
                <a:path h="1706880" w="21945600">
                  <a:moveTo>
                    <a:pt x="0" y="0"/>
                  </a:moveTo>
                  <a:lnTo>
                    <a:pt x="21945600" y="0"/>
                  </a:lnTo>
                  <a:lnTo>
                    <a:pt x="21945600" y="1706880"/>
                  </a:lnTo>
                  <a:lnTo>
                    <a:pt x="0" y="1706880"/>
                  </a:lnTo>
                  <a:close/>
                </a:path>
              </a:pathLst>
            </a:custGeom>
            <a:blipFill>
              <a:blip r:embed="rId2">
                <a:alphaModFix amt="0"/>
              </a:blip>
              <a:stretch>
                <a:fillRect l="0" t="-200521" r="0" b="-200521"/>
              </a:stretch>
            </a:blipFill>
          </p:spPr>
        </p:sp>
        <p:sp>
          <p:nvSpPr>
            <p:cNvPr name="TextBox 18" id="18"/>
            <p:cNvSpPr txBox="true"/>
            <p:nvPr/>
          </p:nvSpPr>
          <p:spPr>
            <a:xfrm>
              <a:off x="0" y="0"/>
              <a:ext cx="21945600" cy="1706880"/>
            </a:xfrm>
            <a:prstGeom prst="rect">
              <a:avLst/>
            </a:prstGeom>
          </p:spPr>
          <p:txBody>
            <a:bodyPr anchor="ctr" rtlCol="false" tIns="0" lIns="0" bIns="0" rIns="0"/>
            <a:lstStyle/>
            <a:p>
              <a:pPr algn="l">
                <a:lnSpc>
                  <a:spcPts val="5759"/>
                </a:lnSpc>
              </a:pPr>
              <a:r>
                <a:rPr lang="en-US" sz="4800" b="true">
                  <a:solidFill>
                    <a:srgbClr val="0F3D4C"/>
                  </a:solidFill>
                  <a:latin typeface="Georgia Bold"/>
                  <a:ea typeface="Georgia Bold"/>
                  <a:cs typeface="Georgia Bold"/>
                  <a:sym typeface="Georgia Bold"/>
                </a:rPr>
                <a:t>Seven steps to take the scaffold to finished</a:t>
              </a:r>
            </a:p>
          </p:txBody>
        </p:sp>
      </p:grpSp>
      <p:grpSp>
        <p:nvGrpSpPr>
          <p:cNvPr name="Group 19" id="19"/>
          <p:cNvGrpSpPr/>
          <p:nvPr/>
        </p:nvGrpSpPr>
        <p:grpSpPr>
          <a:xfrm rot="0">
            <a:off x="993143" y="3004823"/>
            <a:ext cx="3957323" cy="3134363"/>
            <a:chOff x="0" y="0"/>
            <a:chExt cx="5276431" cy="4179151"/>
          </a:xfrm>
        </p:grpSpPr>
        <p:sp>
          <p:nvSpPr>
            <p:cNvPr name="Freeform 20" id="20"/>
            <p:cNvSpPr/>
            <p:nvPr/>
          </p:nvSpPr>
          <p:spPr>
            <a:xfrm flipH="false" flipV="false" rot="0">
              <a:off x="16891" y="16891"/>
              <a:ext cx="5242560" cy="4145280"/>
            </a:xfrm>
            <a:custGeom>
              <a:avLst/>
              <a:gdLst/>
              <a:ahLst/>
              <a:cxnLst/>
              <a:rect r="r" b="b" t="t" l="l"/>
              <a:pathLst>
                <a:path h="4145280" w="5242560">
                  <a:moveTo>
                    <a:pt x="0" y="0"/>
                  </a:moveTo>
                  <a:lnTo>
                    <a:pt x="5242560" y="0"/>
                  </a:lnTo>
                  <a:lnTo>
                    <a:pt x="5242560" y="4145280"/>
                  </a:lnTo>
                  <a:lnTo>
                    <a:pt x="0" y="4145280"/>
                  </a:lnTo>
                  <a:close/>
                </a:path>
              </a:pathLst>
            </a:custGeom>
            <a:solidFill>
              <a:srgbClr val="FFFFFF"/>
            </a:solidFill>
          </p:spPr>
        </p:sp>
        <p:sp>
          <p:nvSpPr>
            <p:cNvPr name="Freeform 21" id="21"/>
            <p:cNvSpPr/>
            <p:nvPr/>
          </p:nvSpPr>
          <p:spPr>
            <a:xfrm flipH="false" flipV="false" rot="0">
              <a:off x="0" y="0"/>
              <a:ext cx="5276342" cy="4179062"/>
            </a:xfrm>
            <a:custGeom>
              <a:avLst/>
              <a:gdLst/>
              <a:ahLst/>
              <a:cxnLst/>
              <a:rect r="r" b="b" t="t" l="l"/>
              <a:pathLst>
                <a:path h="4179062" w="5276342">
                  <a:moveTo>
                    <a:pt x="16891" y="0"/>
                  </a:moveTo>
                  <a:lnTo>
                    <a:pt x="5259451" y="0"/>
                  </a:lnTo>
                  <a:cubicBezTo>
                    <a:pt x="5268849" y="0"/>
                    <a:pt x="5276342" y="7620"/>
                    <a:pt x="5276342" y="16891"/>
                  </a:cubicBezTo>
                  <a:lnTo>
                    <a:pt x="5276342" y="4162171"/>
                  </a:lnTo>
                  <a:cubicBezTo>
                    <a:pt x="5276342" y="4171569"/>
                    <a:pt x="5268722" y="4179062"/>
                    <a:pt x="5259451" y="4179062"/>
                  </a:cubicBezTo>
                  <a:lnTo>
                    <a:pt x="16891" y="4179062"/>
                  </a:lnTo>
                  <a:cubicBezTo>
                    <a:pt x="7493" y="4179062"/>
                    <a:pt x="0" y="4171442"/>
                    <a:pt x="0" y="4162171"/>
                  </a:cubicBezTo>
                  <a:lnTo>
                    <a:pt x="0" y="16891"/>
                  </a:lnTo>
                  <a:cubicBezTo>
                    <a:pt x="0" y="7620"/>
                    <a:pt x="7620" y="0"/>
                    <a:pt x="16891" y="0"/>
                  </a:cubicBezTo>
                  <a:moveTo>
                    <a:pt x="16891" y="33909"/>
                  </a:moveTo>
                  <a:lnTo>
                    <a:pt x="16891" y="16891"/>
                  </a:lnTo>
                  <a:lnTo>
                    <a:pt x="33909" y="16891"/>
                  </a:lnTo>
                  <a:lnTo>
                    <a:pt x="33909" y="4162171"/>
                  </a:lnTo>
                  <a:lnTo>
                    <a:pt x="16891" y="4162171"/>
                  </a:lnTo>
                  <a:lnTo>
                    <a:pt x="16891" y="4145280"/>
                  </a:lnTo>
                  <a:lnTo>
                    <a:pt x="5259451" y="4145280"/>
                  </a:lnTo>
                  <a:lnTo>
                    <a:pt x="5259451" y="4162171"/>
                  </a:lnTo>
                  <a:lnTo>
                    <a:pt x="5242560" y="4162171"/>
                  </a:lnTo>
                  <a:lnTo>
                    <a:pt x="5242560" y="16891"/>
                  </a:lnTo>
                  <a:lnTo>
                    <a:pt x="5259451" y="16891"/>
                  </a:lnTo>
                  <a:lnTo>
                    <a:pt x="5259451" y="33909"/>
                  </a:lnTo>
                  <a:lnTo>
                    <a:pt x="16891" y="33909"/>
                  </a:lnTo>
                  <a:close/>
                </a:path>
              </a:pathLst>
            </a:custGeom>
            <a:solidFill>
              <a:srgbClr val="E2E8F0"/>
            </a:solidFill>
          </p:spPr>
        </p:sp>
      </p:grpSp>
      <p:grpSp>
        <p:nvGrpSpPr>
          <p:cNvPr name="Group 22" id="22"/>
          <p:cNvGrpSpPr/>
          <p:nvPr/>
        </p:nvGrpSpPr>
        <p:grpSpPr>
          <a:xfrm rot="0">
            <a:off x="993143" y="3004823"/>
            <a:ext cx="3957323" cy="171707"/>
            <a:chOff x="0" y="0"/>
            <a:chExt cx="5276431" cy="228943"/>
          </a:xfrm>
        </p:grpSpPr>
        <p:sp>
          <p:nvSpPr>
            <p:cNvPr name="Freeform 23" id="23"/>
            <p:cNvSpPr/>
            <p:nvPr/>
          </p:nvSpPr>
          <p:spPr>
            <a:xfrm flipH="false" flipV="false" rot="0">
              <a:off x="16891" y="16891"/>
              <a:ext cx="5242560" cy="195072"/>
            </a:xfrm>
            <a:custGeom>
              <a:avLst/>
              <a:gdLst/>
              <a:ahLst/>
              <a:cxnLst/>
              <a:rect r="r" b="b" t="t" l="l"/>
              <a:pathLst>
                <a:path h="195072" w="5242560">
                  <a:moveTo>
                    <a:pt x="0" y="0"/>
                  </a:moveTo>
                  <a:lnTo>
                    <a:pt x="5242560" y="0"/>
                  </a:lnTo>
                  <a:lnTo>
                    <a:pt x="5242560" y="195072"/>
                  </a:lnTo>
                  <a:lnTo>
                    <a:pt x="0" y="195072"/>
                  </a:lnTo>
                  <a:close/>
                </a:path>
              </a:pathLst>
            </a:custGeom>
            <a:solidFill>
              <a:srgbClr val="028090"/>
            </a:solidFill>
          </p:spPr>
        </p:sp>
        <p:sp>
          <p:nvSpPr>
            <p:cNvPr name="Freeform 24" id="24"/>
            <p:cNvSpPr/>
            <p:nvPr/>
          </p:nvSpPr>
          <p:spPr>
            <a:xfrm flipH="false" flipV="false" rot="0">
              <a:off x="0" y="0"/>
              <a:ext cx="5276342" cy="228856"/>
            </a:xfrm>
            <a:custGeom>
              <a:avLst/>
              <a:gdLst/>
              <a:ahLst/>
              <a:cxnLst/>
              <a:rect r="r" b="b" t="t" l="l"/>
              <a:pathLst>
                <a:path h="228856" w="5276342">
                  <a:moveTo>
                    <a:pt x="16891" y="0"/>
                  </a:moveTo>
                  <a:lnTo>
                    <a:pt x="5259451" y="0"/>
                  </a:lnTo>
                  <a:cubicBezTo>
                    <a:pt x="5268849" y="0"/>
                    <a:pt x="5276342" y="7620"/>
                    <a:pt x="5276342" y="16891"/>
                  </a:cubicBezTo>
                  <a:lnTo>
                    <a:pt x="5276342" y="211963"/>
                  </a:lnTo>
                  <a:cubicBezTo>
                    <a:pt x="5276342" y="221361"/>
                    <a:pt x="5268722" y="228854"/>
                    <a:pt x="5259451" y="228854"/>
                  </a:cubicBezTo>
                  <a:lnTo>
                    <a:pt x="16891" y="228854"/>
                  </a:lnTo>
                  <a:cubicBezTo>
                    <a:pt x="7620" y="228981"/>
                    <a:pt x="0" y="221361"/>
                    <a:pt x="0" y="211963"/>
                  </a:cubicBezTo>
                  <a:lnTo>
                    <a:pt x="0" y="16891"/>
                  </a:lnTo>
                  <a:cubicBezTo>
                    <a:pt x="0" y="7620"/>
                    <a:pt x="7620" y="0"/>
                    <a:pt x="16891" y="0"/>
                  </a:cubicBezTo>
                  <a:moveTo>
                    <a:pt x="16891" y="33909"/>
                  </a:moveTo>
                  <a:lnTo>
                    <a:pt x="16891" y="16891"/>
                  </a:lnTo>
                  <a:lnTo>
                    <a:pt x="33909" y="16891"/>
                  </a:lnTo>
                  <a:lnTo>
                    <a:pt x="33909" y="211963"/>
                  </a:lnTo>
                  <a:lnTo>
                    <a:pt x="16891" y="211963"/>
                  </a:lnTo>
                  <a:lnTo>
                    <a:pt x="16891" y="195072"/>
                  </a:lnTo>
                  <a:lnTo>
                    <a:pt x="5259451" y="195072"/>
                  </a:lnTo>
                  <a:lnTo>
                    <a:pt x="5259451" y="211963"/>
                  </a:lnTo>
                  <a:lnTo>
                    <a:pt x="5242560" y="211963"/>
                  </a:lnTo>
                  <a:lnTo>
                    <a:pt x="5242560" y="16891"/>
                  </a:lnTo>
                  <a:lnTo>
                    <a:pt x="5259451" y="16891"/>
                  </a:lnTo>
                  <a:lnTo>
                    <a:pt x="5259451" y="33909"/>
                  </a:lnTo>
                  <a:lnTo>
                    <a:pt x="16891" y="33909"/>
                  </a:lnTo>
                  <a:close/>
                </a:path>
              </a:pathLst>
            </a:custGeom>
            <a:solidFill>
              <a:srgbClr val="028090"/>
            </a:solidFill>
          </p:spPr>
        </p:sp>
      </p:grpSp>
      <p:grpSp>
        <p:nvGrpSpPr>
          <p:cNvPr name="Group 25" id="25"/>
          <p:cNvGrpSpPr/>
          <p:nvPr/>
        </p:nvGrpSpPr>
        <p:grpSpPr>
          <a:xfrm rot="0">
            <a:off x="1267463" y="3370583"/>
            <a:ext cx="720347" cy="720347"/>
            <a:chOff x="0" y="0"/>
            <a:chExt cx="960463" cy="960463"/>
          </a:xfrm>
        </p:grpSpPr>
        <p:sp>
          <p:nvSpPr>
            <p:cNvPr name="Freeform 26" id="26"/>
            <p:cNvSpPr/>
            <p:nvPr/>
          </p:nvSpPr>
          <p:spPr>
            <a:xfrm flipH="false" flipV="false" rot="0">
              <a:off x="16891" y="16891"/>
              <a:ext cx="926592" cy="926592"/>
            </a:xfrm>
            <a:custGeom>
              <a:avLst/>
              <a:gdLst/>
              <a:ahLst/>
              <a:cxnLst/>
              <a:rect r="r" b="b" t="t" l="l"/>
              <a:pathLst>
                <a:path h="926592" w="926592">
                  <a:moveTo>
                    <a:pt x="0" y="463296"/>
                  </a:moveTo>
                  <a:cubicBezTo>
                    <a:pt x="0" y="207391"/>
                    <a:pt x="207391" y="0"/>
                    <a:pt x="463296" y="0"/>
                  </a:cubicBezTo>
                  <a:cubicBezTo>
                    <a:pt x="719201" y="0"/>
                    <a:pt x="926592" y="207518"/>
                    <a:pt x="926592" y="463296"/>
                  </a:cubicBezTo>
                  <a:cubicBezTo>
                    <a:pt x="926592" y="719074"/>
                    <a:pt x="719201" y="926592"/>
                    <a:pt x="463296" y="926592"/>
                  </a:cubicBezTo>
                  <a:cubicBezTo>
                    <a:pt x="207391" y="926592"/>
                    <a:pt x="0" y="719201"/>
                    <a:pt x="0" y="463296"/>
                  </a:cubicBezTo>
                  <a:close/>
                </a:path>
              </a:pathLst>
            </a:custGeom>
            <a:solidFill>
              <a:srgbClr val="0F3D4C"/>
            </a:solidFill>
          </p:spPr>
        </p:sp>
        <p:sp>
          <p:nvSpPr>
            <p:cNvPr name="Freeform 27" id="27"/>
            <p:cNvSpPr/>
            <p:nvPr/>
          </p:nvSpPr>
          <p:spPr>
            <a:xfrm flipH="false" flipV="false" rot="0">
              <a:off x="0" y="0"/>
              <a:ext cx="960501" cy="960374"/>
            </a:xfrm>
            <a:custGeom>
              <a:avLst/>
              <a:gdLst/>
              <a:ahLst/>
              <a:cxnLst/>
              <a:rect r="r" b="b" t="t" l="l"/>
              <a:pathLst>
                <a:path h="960374" w="960501">
                  <a:moveTo>
                    <a:pt x="0" y="480187"/>
                  </a:moveTo>
                  <a:cubicBezTo>
                    <a:pt x="0" y="215011"/>
                    <a:pt x="215011" y="0"/>
                    <a:pt x="480187" y="0"/>
                  </a:cubicBezTo>
                  <a:lnTo>
                    <a:pt x="480187" y="16891"/>
                  </a:lnTo>
                  <a:lnTo>
                    <a:pt x="480187" y="0"/>
                  </a:lnTo>
                  <a:cubicBezTo>
                    <a:pt x="745490" y="0"/>
                    <a:pt x="960501" y="215011"/>
                    <a:pt x="960501" y="480187"/>
                  </a:cubicBezTo>
                  <a:lnTo>
                    <a:pt x="943483" y="480187"/>
                  </a:lnTo>
                  <a:lnTo>
                    <a:pt x="960374" y="480187"/>
                  </a:lnTo>
                  <a:cubicBezTo>
                    <a:pt x="960374" y="745363"/>
                    <a:pt x="745363" y="960374"/>
                    <a:pt x="480187" y="960374"/>
                  </a:cubicBezTo>
                  <a:lnTo>
                    <a:pt x="480187" y="943483"/>
                  </a:lnTo>
                  <a:lnTo>
                    <a:pt x="480187" y="960374"/>
                  </a:lnTo>
                  <a:cubicBezTo>
                    <a:pt x="215011" y="960501"/>
                    <a:pt x="0" y="745490"/>
                    <a:pt x="0" y="480187"/>
                  </a:cubicBezTo>
                  <a:lnTo>
                    <a:pt x="16891" y="480187"/>
                  </a:lnTo>
                  <a:lnTo>
                    <a:pt x="33909" y="480187"/>
                  </a:lnTo>
                  <a:lnTo>
                    <a:pt x="16891" y="480187"/>
                  </a:lnTo>
                  <a:lnTo>
                    <a:pt x="0" y="480187"/>
                  </a:lnTo>
                  <a:moveTo>
                    <a:pt x="33909" y="480187"/>
                  </a:moveTo>
                  <a:cubicBezTo>
                    <a:pt x="33909" y="489585"/>
                    <a:pt x="26289" y="497078"/>
                    <a:pt x="17018" y="497078"/>
                  </a:cubicBezTo>
                  <a:cubicBezTo>
                    <a:pt x="7747" y="497078"/>
                    <a:pt x="0" y="489585"/>
                    <a:pt x="0" y="480187"/>
                  </a:cubicBezTo>
                  <a:cubicBezTo>
                    <a:pt x="0" y="470789"/>
                    <a:pt x="7620" y="463296"/>
                    <a:pt x="16891" y="463296"/>
                  </a:cubicBezTo>
                  <a:cubicBezTo>
                    <a:pt x="26162" y="463296"/>
                    <a:pt x="33782" y="470916"/>
                    <a:pt x="33782" y="480187"/>
                  </a:cubicBezTo>
                  <a:cubicBezTo>
                    <a:pt x="33782" y="726694"/>
                    <a:pt x="233680" y="926592"/>
                    <a:pt x="480187" y="926592"/>
                  </a:cubicBezTo>
                  <a:cubicBezTo>
                    <a:pt x="726694" y="926592"/>
                    <a:pt x="926592" y="726694"/>
                    <a:pt x="926592" y="480187"/>
                  </a:cubicBezTo>
                  <a:cubicBezTo>
                    <a:pt x="926592" y="233680"/>
                    <a:pt x="726694" y="33782"/>
                    <a:pt x="480187" y="33782"/>
                  </a:cubicBezTo>
                  <a:lnTo>
                    <a:pt x="480187" y="16891"/>
                  </a:lnTo>
                  <a:lnTo>
                    <a:pt x="480187" y="33909"/>
                  </a:lnTo>
                  <a:cubicBezTo>
                    <a:pt x="233680" y="33909"/>
                    <a:pt x="33909" y="233680"/>
                    <a:pt x="33909" y="480187"/>
                  </a:cubicBezTo>
                  <a:close/>
                </a:path>
              </a:pathLst>
            </a:custGeom>
            <a:solidFill>
              <a:srgbClr val="0F3D4C"/>
            </a:solidFill>
          </p:spPr>
        </p:sp>
      </p:grpSp>
      <p:grpSp>
        <p:nvGrpSpPr>
          <p:cNvPr name="Group 28" id="28"/>
          <p:cNvGrpSpPr/>
          <p:nvPr/>
        </p:nvGrpSpPr>
        <p:grpSpPr>
          <a:xfrm rot="0">
            <a:off x="1280160" y="3383280"/>
            <a:ext cx="694944" cy="694944"/>
            <a:chOff x="0" y="0"/>
            <a:chExt cx="926592" cy="926592"/>
          </a:xfrm>
        </p:grpSpPr>
        <p:sp>
          <p:nvSpPr>
            <p:cNvPr name="Freeform 29" id="29"/>
            <p:cNvSpPr/>
            <p:nvPr/>
          </p:nvSpPr>
          <p:spPr>
            <a:xfrm flipH="false" flipV="false" rot="0">
              <a:off x="0" y="0"/>
              <a:ext cx="926592" cy="926592"/>
            </a:xfrm>
            <a:custGeom>
              <a:avLst/>
              <a:gdLst/>
              <a:ahLst/>
              <a:cxnLst/>
              <a:rect r="r" b="b" t="t" l="l"/>
              <a:pathLst>
                <a:path h="926592" w="926592">
                  <a:moveTo>
                    <a:pt x="0" y="0"/>
                  </a:moveTo>
                  <a:lnTo>
                    <a:pt x="926592" y="0"/>
                  </a:lnTo>
                  <a:lnTo>
                    <a:pt x="926592" y="926592"/>
                  </a:lnTo>
                  <a:lnTo>
                    <a:pt x="0" y="926592"/>
                  </a:lnTo>
                  <a:close/>
                </a:path>
              </a:pathLst>
            </a:custGeom>
            <a:blipFill>
              <a:blip r:embed="rId2">
                <a:alphaModFix amt="0"/>
              </a:blip>
              <a:stretch>
                <a:fillRect l="-78303" t="0" r="-78303" b="0"/>
              </a:stretch>
            </a:blipFill>
          </p:spPr>
        </p:sp>
        <p:sp>
          <p:nvSpPr>
            <p:cNvPr name="TextBox 30" id="30"/>
            <p:cNvSpPr txBox="true"/>
            <p:nvPr/>
          </p:nvSpPr>
          <p:spPr>
            <a:xfrm>
              <a:off x="0" y="-19050"/>
              <a:ext cx="926592" cy="945642"/>
            </a:xfrm>
            <a:prstGeom prst="rect">
              <a:avLst/>
            </a:prstGeom>
          </p:spPr>
          <p:txBody>
            <a:bodyPr anchor="ctr" rtlCol="false" tIns="0" lIns="0" bIns="0" rIns="0"/>
            <a:lstStyle/>
            <a:p>
              <a:pPr algn="ctr">
                <a:lnSpc>
                  <a:spcPts val="3120"/>
                </a:lnSpc>
              </a:pPr>
              <a:r>
                <a:rPr lang="en-US" sz="2600" b="true">
                  <a:solidFill>
                    <a:srgbClr val="FFFFFF"/>
                  </a:solidFill>
                  <a:latin typeface="Georgia Bold"/>
                  <a:ea typeface="Georgia Bold"/>
                  <a:cs typeface="Georgia Bold"/>
                  <a:sym typeface="Georgia Bold"/>
                </a:rPr>
                <a:t>1</a:t>
              </a:r>
            </a:p>
          </p:txBody>
        </p:sp>
      </p:grpSp>
      <p:sp>
        <p:nvSpPr>
          <p:cNvPr name="TextBox 31" id="31"/>
          <p:cNvSpPr txBox="true"/>
          <p:nvPr/>
        </p:nvSpPr>
        <p:spPr>
          <a:xfrm rot="0">
            <a:off x="1280160" y="4187190"/>
            <a:ext cx="3383280" cy="750570"/>
          </a:xfrm>
          <a:prstGeom prst="rect">
            <a:avLst/>
          </a:prstGeom>
        </p:spPr>
        <p:txBody>
          <a:bodyPr anchor="t" rtlCol="false" tIns="0" lIns="0" bIns="0" rIns="0">
            <a:spAutoFit/>
          </a:bodyPr>
          <a:lstStyle/>
          <a:p>
            <a:pPr algn="l">
              <a:lnSpc>
                <a:spcPts val="3120"/>
              </a:lnSpc>
            </a:pPr>
            <a:r>
              <a:rPr lang="en-US" sz="2600" b="true">
                <a:solidFill>
                  <a:srgbClr val="0F3D4C"/>
                </a:solidFill>
                <a:latin typeface="Georgia Bold"/>
                <a:ea typeface="Georgia Bold"/>
                <a:cs typeface="Georgia Bold"/>
                <a:sym typeface="Georgia Bold"/>
              </a:rPr>
              <a:t>Wire Postgres</a:t>
            </a:r>
          </a:p>
        </p:txBody>
      </p:sp>
      <p:sp>
        <p:nvSpPr>
          <p:cNvPr name="TextBox 32" id="32"/>
          <p:cNvSpPr txBox="true"/>
          <p:nvPr/>
        </p:nvSpPr>
        <p:spPr>
          <a:xfrm rot="0">
            <a:off x="1280160" y="4890135"/>
            <a:ext cx="3383280" cy="1053465"/>
          </a:xfrm>
          <a:prstGeom prst="rect">
            <a:avLst/>
          </a:prstGeom>
        </p:spPr>
        <p:txBody>
          <a:bodyPr anchor="t" rtlCol="false" tIns="0" lIns="0" bIns="0" rIns="0">
            <a:spAutoFit/>
          </a:bodyPr>
          <a:lstStyle/>
          <a:p>
            <a:pPr algn="l">
              <a:lnSpc>
                <a:spcPts val="2520"/>
              </a:lnSpc>
            </a:pPr>
            <a:r>
              <a:rPr lang="en-US" sz="2100">
                <a:solidFill>
                  <a:srgbClr val="1E293B"/>
                </a:solidFill>
                <a:latin typeface="Calibri (MS)"/>
                <a:ea typeface="Calibri (MS)"/>
                <a:cs typeface="Calibri (MS)"/>
                <a:sym typeface="Calibri (MS)"/>
              </a:rPr>
              <a:t>SQLAlchemy models + migrations replace the in-memory dicts.</a:t>
            </a:r>
          </a:p>
        </p:txBody>
      </p:sp>
      <p:grpSp>
        <p:nvGrpSpPr>
          <p:cNvPr name="Group 33" id="33"/>
          <p:cNvGrpSpPr/>
          <p:nvPr/>
        </p:nvGrpSpPr>
        <p:grpSpPr>
          <a:xfrm rot="0">
            <a:off x="5144519" y="3004823"/>
            <a:ext cx="3957323" cy="3134363"/>
            <a:chOff x="0" y="0"/>
            <a:chExt cx="5276431" cy="4179151"/>
          </a:xfrm>
        </p:grpSpPr>
        <p:sp>
          <p:nvSpPr>
            <p:cNvPr name="Freeform 34" id="34"/>
            <p:cNvSpPr/>
            <p:nvPr/>
          </p:nvSpPr>
          <p:spPr>
            <a:xfrm flipH="false" flipV="false" rot="0">
              <a:off x="16891" y="16891"/>
              <a:ext cx="5242560" cy="4145280"/>
            </a:xfrm>
            <a:custGeom>
              <a:avLst/>
              <a:gdLst/>
              <a:ahLst/>
              <a:cxnLst/>
              <a:rect r="r" b="b" t="t" l="l"/>
              <a:pathLst>
                <a:path h="4145280" w="5242560">
                  <a:moveTo>
                    <a:pt x="0" y="0"/>
                  </a:moveTo>
                  <a:lnTo>
                    <a:pt x="5242560" y="0"/>
                  </a:lnTo>
                  <a:lnTo>
                    <a:pt x="5242560" y="4145280"/>
                  </a:lnTo>
                  <a:lnTo>
                    <a:pt x="0" y="4145280"/>
                  </a:lnTo>
                  <a:close/>
                </a:path>
              </a:pathLst>
            </a:custGeom>
            <a:solidFill>
              <a:srgbClr val="FFFFFF"/>
            </a:solidFill>
          </p:spPr>
        </p:sp>
        <p:sp>
          <p:nvSpPr>
            <p:cNvPr name="Freeform 35" id="35"/>
            <p:cNvSpPr/>
            <p:nvPr/>
          </p:nvSpPr>
          <p:spPr>
            <a:xfrm flipH="false" flipV="false" rot="0">
              <a:off x="0" y="0"/>
              <a:ext cx="5276342" cy="4179062"/>
            </a:xfrm>
            <a:custGeom>
              <a:avLst/>
              <a:gdLst/>
              <a:ahLst/>
              <a:cxnLst/>
              <a:rect r="r" b="b" t="t" l="l"/>
              <a:pathLst>
                <a:path h="4179062" w="5276342">
                  <a:moveTo>
                    <a:pt x="16891" y="0"/>
                  </a:moveTo>
                  <a:lnTo>
                    <a:pt x="5259451" y="0"/>
                  </a:lnTo>
                  <a:cubicBezTo>
                    <a:pt x="5268849" y="0"/>
                    <a:pt x="5276342" y="7620"/>
                    <a:pt x="5276342" y="16891"/>
                  </a:cubicBezTo>
                  <a:lnTo>
                    <a:pt x="5276342" y="4162171"/>
                  </a:lnTo>
                  <a:cubicBezTo>
                    <a:pt x="5276342" y="4171569"/>
                    <a:pt x="5268722" y="4179062"/>
                    <a:pt x="5259451" y="4179062"/>
                  </a:cubicBezTo>
                  <a:lnTo>
                    <a:pt x="16891" y="4179062"/>
                  </a:lnTo>
                  <a:cubicBezTo>
                    <a:pt x="7493" y="4179062"/>
                    <a:pt x="0" y="4171442"/>
                    <a:pt x="0" y="4162171"/>
                  </a:cubicBezTo>
                  <a:lnTo>
                    <a:pt x="0" y="16891"/>
                  </a:lnTo>
                  <a:cubicBezTo>
                    <a:pt x="0" y="7620"/>
                    <a:pt x="7620" y="0"/>
                    <a:pt x="16891" y="0"/>
                  </a:cubicBezTo>
                  <a:moveTo>
                    <a:pt x="16891" y="33909"/>
                  </a:moveTo>
                  <a:lnTo>
                    <a:pt x="16891" y="16891"/>
                  </a:lnTo>
                  <a:lnTo>
                    <a:pt x="33909" y="16891"/>
                  </a:lnTo>
                  <a:lnTo>
                    <a:pt x="33909" y="4162171"/>
                  </a:lnTo>
                  <a:lnTo>
                    <a:pt x="16891" y="4162171"/>
                  </a:lnTo>
                  <a:lnTo>
                    <a:pt x="16891" y="4145280"/>
                  </a:lnTo>
                  <a:lnTo>
                    <a:pt x="5259451" y="4145280"/>
                  </a:lnTo>
                  <a:lnTo>
                    <a:pt x="5259451" y="4162171"/>
                  </a:lnTo>
                  <a:lnTo>
                    <a:pt x="5242560" y="4162171"/>
                  </a:lnTo>
                  <a:lnTo>
                    <a:pt x="5242560" y="16891"/>
                  </a:lnTo>
                  <a:lnTo>
                    <a:pt x="5259451" y="16891"/>
                  </a:lnTo>
                  <a:lnTo>
                    <a:pt x="5259451" y="33909"/>
                  </a:lnTo>
                  <a:lnTo>
                    <a:pt x="16891" y="33909"/>
                  </a:lnTo>
                  <a:close/>
                </a:path>
              </a:pathLst>
            </a:custGeom>
            <a:solidFill>
              <a:srgbClr val="E2E8F0"/>
            </a:solidFill>
          </p:spPr>
        </p:sp>
      </p:grpSp>
      <p:grpSp>
        <p:nvGrpSpPr>
          <p:cNvPr name="Group 36" id="36"/>
          <p:cNvGrpSpPr/>
          <p:nvPr/>
        </p:nvGrpSpPr>
        <p:grpSpPr>
          <a:xfrm rot="0">
            <a:off x="5144519" y="3004823"/>
            <a:ext cx="3957323" cy="171707"/>
            <a:chOff x="0" y="0"/>
            <a:chExt cx="5276431" cy="228943"/>
          </a:xfrm>
        </p:grpSpPr>
        <p:sp>
          <p:nvSpPr>
            <p:cNvPr name="Freeform 37" id="37"/>
            <p:cNvSpPr/>
            <p:nvPr/>
          </p:nvSpPr>
          <p:spPr>
            <a:xfrm flipH="false" flipV="false" rot="0">
              <a:off x="16891" y="16891"/>
              <a:ext cx="5242560" cy="195072"/>
            </a:xfrm>
            <a:custGeom>
              <a:avLst/>
              <a:gdLst/>
              <a:ahLst/>
              <a:cxnLst/>
              <a:rect r="r" b="b" t="t" l="l"/>
              <a:pathLst>
                <a:path h="195072" w="5242560">
                  <a:moveTo>
                    <a:pt x="0" y="0"/>
                  </a:moveTo>
                  <a:lnTo>
                    <a:pt x="5242560" y="0"/>
                  </a:lnTo>
                  <a:lnTo>
                    <a:pt x="5242560" y="195072"/>
                  </a:lnTo>
                  <a:lnTo>
                    <a:pt x="0" y="195072"/>
                  </a:lnTo>
                  <a:close/>
                </a:path>
              </a:pathLst>
            </a:custGeom>
            <a:solidFill>
              <a:srgbClr val="028090"/>
            </a:solidFill>
          </p:spPr>
        </p:sp>
        <p:sp>
          <p:nvSpPr>
            <p:cNvPr name="Freeform 38" id="38"/>
            <p:cNvSpPr/>
            <p:nvPr/>
          </p:nvSpPr>
          <p:spPr>
            <a:xfrm flipH="false" flipV="false" rot="0">
              <a:off x="0" y="0"/>
              <a:ext cx="5276342" cy="228856"/>
            </a:xfrm>
            <a:custGeom>
              <a:avLst/>
              <a:gdLst/>
              <a:ahLst/>
              <a:cxnLst/>
              <a:rect r="r" b="b" t="t" l="l"/>
              <a:pathLst>
                <a:path h="228856" w="5276342">
                  <a:moveTo>
                    <a:pt x="16891" y="0"/>
                  </a:moveTo>
                  <a:lnTo>
                    <a:pt x="5259451" y="0"/>
                  </a:lnTo>
                  <a:cubicBezTo>
                    <a:pt x="5268849" y="0"/>
                    <a:pt x="5276342" y="7620"/>
                    <a:pt x="5276342" y="16891"/>
                  </a:cubicBezTo>
                  <a:lnTo>
                    <a:pt x="5276342" y="211963"/>
                  </a:lnTo>
                  <a:cubicBezTo>
                    <a:pt x="5276342" y="221361"/>
                    <a:pt x="5268722" y="228854"/>
                    <a:pt x="5259451" y="228854"/>
                  </a:cubicBezTo>
                  <a:lnTo>
                    <a:pt x="16891" y="228854"/>
                  </a:lnTo>
                  <a:cubicBezTo>
                    <a:pt x="7620" y="228981"/>
                    <a:pt x="0" y="221361"/>
                    <a:pt x="0" y="211963"/>
                  </a:cubicBezTo>
                  <a:lnTo>
                    <a:pt x="0" y="16891"/>
                  </a:lnTo>
                  <a:cubicBezTo>
                    <a:pt x="0" y="7620"/>
                    <a:pt x="7620" y="0"/>
                    <a:pt x="16891" y="0"/>
                  </a:cubicBezTo>
                  <a:moveTo>
                    <a:pt x="16891" y="33909"/>
                  </a:moveTo>
                  <a:lnTo>
                    <a:pt x="16891" y="16891"/>
                  </a:lnTo>
                  <a:lnTo>
                    <a:pt x="33909" y="16891"/>
                  </a:lnTo>
                  <a:lnTo>
                    <a:pt x="33909" y="211963"/>
                  </a:lnTo>
                  <a:lnTo>
                    <a:pt x="16891" y="211963"/>
                  </a:lnTo>
                  <a:lnTo>
                    <a:pt x="16891" y="195072"/>
                  </a:lnTo>
                  <a:lnTo>
                    <a:pt x="5259451" y="195072"/>
                  </a:lnTo>
                  <a:lnTo>
                    <a:pt x="5259451" y="211963"/>
                  </a:lnTo>
                  <a:lnTo>
                    <a:pt x="5242560" y="211963"/>
                  </a:lnTo>
                  <a:lnTo>
                    <a:pt x="5242560" y="16891"/>
                  </a:lnTo>
                  <a:lnTo>
                    <a:pt x="5259451" y="16891"/>
                  </a:lnTo>
                  <a:lnTo>
                    <a:pt x="5259451" y="33909"/>
                  </a:lnTo>
                  <a:lnTo>
                    <a:pt x="16891" y="33909"/>
                  </a:lnTo>
                  <a:close/>
                </a:path>
              </a:pathLst>
            </a:custGeom>
            <a:solidFill>
              <a:srgbClr val="028090"/>
            </a:solidFill>
          </p:spPr>
        </p:sp>
      </p:grpSp>
      <p:grpSp>
        <p:nvGrpSpPr>
          <p:cNvPr name="Group 39" id="39"/>
          <p:cNvGrpSpPr/>
          <p:nvPr/>
        </p:nvGrpSpPr>
        <p:grpSpPr>
          <a:xfrm rot="0">
            <a:off x="5418839" y="3370583"/>
            <a:ext cx="720347" cy="720347"/>
            <a:chOff x="0" y="0"/>
            <a:chExt cx="960463" cy="960463"/>
          </a:xfrm>
        </p:grpSpPr>
        <p:sp>
          <p:nvSpPr>
            <p:cNvPr name="Freeform 40" id="40"/>
            <p:cNvSpPr/>
            <p:nvPr/>
          </p:nvSpPr>
          <p:spPr>
            <a:xfrm flipH="false" flipV="false" rot="0">
              <a:off x="16891" y="16891"/>
              <a:ext cx="926592" cy="926592"/>
            </a:xfrm>
            <a:custGeom>
              <a:avLst/>
              <a:gdLst/>
              <a:ahLst/>
              <a:cxnLst/>
              <a:rect r="r" b="b" t="t" l="l"/>
              <a:pathLst>
                <a:path h="926592" w="926592">
                  <a:moveTo>
                    <a:pt x="0" y="463296"/>
                  </a:moveTo>
                  <a:cubicBezTo>
                    <a:pt x="0" y="207391"/>
                    <a:pt x="207391" y="0"/>
                    <a:pt x="463296" y="0"/>
                  </a:cubicBezTo>
                  <a:cubicBezTo>
                    <a:pt x="719201" y="0"/>
                    <a:pt x="926592" y="207518"/>
                    <a:pt x="926592" y="463296"/>
                  </a:cubicBezTo>
                  <a:cubicBezTo>
                    <a:pt x="926592" y="719074"/>
                    <a:pt x="719201" y="926592"/>
                    <a:pt x="463296" y="926592"/>
                  </a:cubicBezTo>
                  <a:cubicBezTo>
                    <a:pt x="207391" y="926592"/>
                    <a:pt x="0" y="719201"/>
                    <a:pt x="0" y="463296"/>
                  </a:cubicBezTo>
                  <a:close/>
                </a:path>
              </a:pathLst>
            </a:custGeom>
            <a:solidFill>
              <a:srgbClr val="0F3D4C"/>
            </a:solidFill>
          </p:spPr>
        </p:sp>
        <p:sp>
          <p:nvSpPr>
            <p:cNvPr name="Freeform 41" id="41"/>
            <p:cNvSpPr/>
            <p:nvPr/>
          </p:nvSpPr>
          <p:spPr>
            <a:xfrm flipH="false" flipV="false" rot="0">
              <a:off x="0" y="0"/>
              <a:ext cx="960501" cy="960374"/>
            </a:xfrm>
            <a:custGeom>
              <a:avLst/>
              <a:gdLst/>
              <a:ahLst/>
              <a:cxnLst/>
              <a:rect r="r" b="b" t="t" l="l"/>
              <a:pathLst>
                <a:path h="960374" w="960501">
                  <a:moveTo>
                    <a:pt x="0" y="480187"/>
                  </a:moveTo>
                  <a:cubicBezTo>
                    <a:pt x="0" y="215011"/>
                    <a:pt x="215011" y="0"/>
                    <a:pt x="480187" y="0"/>
                  </a:cubicBezTo>
                  <a:lnTo>
                    <a:pt x="480187" y="16891"/>
                  </a:lnTo>
                  <a:lnTo>
                    <a:pt x="480187" y="0"/>
                  </a:lnTo>
                  <a:cubicBezTo>
                    <a:pt x="745490" y="0"/>
                    <a:pt x="960501" y="215011"/>
                    <a:pt x="960501" y="480187"/>
                  </a:cubicBezTo>
                  <a:lnTo>
                    <a:pt x="943483" y="480187"/>
                  </a:lnTo>
                  <a:lnTo>
                    <a:pt x="960374" y="480187"/>
                  </a:lnTo>
                  <a:cubicBezTo>
                    <a:pt x="960374" y="745363"/>
                    <a:pt x="745363" y="960374"/>
                    <a:pt x="480187" y="960374"/>
                  </a:cubicBezTo>
                  <a:lnTo>
                    <a:pt x="480187" y="943483"/>
                  </a:lnTo>
                  <a:lnTo>
                    <a:pt x="480187" y="960374"/>
                  </a:lnTo>
                  <a:cubicBezTo>
                    <a:pt x="215011" y="960501"/>
                    <a:pt x="0" y="745490"/>
                    <a:pt x="0" y="480187"/>
                  </a:cubicBezTo>
                  <a:lnTo>
                    <a:pt x="16891" y="480187"/>
                  </a:lnTo>
                  <a:lnTo>
                    <a:pt x="33909" y="480187"/>
                  </a:lnTo>
                  <a:lnTo>
                    <a:pt x="16891" y="480187"/>
                  </a:lnTo>
                  <a:lnTo>
                    <a:pt x="0" y="480187"/>
                  </a:lnTo>
                  <a:moveTo>
                    <a:pt x="33909" y="480187"/>
                  </a:moveTo>
                  <a:cubicBezTo>
                    <a:pt x="33909" y="489585"/>
                    <a:pt x="26289" y="497078"/>
                    <a:pt x="17018" y="497078"/>
                  </a:cubicBezTo>
                  <a:cubicBezTo>
                    <a:pt x="7747" y="497078"/>
                    <a:pt x="0" y="489585"/>
                    <a:pt x="0" y="480187"/>
                  </a:cubicBezTo>
                  <a:cubicBezTo>
                    <a:pt x="0" y="470789"/>
                    <a:pt x="7620" y="463296"/>
                    <a:pt x="16891" y="463296"/>
                  </a:cubicBezTo>
                  <a:cubicBezTo>
                    <a:pt x="26162" y="463296"/>
                    <a:pt x="33782" y="470916"/>
                    <a:pt x="33782" y="480187"/>
                  </a:cubicBezTo>
                  <a:cubicBezTo>
                    <a:pt x="33782" y="726694"/>
                    <a:pt x="233680" y="926592"/>
                    <a:pt x="480187" y="926592"/>
                  </a:cubicBezTo>
                  <a:cubicBezTo>
                    <a:pt x="726694" y="926592"/>
                    <a:pt x="926592" y="726694"/>
                    <a:pt x="926592" y="480187"/>
                  </a:cubicBezTo>
                  <a:cubicBezTo>
                    <a:pt x="926592" y="233680"/>
                    <a:pt x="726694" y="33782"/>
                    <a:pt x="480187" y="33782"/>
                  </a:cubicBezTo>
                  <a:lnTo>
                    <a:pt x="480187" y="16891"/>
                  </a:lnTo>
                  <a:lnTo>
                    <a:pt x="480187" y="33909"/>
                  </a:lnTo>
                  <a:cubicBezTo>
                    <a:pt x="233680" y="33909"/>
                    <a:pt x="33909" y="233680"/>
                    <a:pt x="33909" y="480187"/>
                  </a:cubicBezTo>
                  <a:close/>
                </a:path>
              </a:pathLst>
            </a:custGeom>
            <a:solidFill>
              <a:srgbClr val="0F3D4C"/>
            </a:solidFill>
          </p:spPr>
        </p:sp>
      </p:grpSp>
      <p:grpSp>
        <p:nvGrpSpPr>
          <p:cNvPr name="Group 42" id="42"/>
          <p:cNvGrpSpPr/>
          <p:nvPr/>
        </p:nvGrpSpPr>
        <p:grpSpPr>
          <a:xfrm rot="0">
            <a:off x="5431536" y="3383280"/>
            <a:ext cx="694944" cy="694944"/>
            <a:chOff x="0" y="0"/>
            <a:chExt cx="926592" cy="926592"/>
          </a:xfrm>
        </p:grpSpPr>
        <p:sp>
          <p:nvSpPr>
            <p:cNvPr name="Freeform 43" id="43"/>
            <p:cNvSpPr/>
            <p:nvPr/>
          </p:nvSpPr>
          <p:spPr>
            <a:xfrm flipH="false" flipV="false" rot="0">
              <a:off x="0" y="0"/>
              <a:ext cx="926592" cy="926592"/>
            </a:xfrm>
            <a:custGeom>
              <a:avLst/>
              <a:gdLst/>
              <a:ahLst/>
              <a:cxnLst/>
              <a:rect r="r" b="b" t="t" l="l"/>
              <a:pathLst>
                <a:path h="926592" w="926592">
                  <a:moveTo>
                    <a:pt x="0" y="0"/>
                  </a:moveTo>
                  <a:lnTo>
                    <a:pt x="926592" y="0"/>
                  </a:lnTo>
                  <a:lnTo>
                    <a:pt x="926592" y="926592"/>
                  </a:lnTo>
                  <a:lnTo>
                    <a:pt x="0" y="926592"/>
                  </a:lnTo>
                  <a:close/>
                </a:path>
              </a:pathLst>
            </a:custGeom>
            <a:blipFill>
              <a:blip r:embed="rId2">
                <a:alphaModFix amt="0"/>
              </a:blip>
              <a:stretch>
                <a:fillRect l="-78303" t="0" r="-78303" b="0"/>
              </a:stretch>
            </a:blipFill>
          </p:spPr>
        </p:sp>
        <p:sp>
          <p:nvSpPr>
            <p:cNvPr name="TextBox 44" id="44"/>
            <p:cNvSpPr txBox="true"/>
            <p:nvPr/>
          </p:nvSpPr>
          <p:spPr>
            <a:xfrm>
              <a:off x="0" y="-19050"/>
              <a:ext cx="926592" cy="945642"/>
            </a:xfrm>
            <a:prstGeom prst="rect">
              <a:avLst/>
            </a:prstGeom>
          </p:spPr>
          <p:txBody>
            <a:bodyPr anchor="ctr" rtlCol="false" tIns="0" lIns="0" bIns="0" rIns="0"/>
            <a:lstStyle/>
            <a:p>
              <a:pPr algn="ctr">
                <a:lnSpc>
                  <a:spcPts val="3120"/>
                </a:lnSpc>
              </a:pPr>
              <a:r>
                <a:rPr lang="en-US" sz="2600" b="true">
                  <a:solidFill>
                    <a:srgbClr val="FFFFFF"/>
                  </a:solidFill>
                  <a:latin typeface="Georgia Bold"/>
                  <a:ea typeface="Georgia Bold"/>
                  <a:cs typeface="Georgia Bold"/>
                  <a:sym typeface="Georgia Bold"/>
                </a:rPr>
                <a:t>2</a:t>
              </a:r>
            </a:p>
          </p:txBody>
        </p:sp>
      </p:grpSp>
      <p:sp>
        <p:nvSpPr>
          <p:cNvPr name="TextBox 45" id="45"/>
          <p:cNvSpPr txBox="true"/>
          <p:nvPr/>
        </p:nvSpPr>
        <p:spPr>
          <a:xfrm rot="0">
            <a:off x="5431536" y="4187190"/>
            <a:ext cx="3383280" cy="750570"/>
          </a:xfrm>
          <a:prstGeom prst="rect">
            <a:avLst/>
          </a:prstGeom>
        </p:spPr>
        <p:txBody>
          <a:bodyPr anchor="t" rtlCol="false" tIns="0" lIns="0" bIns="0" rIns="0">
            <a:spAutoFit/>
          </a:bodyPr>
          <a:lstStyle/>
          <a:p>
            <a:pPr algn="l">
              <a:lnSpc>
                <a:spcPts val="3120"/>
              </a:lnSpc>
            </a:pPr>
            <a:r>
              <a:rPr lang="en-US" sz="2600" b="true">
                <a:solidFill>
                  <a:srgbClr val="0F3D4C"/>
                </a:solidFill>
                <a:latin typeface="Georgia Bold"/>
                <a:ea typeface="Georgia Bold"/>
                <a:cs typeface="Georgia Bold"/>
                <a:sym typeface="Georgia Bold"/>
              </a:rPr>
              <a:t>Real users</a:t>
            </a:r>
          </a:p>
        </p:txBody>
      </p:sp>
      <p:sp>
        <p:nvSpPr>
          <p:cNvPr name="TextBox 46" id="46"/>
          <p:cNvSpPr txBox="true"/>
          <p:nvPr/>
        </p:nvSpPr>
        <p:spPr>
          <a:xfrm rot="0">
            <a:off x="5431536" y="4890135"/>
            <a:ext cx="3383280" cy="1053465"/>
          </a:xfrm>
          <a:prstGeom prst="rect">
            <a:avLst/>
          </a:prstGeom>
        </p:spPr>
        <p:txBody>
          <a:bodyPr anchor="t" rtlCol="false" tIns="0" lIns="0" bIns="0" rIns="0">
            <a:spAutoFit/>
          </a:bodyPr>
          <a:lstStyle/>
          <a:p>
            <a:pPr algn="l">
              <a:lnSpc>
                <a:spcPts val="2520"/>
              </a:lnSpc>
            </a:pPr>
            <a:r>
              <a:rPr lang="en-US" sz="2100">
                <a:solidFill>
                  <a:srgbClr val="1E293B"/>
                </a:solidFill>
                <a:latin typeface="Calibri (MS)"/>
                <a:ea typeface="Calibri (MS)"/>
                <a:cs typeface="Calibri (MS)"/>
                <a:sym typeface="Calibri (MS)"/>
              </a:rPr>
              <a:t>User table, registration, RBAC on protected routes.</a:t>
            </a:r>
          </a:p>
        </p:txBody>
      </p:sp>
      <p:grpSp>
        <p:nvGrpSpPr>
          <p:cNvPr name="Group 47" id="47"/>
          <p:cNvGrpSpPr/>
          <p:nvPr/>
        </p:nvGrpSpPr>
        <p:grpSpPr>
          <a:xfrm rot="0">
            <a:off x="9295895" y="3004823"/>
            <a:ext cx="3957323" cy="3134363"/>
            <a:chOff x="0" y="0"/>
            <a:chExt cx="5276431" cy="4179151"/>
          </a:xfrm>
        </p:grpSpPr>
        <p:sp>
          <p:nvSpPr>
            <p:cNvPr name="Freeform 48" id="48"/>
            <p:cNvSpPr/>
            <p:nvPr/>
          </p:nvSpPr>
          <p:spPr>
            <a:xfrm flipH="false" flipV="false" rot="0">
              <a:off x="16891" y="16891"/>
              <a:ext cx="5242560" cy="4145280"/>
            </a:xfrm>
            <a:custGeom>
              <a:avLst/>
              <a:gdLst/>
              <a:ahLst/>
              <a:cxnLst/>
              <a:rect r="r" b="b" t="t" l="l"/>
              <a:pathLst>
                <a:path h="4145280" w="5242560">
                  <a:moveTo>
                    <a:pt x="0" y="0"/>
                  </a:moveTo>
                  <a:lnTo>
                    <a:pt x="5242560" y="0"/>
                  </a:lnTo>
                  <a:lnTo>
                    <a:pt x="5242560" y="4145280"/>
                  </a:lnTo>
                  <a:lnTo>
                    <a:pt x="0" y="4145280"/>
                  </a:lnTo>
                  <a:close/>
                </a:path>
              </a:pathLst>
            </a:custGeom>
            <a:solidFill>
              <a:srgbClr val="FFFFFF"/>
            </a:solidFill>
          </p:spPr>
        </p:sp>
        <p:sp>
          <p:nvSpPr>
            <p:cNvPr name="Freeform 49" id="49"/>
            <p:cNvSpPr/>
            <p:nvPr/>
          </p:nvSpPr>
          <p:spPr>
            <a:xfrm flipH="false" flipV="false" rot="0">
              <a:off x="0" y="0"/>
              <a:ext cx="5276342" cy="4179062"/>
            </a:xfrm>
            <a:custGeom>
              <a:avLst/>
              <a:gdLst/>
              <a:ahLst/>
              <a:cxnLst/>
              <a:rect r="r" b="b" t="t" l="l"/>
              <a:pathLst>
                <a:path h="4179062" w="5276342">
                  <a:moveTo>
                    <a:pt x="16891" y="0"/>
                  </a:moveTo>
                  <a:lnTo>
                    <a:pt x="5259451" y="0"/>
                  </a:lnTo>
                  <a:cubicBezTo>
                    <a:pt x="5268849" y="0"/>
                    <a:pt x="5276342" y="7620"/>
                    <a:pt x="5276342" y="16891"/>
                  </a:cubicBezTo>
                  <a:lnTo>
                    <a:pt x="5276342" y="4162171"/>
                  </a:lnTo>
                  <a:cubicBezTo>
                    <a:pt x="5276342" y="4171569"/>
                    <a:pt x="5268722" y="4179062"/>
                    <a:pt x="5259451" y="4179062"/>
                  </a:cubicBezTo>
                  <a:lnTo>
                    <a:pt x="16891" y="4179062"/>
                  </a:lnTo>
                  <a:cubicBezTo>
                    <a:pt x="7493" y="4179062"/>
                    <a:pt x="0" y="4171442"/>
                    <a:pt x="0" y="4162171"/>
                  </a:cubicBezTo>
                  <a:lnTo>
                    <a:pt x="0" y="16891"/>
                  </a:lnTo>
                  <a:cubicBezTo>
                    <a:pt x="0" y="7620"/>
                    <a:pt x="7620" y="0"/>
                    <a:pt x="16891" y="0"/>
                  </a:cubicBezTo>
                  <a:moveTo>
                    <a:pt x="16891" y="33909"/>
                  </a:moveTo>
                  <a:lnTo>
                    <a:pt x="16891" y="16891"/>
                  </a:lnTo>
                  <a:lnTo>
                    <a:pt x="33909" y="16891"/>
                  </a:lnTo>
                  <a:lnTo>
                    <a:pt x="33909" y="4162171"/>
                  </a:lnTo>
                  <a:lnTo>
                    <a:pt x="16891" y="4162171"/>
                  </a:lnTo>
                  <a:lnTo>
                    <a:pt x="16891" y="4145280"/>
                  </a:lnTo>
                  <a:lnTo>
                    <a:pt x="5259451" y="4145280"/>
                  </a:lnTo>
                  <a:lnTo>
                    <a:pt x="5259451" y="4162171"/>
                  </a:lnTo>
                  <a:lnTo>
                    <a:pt x="5242560" y="4162171"/>
                  </a:lnTo>
                  <a:lnTo>
                    <a:pt x="5242560" y="16891"/>
                  </a:lnTo>
                  <a:lnTo>
                    <a:pt x="5259451" y="16891"/>
                  </a:lnTo>
                  <a:lnTo>
                    <a:pt x="5259451" y="33909"/>
                  </a:lnTo>
                  <a:lnTo>
                    <a:pt x="16891" y="33909"/>
                  </a:lnTo>
                  <a:close/>
                </a:path>
              </a:pathLst>
            </a:custGeom>
            <a:solidFill>
              <a:srgbClr val="E2E8F0"/>
            </a:solidFill>
          </p:spPr>
        </p:sp>
      </p:grpSp>
      <p:grpSp>
        <p:nvGrpSpPr>
          <p:cNvPr name="Group 50" id="50"/>
          <p:cNvGrpSpPr/>
          <p:nvPr/>
        </p:nvGrpSpPr>
        <p:grpSpPr>
          <a:xfrm rot="0">
            <a:off x="9295895" y="3004823"/>
            <a:ext cx="3957323" cy="171707"/>
            <a:chOff x="0" y="0"/>
            <a:chExt cx="5276431" cy="228943"/>
          </a:xfrm>
        </p:grpSpPr>
        <p:sp>
          <p:nvSpPr>
            <p:cNvPr name="Freeform 51" id="51"/>
            <p:cNvSpPr/>
            <p:nvPr/>
          </p:nvSpPr>
          <p:spPr>
            <a:xfrm flipH="false" flipV="false" rot="0">
              <a:off x="16891" y="16891"/>
              <a:ext cx="5242560" cy="195072"/>
            </a:xfrm>
            <a:custGeom>
              <a:avLst/>
              <a:gdLst/>
              <a:ahLst/>
              <a:cxnLst/>
              <a:rect r="r" b="b" t="t" l="l"/>
              <a:pathLst>
                <a:path h="195072" w="5242560">
                  <a:moveTo>
                    <a:pt x="0" y="0"/>
                  </a:moveTo>
                  <a:lnTo>
                    <a:pt x="5242560" y="0"/>
                  </a:lnTo>
                  <a:lnTo>
                    <a:pt x="5242560" y="195072"/>
                  </a:lnTo>
                  <a:lnTo>
                    <a:pt x="0" y="195072"/>
                  </a:lnTo>
                  <a:close/>
                </a:path>
              </a:pathLst>
            </a:custGeom>
            <a:solidFill>
              <a:srgbClr val="028090"/>
            </a:solidFill>
          </p:spPr>
        </p:sp>
        <p:sp>
          <p:nvSpPr>
            <p:cNvPr name="Freeform 52" id="52"/>
            <p:cNvSpPr/>
            <p:nvPr/>
          </p:nvSpPr>
          <p:spPr>
            <a:xfrm flipH="false" flipV="false" rot="0">
              <a:off x="0" y="0"/>
              <a:ext cx="5276342" cy="228856"/>
            </a:xfrm>
            <a:custGeom>
              <a:avLst/>
              <a:gdLst/>
              <a:ahLst/>
              <a:cxnLst/>
              <a:rect r="r" b="b" t="t" l="l"/>
              <a:pathLst>
                <a:path h="228856" w="5276342">
                  <a:moveTo>
                    <a:pt x="16891" y="0"/>
                  </a:moveTo>
                  <a:lnTo>
                    <a:pt x="5259451" y="0"/>
                  </a:lnTo>
                  <a:cubicBezTo>
                    <a:pt x="5268849" y="0"/>
                    <a:pt x="5276342" y="7620"/>
                    <a:pt x="5276342" y="16891"/>
                  </a:cubicBezTo>
                  <a:lnTo>
                    <a:pt x="5276342" y="211963"/>
                  </a:lnTo>
                  <a:cubicBezTo>
                    <a:pt x="5276342" y="221361"/>
                    <a:pt x="5268722" y="228854"/>
                    <a:pt x="5259451" y="228854"/>
                  </a:cubicBezTo>
                  <a:lnTo>
                    <a:pt x="16891" y="228854"/>
                  </a:lnTo>
                  <a:cubicBezTo>
                    <a:pt x="7620" y="228981"/>
                    <a:pt x="0" y="221361"/>
                    <a:pt x="0" y="211963"/>
                  </a:cubicBezTo>
                  <a:lnTo>
                    <a:pt x="0" y="16891"/>
                  </a:lnTo>
                  <a:cubicBezTo>
                    <a:pt x="0" y="7620"/>
                    <a:pt x="7620" y="0"/>
                    <a:pt x="16891" y="0"/>
                  </a:cubicBezTo>
                  <a:moveTo>
                    <a:pt x="16891" y="33909"/>
                  </a:moveTo>
                  <a:lnTo>
                    <a:pt x="16891" y="16891"/>
                  </a:lnTo>
                  <a:lnTo>
                    <a:pt x="33909" y="16891"/>
                  </a:lnTo>
                  <a:lnTo>
                    <a:pt x="33909" y="211963"/>
                  </a:lnTo>
                  <a:lnTo>
                    <a:pt x="16891" y="211963"/>
                  </a:lnTo>
                  <a:lnTo>
                    <a:pt x="16891" y="195072"/>
                  </a:lnTo>
                  <a:lnTo>
                    <a:pt x="5259451" y="195072"/>
                  </a:lnTo>
                  <a:lnTo>
                    <a:pt x="5259451" y="211963"/>
                  </a:lnTo>
                  <a:lnTo>
                    <a:pt x="5242560" y="211963"/>
                  </a:lnTo>
                  <a:lnTo>
                    <a:pt x="5242560" y="16891"/>
                  </a:lnTo>
                  <a:lnTo>
                    <a:pt x="5259451" y="16891"/>
                  </a:lnTo>
                  <a:lnTo>
                    <a:pt x="5259451" y="33909"/>
                  </a:lnTo>
                  <a:lnTo>
                    <a:pt x="16891" y="33909"/>
                  </a:lnTo>
                  <a:close/>
                </a:path>
              </a:pathLst>
            </a:custGeom>
            <a:solidFill>
              <a:srgbClr val="028090"/>
            </a:solidFill>
          </p:spPr>
        </p:sp>
      </p:grpSp>
      <p:grpSp>
        <p:nvGrpSpPr>
          <p:cNvPr name="Group 53" id="53"/>
          <p:cNvGrpSpPr/>
          <p:nvPr/>
        </p:nvGrpSpPr>
        <p:grpSpPr>
          <a:xfrm rot="0">
            <a:off x="9570215" y="3370583"/>
            <a:ext cx="720347" cy="720347"/>
            <a:chOff x="0" y="0"/>
            <a:chExt cx="960463" cy="960463"/>
          </a:xfrm>
        </p:grpSpPr>
        <p:sp>
          <p:nvSpPr>
            <p:cNvPr name="Freeform 54" id="54"/>
            <p:cNvSpPr/>
            <p:nvPr/>
          </p:nvSpPr>
          <p:spPr>
            <a:xfrm flipH="false" flipV="false" rot="0">
              <a:off x="16891" y="16891"/>
              <a:ext cx="926592" cy="926592"/>
            </a:xfrm>
            <a:custGeom>
              <a:avLst/>
              <a:gdLst/>
              <a:ahLst/>
              <a:cxnLst/>
              <a:rect r="r" b="b" t="t" l="l"/>
              <a:pathLst>
                <a:path h="926592" w="926592">
                  <a:moveTo>
                    <a:pt x="0" y="463296"/>
                  </a:moveTo>
                  <a:cubicBezTo>
                    <a:pt x="0" y="207391"/>
                    <a:pt x="207391" y="0"/>
                    <a:pt x="463296" y="0"/>
                  </a:cubicBezTo>
                  <a:cubicBezTo>
                    <a:pt x="719201" y="0"/>
                    <a:pt x="926592" y="207518"/>
                    <a:pt x="926592" y="463296"/>
                  </a:cubicBezTo>
                  <a:cubicBezTo>
                    <a:pt x="926592" y="719074"/>
                    <a:pt x="719201" y="926592"/>
                    <a:pt x="463296" y="926592"/>
                  </a:cubicBezTo>
                  <a:cubicBezTo>
                    <a:pt x="207391" y="926592"/>
                    <a:pt x="0" y="719201"/>
                    <a:pt x="0" y="463296"/>
                  </a:cubicBezTo>
                  <a:close/>
                </a:path>
              </a:pathLst>
            </a:custGeom>
            <a:solidFill>
              <a:srgbClr val="0F3D4C"/>
            </a:solidFill>
          </p:spPr>
        </p:sp>
        <p:sp>
          <p:nvSpPr>
            <p:cNvPr name="Freeform 55" id="55"/>
            <p:cNvSpPr/>
            <p:nvPr/>
          </p:nvSpPr>
          <p:spPr>
            <a:xfrm flipH="false" flipV="false" rot="0">
              <a:off x="0" y="0"/>
              <a:ext cx="960501" cy="960374"/>
            </a:xfrm>
            <a:custGeom>
              <a:avLst/>
              <a:gdLst/>
              <a:ahLst/>
              <a:cxnLst/>
              <a:rect r="r" b="b" t="t" l="l"/>
              <a:pathLst>
                <a:path h="960374" w="960501">
                  <a:moveTo>
                    <a:pt x="0" y="480187"/>
                  </a:moveTo>
                  <a:cubicBezTo>
                    <a:pt x="0" y="215011"/>
                    <a:pt x="215011" y="0"/>
                    <a:pt x="480187" y="0"/>
                  </a:cubicBezTo>
                  <a:lnTo>
                    <a:pt x="480187" y="16891"/>
                  </a:lnTo>
                  <a:lnTo>
                    <a:pt x="480187" y="0"/>
                  </a:lnTo>
                  <a:cubicBezTo>
                    <a:pt x="745490" y="0"/>
                    <a:pt x="960501" y="215011"/>
                    <a:pt x="960501" y="480187"/>
                  </a:cubicBezTo>
                  <a:lnTo>
                    <a:pt x="943483" y="480187"/>
                  </a:lnTo>
                  <a:lnTo>
                    <a:pt x="960374" y="480187"/>
                  </a:lnTo>
                  <a:cubicBezTo>
                    <a:pt x="960374" y="745363"/>
                    <a:pt x="745363" y="960374"/>
                    <a:pt x="480187" y="960374"/>
                  </a:cubicBezTo>
                  <a:lnTo>
                    <a:pt x="480187" y="943483"/>
                  </a:lnTo>
                  <a:lnTo>
                    <a:pt x="480187" y="960374"/>
                  </a:lnTo>
                  <a:cubicBezTo>
                    <a:pt x="215011" y="960501"/>
                    <a:pt x="0" y="745490"/>
                    <a:pt x="0" y="480187"/>
                  </a:cubicBezTo>
                  <a:lnTo>
                    <a:pt x="16891" y="480187"/>
                  </a:lnTo>
                  <a:lnTo>
                    <a:pt x="33909" y="480187"/>
                  </a:lnTo>
                  <a:lnTo>
                    <a:pt x="16891" y="480187"/>
                  </a:lnTo>
                  <a:lnTo>
                    <a:pt x="0" y="480187"/>
                  </a:lnTo>
                  <a:moveTo>
                    <a:pt x="33909" y="480187"/>
                  </a:moveTo>
                  <a:cubicBezTo>
                    <a:pt x="33909" y="489585"/>
                    <a:pt x="26289" y="497078"/>
                    <a:pt x="17018" y="497078"/>
                  </a:cubicBezTo>
                  <a:cubicBezTo>
                    <a:pt x="7747" y="497078"/>
                    <a:pt x="0" y="489585"/>
                    <a:pt x="0" y="480187"/>
                  </a:cubicBezTo>
                  <a:cubicBezTo>
                    <a:pt x="0" y="470789"/>
                    <a:pt x="7620" y="463296"/>
                    <a:pt x="16891" y="463296"/>
                  </a:cubicBezTo>
                  <a:cubicBezTo>
                    <a:pt x="26162" y="463296"/>
                    <a:pt x="33782" y="470916"/>
                    <a:pt x="33782" y="480187"/>
                  </a:cubicBezTo>
                  <a:cubicBezTo>
                    <a:pt x="33782" y="726694"/>
                    <a:pt x="233680" y="926592"/>
                    <a:pt x="480187" y="926592"/>
                  </a:cubicBezTo>
                  <a:cubicBezTo>
                    <a:pt x="726694" y="926592"/>
                    <a:pt x="926592" y="726694"/>
                    <a:pt x="926592" y="480187"/>
                  </a:cubicBezTo>
                  <a:cubicBezTo>
                    <a:pt x="926592" y="233680"/>
                    <a:pt x="726694" y="33782"/>
                    <a:pt x="480187" y="33782"/>
                  </a:cubicBezTo>
                  <a:lnTo>
                    <a:pt x="480187" y="16891"/>
                  </a:lnTo>
                  <a:lnTo>
                    <a:pt x="480187" y="33909"/>
                  </a:lnTo>
                  <a:cubicBezTo>
                    <a:pt x="233680" y="33909"/>
                    <a:pt x="33909" y="233680"/>
                    <a:pt x="33909" y="480187"/>
                  </a:cubicBezTo>
                  <a:close/>
                </a:path>
              </a:pathLst>
            </a:custGeom>
            <a:solidFill>
              <a:srgbClr val="0F3D4C"/>
            </a:solidFill>
          </p:spPr>
        </p:sp>
      </p:grpSp>
      <p:grpSp>
        <p:nvGrpSpPr>
          <p:cNvPr name="Group 56" id="56"/>
          <p:cNvGrpSpPr/>
          <p:nvPr/>
        </p:nvGrpSpPr>
        <p:grpSpPr>
          <a:xfrm rot="0">
            <a:off x="9582912" y="3383280"/>
            <a:ext cx="694944" cy="694944"/>
            <a:chOff x="0" y="0"/>
            <a:chExt cx="926592" cy="926592"/>
          </a:xfrm>
        </p:grpSpPr>
        <p:sp>
          <p:nvSpPr>
            <p:cNvPr name="Freeform 57" id="57"/>
            <p:cNvSpPr/>
            <p:nvPr/>
          </p:nvSpPr>
          <p:spPr>
            <a:xfrm flipH="false" flipV="false" rot="0">
              <a:off x="0" y="0"/>
              <a:ext cx="926592" cy="926592"/>
            </a:xfrm>
            <a:custGeom>
              <a:avLst/>
              <a:gdLst/>
              <a:ahLst/>
              <a:cxnLst/>
              <a:rect r="r" b="b" t="t" l="l"/>
              <a:pathLst>
                <a:path h="926592" w="926592">
                  <a:moveTo>
                    <a:pt x="0" y="0"/>
                  </a:moveTo>
                  <a:lnTo>
                    <a:pt x="926592" y="0"/>
                  </a:lnTo>
                  <a:lnTo>
                    <a:pt x="926592" y="926592"/>
                  </a:lnTo>
                  <a:lnTo>
                    <a:pt x="0" y="926592"/>
                  </a:lnTo>
                  <a:close/>
                </a:path>
              </a:pathLst>
            </a:custGeom>
            <a:blipFill>
              <a:blip r:embed="rId2">
                <a:alphaModFix amt="0"/>
              </a:blip>
              <a:stretch>
                <a:fillRect l="-78303" t="0" r="-78303" b="0"/>
              </a:stretch>
            </a:blipFill>
          </p:spPr>
        </p:sp>
        <p:sp>
          <p:nvSpPr>
            <p:cNvPr name="TextBox 58" id="58"/>
            <p:cNvSpPr txBox="true"/>
            <p:nvPr/>
          </p:nvSpPr>
          <p:spPr>
            <a:xfrm>
              <a:off x="0" y="-19050"/>
              <a:ext cx="926592" cy="945642"/>
            </a:xfrm>
            <a:prstGeom prst="rect">
              <a:avLst/>
            </a:prstGeom>
          </p:spPr>
          <p:txBody>
            <a:bodyPr anchor="ctr" rtlCol="false" tIns="0" lIns="0" bIns="0" rIns="0"/>
            <a:lstStyle/>
            <a:p>
              <a:pPr algn="ctr">
                <a:lnSpc>
                  <a:spcPts val="3120"/>
                </a:lnSpc>
              </a:pPr>
              <a:r>
                <a:rPr lang="en-US" sz="2600" b="true">
                  <a:solidFill>
                    <a:srgbClr val="FFFFFF"/>
                  </a:solidFill>
                  <a:latin typeface="Georgia Bold"/>
                  <a:ea typeface="Georgia Bold"/>
                  <a:cs typeface="Georgia Bold"/>
                  <a:sym typeface="Georgia Bold"/>
                </a:rPr>
                <a:t>3</a:t>
              </a:r>
            </a:p>
          </p:txBody>
        </p:sp>
      </p:grpSp>
      <p:sp>
        <p:nvSpPr>
          <p:cNvPr name="TextBox 59" id="59"/>
          <p:cNvSpPr txBox="true"/>
          <p:nvPr/>
        </p:nvSpPr>
        <p:spPr>
          <a:xfrm rot="0">
            <a:off x="9582912" y="4187190"/>
            <a:ext cx="3383280" cy="750570"/>
          </a:xfrm>
          <a:prstGeom prst="rect">
            <a:avLst/>
          </a:prstGeom>
        </p:spPr>
        <p:txBody>
          <a:bodyPr anchor="t" rtlCol="false" tIns="0" lIns="0" bIns="0" rIns="0">
            <a:spAutoFit/>
          </a:bodyPr>
          <a:lstStyle/>
          <a:p>
            <a:pPr algn="l">
              <a:lnSpc>
                <a:spcPts val="3120"/>
              </a:lnSpc>
            </a:pPr>
            <a:r>
              <a:rPr lang="en-US" sz="2600" b="true">
                <a:solidFill>
                  <a:srgbClr val="0F3D4C"/>
                </a:solidFill>
                <a:latin typeface="Georgia Bold"/>
                <a:ea typeface="Georgia Bold"/>
                <a:cs typeface="Georgia Bold"/>
                <a:sym typeface="Georgia Bold"/>
              </a:rPr>
              <a:t>Ship the model</a:t>
            </a:r>
          </a:p>
        </p:txBody>
      </p:sp>
      <p:sp>
        <p:nvSpPr>
          <p:cNvPr name="TextBox 60" id="60"/>
          <p:cNvSpPr txBox="true"/>
          <p:nvPr/>
        </p:nvSpPr>
        <p:spPr>
          <a:xfrm rot="0">
            <a:off x="9582912" y="4890135"/>
            <a:ext cx="3383280" cy="1053465"/>
          </a:xfrm>
          <a:prstGeom prst="rect">
            <a:avLst/>
          </a:prstGeom>
        </p:spPr>
        <p:txBody>
          <a:bodyPr anchor="t" rtlCol="false" tIns="0" lIns="0" bIns="0" rIns="0">
            <a:spAutoFit/>
          </a:bodyPr>
          <a:lstStyle/>
          <a:p>
            <a:pPr algn="l">
              <a:lnSpc>
                <a:spcPts val="2520"/>
              </a:lnSpc>
            </a:pPr>
            <a:r>
              <a:rPr lang="en-US" sz="2100">
                <a:solidFill>
                  <a:srgbClr val="1E293B"/>
                </a:solidFill>
                <a:latin typeface="Calibri (MS)"/>
                <a:ea typeface="Calibri (MS)"/>
                <a:cs typeface="Calibri (MS)"/>
                <a:sym typeface="Calibri (MS)"/>
              </a:rPr>
              <a:t>Train on merged NHANES, commit pipeline + SHAP artifacts.</a:t>
            </a:r>
          </a:p>
        </p:txBody>
      </p:sp>
      <p:grpSp>
        <p:nvGrpSpPr>
          <p:cNvPr name="Group 61" id="61"/>
          <p:cNvGrpSpPr/>
          <p:nvPr/>
        </p:nvGrpSpPr>
        <p:grpSpPr>
          <a:xfrm rot="0">
            <a:off x="13447271" y="3004823"/>
            <a:ext cx="3957323" cy="3134363"/>
            <a:chOff x="0" y="0"/>
            <a:chExt cx="5276431" cy="4179151"/>
          </a:xfrm>
        </p:grpSpPr>
        <p:sp>
          <p:nvSpPr>
            <p:cNvPr name="Freeform 62" id="62"/>
            <p:cNvSpPr/>
            <p:nvPr/>
          </p:nvSpPr>
          <p:spPr>
            <a:xfrm flipH="false" flipV="false" rot="0">
              <a:off x="16891" y="16891"/>
              <a:ext cx="5242560" cy="4145280"/>
            </a:xfrm>
            <a:custGeom>
              <a:avLst/>
              <a:gdLst/>
              <a:ahLst/>
              <a:cxnLst/>
              <a:rect r="r" b="b" t="t" l="l"/>
              <a:pathLst>
                <a:path h="4145280" w="5242560">
                  <a:moveTo>
                    <a:pt x="0" y="0"/>
                  </a:moveTo>
                  <a:lnTo>
                    <a:pt x="5242560" y="0"/>
                  </a:lnTo>
                  <a:lnTo>
                    <a:pt x="5242560" y="4145280"/>
                  </a:lnTo>
                  <a:lnTo>
                    <a:pt x="0" y="4145280"/>
                  </a:lnTo>
                  <a:close/>
                </a:path>
              </a:pathLst>
            </a:custGeom>
            <a:solidFill>
              <a:srgbClr val="FFFFFF"/>
            </a:solidFill>
          </p:spPr>
        </p:sp>
        <p:sp>
          <p:nvSpPr>
            <p:cNvPr name="Freeform 63" id="63"/>
            <p:cNvSpPr/>
            <p:nvPr/>
          </p:nvSpPr>
          <p:spPr>
            <a:xfrm flipH="false" flipV="false" rot="0">
              <a:off x="0" y="0"/>
              <a:ext cx="5276342" cy="4179062"/>
            </a:xfrm>
            <a:custGeom>
              <a:avLst/>
              <a:gdLst/>
              <a:ahLst/>
              <a:cxnLst/>
              <a:rect r="r" b="b" t="t" l="l"/>
              <a:pathLst>
                <a:path h="4179062" w="5276342">
                  <a:moveTo>
                    <a:pt x="16891" y="0"/>
                  </a:moveTo>
                  <a:lnTo>
                    <a:pt x="5259451" y="0"/>
                  </a:lnTo>
                  <a:cubicBezTo>
                    <a:pt x="5268849" y="0"/>
                    <a:pt x="5276342" y="7620"/>
                    <a:pt x="5276342" y="16891"/>
                  </a:cubicBezTo>
                  <a:lnTo>
                    <a:pt x="5276342" y="4162171"/>
                  </a:lnTo>
                  <a:cubicBezTo>
                    <a:pt x="5276342" y="4171569"/>
                    <a:pt x="5268722" y="4179062"/>
                    <a:pt x="5259451" y="4179062"/>
                  </a:cubicBezTo>
                  <a:lnTo>
                    <a:pt x="16891" y="4179062"/>
                  </a:lnTo>
                  <a:cubicBezTo>
                    <a:pt x="7493" y="4179062"/>
                    <a:pt x="0" y="4171442"/>
                    <a:pt x="0" y="4162171"/>
                  </a:cubicBezTo>
                  <a:lnTo>
                    <a:pt x="0" y="16891"/>
                  </a:lnTo>
                  <a:cubicBezTo>
                    <a:pt x="0" y="7620"/>
                    <a:pt x="7620" y="0"/>
                    <a:pt x="16891" y="0"/>
                  </a:cubicBezTo>
                  <a:moveTo>
                    <a:pt x="16891" y="33909"/>
                  </a:moveTo>
                  <a:lnTo>
                    <a:pt x="16891" y="16891"/>
                  </a:lnTo>
                  <a:lnTo>
                    <a:pt x="33909" y="16891"/>
                  </a:lnTo>
                  <a:lnTo>
                    <a:pt x="33909" y="4162171"/>
                  </a:lnTo>
                  <a:lnTo>
                    <a:pt x="16891" y="4162171"/>
                  </a:lnTo>
                  <a:lnTo>
                    <a:pt x="16891" y="4145280"/>
                  </a:lnTo>
                  <a:lnTo>
                    <a:pt x="5259451" y="4145280"/>
                  </a:lnTo>
                  <a:lnTo>
                    <a:pt x="5259451" y="4162171"/>
                  </a:lnTo>
                  <a:lnTo>
                    <a:pt x="5242560" y="4162171"/>
                  </a:lnTo>
                  <a:lnTo>
                    <a:pt x="5242560" y="16891"/>
                  </a:lnTo>
                  <a:lnTo>
                    <a:pt x="5259451" y="16891"/>
                  </a:lnTo>
                  <a:lnTo>
                    <a:pt x="5259451" y="33909"/>
                  </a:lnTo>
                  <a:lnTo>
                    <a:pt x="16891" y="33909"/>
                  </a:lnTo>
                  <a:close/>
                </a:path>
              </a:pathLst>
            </a:custGeom>
            <a:solidFill>
              <a:srgbClr val="E2E8F0"/>
            </a:solidFill>
          </p:spPr>
        </p:sp>
      </p:grpSp>
      <p:grpSp>
        <p:nvGrpSpPr>
          <p:cNvPr name="Group 64" id="64"/>
          <p:cNvGrpSpPr/>
          <p:nvPr/>
        </p:nvGrpSpPr>
        <p:grpSpPr>
          <a:xfrm rot="0">
            <a:off x="13447271" y="3004823"/>
            <a:ext cx="3957323" cy="171707"/>
            <a:chOff x="0" y="0"/>
            <a:chExt cx="5276431" cy="228943"/>
          </a:xfrm>
        </p:grpSpPr>
        <p:sp>
          <p:nvSpPr>
            <p:cNvPr name="Freeform 65" id="65"/>
            <p:cNvSpPr/>
            <p:nvPr/>
          </p:nvSpPr>
          <p:spPr>
            <a:xfrm flipH="false" flipV="false" rot="0">
              <a:off x="16891" y="16891"/>
              <a:ext cx="5242560" cy="195072"/>
            </a:xfrm>
            <a:custGeom>
              <a:avLst/>
              <a:gdLst/>
              <a:ahLst/>
              <a:cxnLst/>
              <a:rect r="r" b="b" t="t" l="l"/>
              <a:pathLst>
                <a:path h="195072" w="5242560">
                  <a:moveTo>
                    <a:pt x="0" y="0"/>
                  </a:moveTo>
                  <a:lnTo>
                    <a:pt x="5242560" y="0"/>
                  </a:lnTo>
                  <a:lnTo>
                    <a:pt x="5242560" y="195072"/>
                  </a:lnTo>
                  <a:lnTo>
                    <a:pt x="0" y="195072"/>
                  </a:lnTo>
                  <a:close/>
                </a:path>
              </a:pathLst>
            </a:custGeom>
            <a:solidFill>
              <a:srgbClr val="028090"/>
            </a:solidFill>
          </p:spPr>
        </p:sp>
        <p:sp>
          <p:nvSpPr>
            <p:cNvPr name="Freeform 66" id="66"/>
            <p:cNvSpPr/>
            <p:nvPr/>
          </p:nvSpPr>
          <p:spPr>
            <a:xfrm flipH="false" flipV="false" rot="0">
              <a:off x="0" y="0"/>
              <a:ext cx="5276342" cy="228856"/>
            </a:xfrm>
            <a:custGeom>
              <a:avLst/>
              <a:gdLst/>
              <a:ahLst/>
              <a:cxnLst/>
              <a:rect r="r" b="b" t="t" l="l"/>
              <a:pathLst>
                <a:path h="228856" w="5276342">
                  <a:moveTo>
                    <a:pt x="16891" y="0"/>
                  </a:moveTo>
                  <a:lnTo>
                    <a:pt x="5259451" y="0"/>
                  </a:lnTo>
                  <a:cubicBezTo>
                    <a:pt x="5268849" y="0"/>
                    <a:pt x="5276342" y="7620"/>
                    <a:pt x="5276342" y="16891"/>
                  </a:cubicBezTo>
                  <a:lnTo>
                    <a:pt x="5276342" y="211963"/>
                  </a:lnTo>
                  <a:cubicBezTo>
                    <a:pt x="5276342" y="221361"/>
                    <a:pt x="5268722" y="228854"/>
                    <a:pt x="5259451" y="228854"/>
                  </a:cubicBezTo>
                  <a:lnTo>
                    <a:pt x="16891" y="228854"/>
                  </a:lnTo>
                  <a:cubicBezTo>
                    <a:pt x="7620" y="228981"/>
                    <a:pt x="0" y="221361"/>
                    <a:pt x="0" y="211963"/>
                  </a:cubicBezTo>
                  <a:lnTo>
                    <a:pt x="0" y="16891"/>
                  </a:lnTo>
                  <a:cubicBezTo>
                    <a:pt x="0" y="7620"/>
                    <a:pt x="7620" y="0"/>
                    <a:pt x="16891" y="0"/>
                  </a:cubicBezTo>
                  <a:moveTo>
                    <a:pt x="16891" y="33909"/>
                  </a:moveTo>
                  <a:lnTo>
                    <a:pt x="16891" y="16891"/>
                  </a:lnTo>
                  <a:lnTo>
                    <a:pt x="33909" y="16891"/>
                  </a:lnTo>
                  <a:lnTo>
                    <a:pt x="33909" y="211963"/>
                  </a:lnTo>
                  <a:lnTo>
                    <a:pt x="16891" y="211963"/>
                  </a:lnTo>
                  <a:lnTo>
                    <a:pt x="16891" y="195072"/>
                  </a:lnTo>
                  <a:lnTo>
                    <a:pt x="5259451" y="195072"/>
                  </a:lnTo>
                  <a:lnTo>
                    <a:pt x="5259451" y="211963"/>
                  </a:lnTo>
                  <a:lnTo>
                    <a:pt x="5242560" y="211963"/>
                  </a:lnTo>
                  <a:lnTo>
                    <a:pt x="5242560" y="16891"/>
                  </a:lnTo>
                  <a:lnTo>
                    <a:pt x="5259451" y="16891"/>
                  </a:lnTo>
                  <a:lnTo>
                    <a:pt x="5259451" y="33909"/>
                  </a:lnTo>
                  <a:lnTo>
                    <a:pt x="16891" y="33909"/>
                  </a:lnTo>
                  <a:close/>
                </a:path>
              </a:pathLst>
            </a:custGeom>
            <a:solidFill>
              <a:srgbClr val="028090"/>
            </a:solidFill>
          </p:spPr>
        </p:sp>
      </p:grpSp>
      <p:grpSp>
        <p:nvGrpSpPr>
          <p:cNvPr name="Group 67" id="67"/>
          <p:cNvGrpSpPr/>
          <p:nvPr/>
        </p:nvGrpSpPr>
        <p:grpSpPr>
          <a:xfrm rot="0">
            <a:off x="13721591" y="3370583"/>
            <a:ext cx="720347" cy="720347"/>
            <a:chOff x="0" y="0"/>
            <a:chExt cx="960463" cy="960463"/>
          </a:xfrm>
        </p:grpSpPr>
        <p:sp>
          <p:nvSpPr>
            <p:cNvPr name="Freeform 68" id="68"/>
            <p:cNvSpPr/>
            <p:nvPr/>
          </p:nvSpPr>
          <p:spPr>
            <a:xfrm flipH="false" flipV="false" rot="0">
              <a:off x="16891" y="16891"/>
              <a:ext cx="926592" cy="926592"/>
            </a:xfrm>
            <a:custGeom>
              <a:avLst/>
              <a:gdLst/>
              <a:ahLst/>
              <a:cxnLst/>
              <a:rect r="r" b="b" t="t" l="l"/>
              <a:pathLst>
                <a:path h="926592" w="926592">
                  <a:moveTo>
                    <a:pt x="0" y="463296"/>
                  </a:moveTo>
                  <a:cubicBezTo>
                    <a:pt x="0" y="207391"/>
                    <a:pt x="207391" y="0"/>
                    <a:pt x="463296" y="0"/>
                  </a:cubicBezTo>
                  <a:cubicBezTo>
                    <a:pt x="719201" y="0"/>
                    <a:pt x="926592" y="207518"/>
                    <a:pt x="926592" y="463296"/>
                  </a:cubicBezTo>
                  <a:cubicBezTo>
                    <a:pt x="926592" y="719074"/>
                    <a:pt x="719201" y="926592"/>
                    <a:pt x="463296" y="926592"/>
                  </a:cubicBezTo>
                  <a:cubicBezTo>
                    <a:pt x="207391" y="926592"/>
                    <a:pt x="0" y="719201"/>
                    <a:pt x="0" y="463296"/>
                  </a:cubicBezTo>
                  <a:close/>
                </a:path>
              </a:pathLst>
            </a:custGeom>
            <a:solidFill>
              <a:srgbClr val="0F3D4C"/>
            </a:solidFill>
          </p:spPr>
        </p:sp>
        <p:sp>
          <p:nvSpPr>
            <p:cNvPr name="Freeform 69" id="69"/>
            <p:cNvSpPr/>
            <p:nvPr/>
          </p:nvSpPr>
          <p:spPr>
            <a:xfrm flipH="false" flipV="false" rot="0">
              <a:off x="0" y="0"/>
              <a:ext cx="960501" cy="960374"/>
            </a:xfrm>
            <a:custGeom>
              <a:avLst/>
              <a:gdLst/>
              <a:ahLst/>
              <a:cxnLst/>
              <a:rect r="r" b="b" t="t" l="l"/>
              <a:pathLst>
                <a:path h="960374" w="960501">
                  <a:moveTo>
                    <a:pt x="0" y="480187"/>
                  </a:moveTo>
                  <a:cubicBezTo>
                    <a:pt x="0" y="215011"/>
                    <a:pt x="215011" y="0"/>
                    <a:pt x="480187" y="0"/>
                  </a:cubicBezTo>
                  <a:lnTo>
                    <a:pt x="480187" y="16891"/>
                  </a:lnTo>
                  <a:lnTo>
                    <a:pt x="480187" y="0"/>
                  </a:lnTo>
                  <a:cubicBezTo>
                    <a:pt x="745490" y="0"/>
                    <a:pt x="960501" y="215011"/>
                    <a:pt x="960501" y="480187"/>
                  </a:cubicBezTo>
                  <a:lnTo>
                    <a:pt x="943483" y="480187"/>
                  </a:lnTo>
                  <a:lnTo>
                    <a:pt x="960374" y="480187"/>
                  </a:lnTo>
                  <a:cubicBezTo>
                    <a:pt x="960374" y="745363"/>
                    <a:pt x="745363" y="960374"/>
                    <a:pt x="480187" y="960374"/>
                  </a:cubicBezTo>
                  <a:lnTo>
                    <a:pt x="480187" y="943483"/>
                  </a:lnTo>
                  <a:lnTo>
                    <a:pt x="480187" y="960374"/>
                  </a:lnTo>
                  <a:cubicBezTo>
                    <a:pt x="215011" y="960501"/>
                    <a:pt x="0" y="745490"/>
                    <a:pt x="0" y="480187"/>
                  </a:cubicBezTo>
                  <a:lnTo>
                    <a:pt x="16891" y="480187"/>
                  </a:lnTo>
                  <a:lnTo>
                    <a:pt x="33909" y="480187"/>
                  </a:lnTo>
                  <a:lnTo>
                    <a:pt x="16891" y="480187"/>
                  </a:lnTo>
                  <a:lnTo>
                    <a:pt x="0" y="480187"/>
                  </a:lnTo>
                  <a:moveTo>
                    <a:pt x="33909" y="480187"/>
                  </a:moveTo>
                  <a:cubicBezTo>
                    <a:pt x="33909" y="489585"/>
                    <a:pt x="26289" y="497078"/>
                    <a:pt x="17018" y="497078"/>
                  </a:cubicBezTo>
                  <a:cubicBezTo>
                    <a:pt x="7747" y="497078"/>
                    <a:pt x="0" y="489585"/>
                    <a:pt x="0" y="480187"/>
                  </a:cubicBezTo>
                  <a:cubicBezTo>
                    <a:pt x="0" y="470789"/>
                    <a:pt x="7620" y="463296"/>
                    <a:pt x="16891" y="463296"/>
                  </a:cubicBezTo>
                  <a:cubicBezTo>
                    <a:pt x="26162" y="463296"/>
                    <a:pt x="33782" y="470916"/>
                    <a:pt x="33782" y="480187"/>
                  </a:cubicBezTo>
                  <a:cubicBezTo>
                    <a:pt x="33782" y="726694"/>
                    <a:pt x="233680" y="926592"/>
                    <a:pt x="480187" y="926592"/>
                  </a:cubicBezTo>
                  <a:cubicBezTo>
                    <a:pt x="726694" y="926592"/>
                    <a:pt x="926592" y="726694"/>
                    <a:pt x="926592" y="480187"/>
                  </a:cubicBezTo>
                  <a:cubicBezTo>
                    <a:pt x="926592" y="233680"/>
                    <a:pt x="726694" y="33782"/>
                    <a:pt x="480187" y="33782"/>
                  </a:cubicBezTo>
                  <a:lnTo>
                    <a:pt x="480187" y="16891"/>
                  </a:lnTo>
                  <a:lnTo>
                    <a:pt x="480187" y="33909"/>
                  </a:lnTo>
                  <a:cubicBezTo>
                    <a:pt x="233680" y="33909"/>
                    <a:pt x="33909" y="233680"/>
                    <a:pt x="33909" y="480187"/>
                  </a:cubicBezTo>
                  <a:close/>
                </a:path>
              </a:pathLst>
            </a:custGeom>
            <a:solidFill>
              <a:srgbClr val="0F3D4C"/>
            </a:solidFill>
          </p:spPr>
        </p:sp>
      </p:grpSp>
      <p:grpSp>
        <p:nvGrpSpPr>
          <p:cNvPr name="Group 70" id="70"/>
          <p:cNvGrpSpPr/>
          <p:nvPr/>
        </p:nvGrpSpPr>
        <p:grpSpPr>
          <a:xfrm rot="0">
            <a:off x="13734288" y="3383280"/>
            <a:ext cx="694944" cy="694944"/>
            <a:chOff x="0" y="0"/>
            <a:chExt cx="926592" cy="926592"/>
          </a:xfrm>
        </p:grpSpPr>
        <p:sp>
          <p:nvSpPr>
            <p:cNvPr name="Freeform 71" id="71"/>
            <p:cNvSpPr/>
            <p:nvPr/>
          </p:nvSpPr>
          <p:spPr>
            <a:xfrm flipH="false" flipV="false" rot="0">
              <a:off x="0" y="0"/>
              <a:ext cx="926592" cy="926592"/>
            </a:xfrm>
            <a:custGeom>
              <a:avLst/>
              <a:gdLst/>
              <a:ahLst/>
              <a:cxnLst/>
              <a:rect r="r" b="b" t="t" l="l"/>
              <a:pathLst>
                <a:path h="926592" w="926592">
                  <a:moveTo>
                    <a:pt x="0" y="0"/>
                  </a:moveTo>
                  <a:lnTo>
                    <a:pt x="926592" y="0"/>
                  </a:lnTo>
                  <a:lnTo>
                    <a:pt x="926592" y="926592"/>
                  </a:lnTo>
                  <a:lnTo>
                    <a:pt x="0" y="926592"/>
                  </a:lnTo>
                  <a:close/>
                </a:path>
              </a:pathLst>
            </a:custGeom>
            <a:blipFill>
              <a:blip r:embed="rId2">
                <a:alphaModFix amt="0"/>
              </a:blip>
              <a:stretch>
                <a:fillRect l="-78303" t="0" r="-78303" b="0"/>
              </a:stretch>
            </a:blipFill>
          </p:spPr>
        </p:sp>
        <p:sp>
          <p:nvSpPr>
            <p:cNvPr name="TextBox 72" id="72"/>
            <p:cNvSpPr txBox="true"/>
            <p:nvPr/>
          </p:nvSpPr>
          <p:spPr>
            <a:xfrm>
              <a:off x="0" y="-19050"/>
              <a:ext cx="926592" cy="945642"/>
            </a:xfrm>
            <a:prstGeom prst="rect">
              <a:avLst/>
            </a:prstGeom>
          </p:spPr>
          <p:txBody>
            <a:bodyPr anchor="ctr" rtlCol="false" tIns="0" lIns="0" bIns="0" rIns="0"/>
            <a:lstStyle/>
            <a:p>
              <a:pPr algn="ctr">
                <a:lnSpc>
                  <a:spcPts val="3120"/>
                </a:lnSpc>
              </a:pPr>
              <a:r>
                <a:rPr lang="en-US" sz="2600" b="true">
                  <a:solidFill>
                    <a:srgbClr val="FFFFFF"/>
                  </a:solidFill>
                  <a:latin typeface="Georgia Bold"/>
                  <a:ea typeface="Georgia Bold"/>
                  <a:cs typeface="Georgia Bold"/>
                  <a:sym typeface="Georgia Bold"/>
                </a:rPr>
                <a:t>4</a:t>
              </a:r>
            </a:p>
          </p:txBody>
        </p:sp>
      </p:grpSp>
      <p:sp>
        <p:nvSpPr>
          <p:cNvPr name="TextBox 73" id="73"/>
          <p:cNvSpPr txBox="true"/>
          <p:nvPr/>
        </p:nvSpPr>
        <p:spPr>
          <a:xfrm rot="0">
            <a:off x="13734288" y="4187190"/>
            <a:ext cx="3383280" cy="750570"/>
          </a:xfrm>
          <a:prstGeom prst="rect">
            <a:avLst/>
          </a:prstGeom>
        </p:spPr>
        <p:txBody>
          <a:bodyPr anchor="t" rtlCol="false" tIns="0" lIns="0" bIns="0" rIns="0">
            <a:spAutoFit/>
          </a:bodyPr>
          <a:lstStyle/>
          <a:p>
            <a:pPr algn="l">
              <a:lnSpc>
                <a:spcPts val="3120"/>
              </a:lnSpc>
            </a:pPr>
            <a:r>
              <a:rPr lang="en-US" sz="2600" b="true">
                <a:solidFill>
                  <a:srgbClr val="0F3D4C"/>
                </a:solidFill>
                <a:latin typeface="Georgia Bold"/>
                <a:ea typeface="Georgia Bold"/>
                <a:cs typeface="Georgia Bold"/>
                <a:sym typeface="Georgia Bold"/>
              </a:rPr>
              <a:t>Fill CI</a:t>
            </a:r>
          </a:p>
        </p:txBody>
      </p:sp>
      <p:sp>
        <p:nvSpPr>
          <p:cNvPr name="TextBox 74" id="74"/>
          <p:cNvSpPr txBox="true"/>
          <p:nvPr/>
        </p:nvSpPr>
        <p:spPr>
          <a:xfrm rot="0">
            <a:off x="13734288" y="4890135"/>
            <a:ext cx="3383280" cy="1053465"/>
          </a:xfrm>
          <a:prstGeom prst="rect">
            <a:avLst/>
          </a:prstGeom>
        </p:spPr>
        <p:txBody>
          <a:bodyPr anchor="t" rtlCol="false" tIns="0" lIns="0" bIns="0" rIns="0">
            <a:spAutoFit/>
          </a:bodyPr>
          <a:lstStyle/>
          <a:p>
            <a:pPr algn="l">
              <a:lnSpc>
                <a:spcPts val="2520"/>
              </a:lnSpc>
            </a:pPr>
            <a:r>
              <a:rPr lang="en-US" sz="2100">
                <a:solidFill>
                  <a:srgbClr val="1E293B"/>
                </a:solidFill>
                <a:latin typeface="Calibri (MS)"/>
                <a:ea typeface="Calibri (MS)"/>
                <a:cs typeface="Calibri (MS)"/>
                <a:sym typeface="Calibri (MS)"/>
              </a:rPr>
              <a:t>GitHub Actions for lint, test, Docker build on PRs.</a:t>
            </a:r>
          </a:p>
        </p:txBody>
      </p:sp>
      <p:grpSp>
        <p:nvGrpSpPr>
          <p:cNvPr name="Group 75" id="75"/>
          <p:cNvGrpSpPr/>
          <p:nvPr/>
        </p:nvGrpSpPr>
        <p:grpSpPr>
          <a:xfrm rot="0">
            <a:off x="3013967" y="6479543"/>
            <a:ext cx="3957323" cy="3134363"/>
            <a:chOff x="0" y="0"/>
            <a:chExt cx="5276431" cy="4179151"/>
          </a:xfrm>
        </p:grpSpPr>
        <p:sp>
          <p:nvSpPr>
            <p:cNvPr name="Freeform 76" id="76"/>
            <p:cNvSpPr/>
            <p:nvPr/>
          </p:nvSpPr>
          <p:spPr>
            <a:xfrm flipH="false" flipV="false" rot="0">
              <a:off x="16891" y="16891"/>
              <a:ext cx="5242560" cy="4145280"/>
            </a:xfrm>
            <a:custGeom>
              <a:avLst/>
              <a:gdLst/>
              <a:ahLst/>
              <a:cxnLst/>
              <a:rect r="r" b="b" t="t" l="l"/>
              <a:pathLst>
                <a:path h="4145280" w="5242560">
                  <a:moveTo>
                    <a:pt x="0" y="0"/>
                  </a:moveTo>
                  <a:lnTo>
                    <a:pt x="5242560" y="0"/>
                  </a:lnTo>
                  <a:lnTo>
                    <a:pt x="5242560" y="4145280"/>
                  </a:lnTo>
                  <a:lnTo>
                    <a:pt x="0" y="4145280"/>
                  </a:lnTo>
                  <a:close/>
                </a:path>
              </a:pathLst>
            </a:custGeom>
            <a:solidFill>
              <a:srgbClr val="FFFFFF"/>
            </a:solidFill>
          </p:spPr>
        </p:sp>
        <p:sp>
          <p:nvSpPr>
            <p:cNvPr name="Freeform 77" id="77"/>
            <p:cNvSpPr/>
            <p:nvPr/>
          </p:nvSpPr>
          <p:spPr>
            <a:xfrm flipH="false" flipV="false" rot="0">
              <a:off x="0" y="0"/>
              <a:ext cx="5276342" cy="4179062"/>
            </a:xfrm>
            <a:custGeom>
              <a:avLst/>
              <a:gdLst/>
              <a:ahLst/>
              <a:cxnLst/>
              <a:rect r="r" b="b" t="t" l="l"/>
              <a:pathLst>
                <a:path h="4179062" w="5276342">
                  <a:moveTo>
                    <a:pt x="16891" y="0"/>
                  </a:moveTo>
                  <a:lnTo>
                    <a:pt x="5259451" y="0"/>
                  </a:lnTo>
                  <a:cubicBezTo>
                    <a:pt x="5268849" y="0"/>
                    <a:pt x="5276342" y="7620"/>
                    <a:pt x="5276342" y="16891"/>
                  </a:cubicBezTo>
                  <a:lnTo>
                    <a:pt x="5276342" y="4162171"/>
                  </a:lnTo>
                  <a:cubicBezTo>
                    <a:pt x="5276342" y="4171569"/>
                    <a:pt x="5268722" y="4179062"/>
                    <a:pt x="5259451" y="4179062"/>
                  </a:cubicBezTo>
                  <a:lnTo>
                    <a:pt x="16891" y="4179062"/>
                  </a:lnTo>
                  <a:cubicBezTo>
                    <a:pt x="7493" y="4179062"/>
                    <a:pt x="0" y="4171442"/>
                    <a:pt x="0" y="4162171"/>
                  </a:cubicBezTo>
                  <a:lnTo>
                    <a:pt x="0" y="16891"/>
                  </a:lnTo>
                  <a:cubicBezTo>
                    <a:pt x="0" y="7620"/>
                    <a:pt x="7620" y="0"/>
                    <a:pt x="16891" y="0"/>
                  </a:cubicBezTo>
                  <a:moveTo>
                    <a:pt x="16891" y="33909"/>
                  </a:moveTo>
                  <a:lnTo>
                    <a:pt x="16891" y="16891"/>
                  </a:lnTo>
                  <a:lnTo>
                    <a:pt x="33909" y="16891"/>
                  </a:lnTo>
                  <a:lnTo>
                    <a:pt x="33909" y="4162171"/>
                  </a:lnTo>
                  <a:lnTo>
                    <a:pt x="16891" y="4162171"/>
                  </a:lnTo>
                  <a:lnTo>
                    <a:pt x="16891" y="4145280"/>
                  </a:lnTo>
                  <a:lnTo>
                    <a:pt x="5259451" y="4145280"/>
                  </a:lnTo>
                  <a:lnTo>
                    <a:pt x="5259451" y="4162171"/>
                  </a:lnTo>
                  <a:lnTo>
                    <a:pt x="5242560" y="4162171"/>
                  </a:lnTo>
                  <a:lnTo>
                    <a:pt x="5242560" y="16891"/>
                  </a:lnTo>
                  <a:lnTo>
                    <a:pt x="5259451" y="16891"/>
                  </a:lnTo>
                  <a:lnTo>
                    <a:pt x="5259451" y="33909"/>
                  </a:lnTo>
                  <a:lnTo>
                    <a:pt x="16891" y="33909"/>
                  </a:lnTo>
                  <a:close/>
                </a:path>
              </a:pathLst>
            </a:custGeom>
            <a:solidFill>
              <a:srgbClr val="E2E8F0"/>
            </a:solidFill>
          </p:spPr>
        </p:sp>
      </p:grpSp>
      <p:grpSp>
        <p:nvGrpSpPr>
          <p:cNvPr name="Group 78" id="78"/>
          <p:cNvGrpSpPr/>
          <p:nvPr/>
        </p:nvGrpSpPr>
        <p:grpSpPr>
          <a:xfrm rot="0">
            <a:off x="3013967" y="6479543"/>
            <a:ext cx="3957323" cy="171707"/>
            <a:chOff x="0" y="0"/>
            <a:chExt cx="5276431" cy="228943"/>
          </a:xfrm>
        </p:grpSpPr>
        <p:sp>
          <p:nvSpPr>
            <p:cNvPr name="Freeform 79" id="79"/>
            <p:cNvSpPr/>
            <p:nvPr/>
          </p:nvSpPr>
          <p:spPr>
            <a:xfrm flipH="false" flipV="false" rot="0">
              <a:off x="16891" y="16891"/>
              <a:ext cx="5242560" cy="195072"/>
            </a:xfrm>
            <a:custGeom>
              <a:avLst/>
              <a:gdLst/>
              <a:ahLst/>
              <a:cxnLst/>
              <a:rect r="r" b="b" t="t" l="l"/>
              <a:pathLst>
                <a:path h="195072" w="5242560">
                  <a:moveTo>
                    <a:pt x="0" y="0"/>
                  </a:moveTo>
                  <a:lnTo>
                    <a:pt x="5242560" y="0"/>
                  </a:lnTo>
                  <a:lnTo>
                    <a:pt x="5242560" y="195072"/>
                  </a:lnTo>
                  <a:lnTo>
                    <a:pt x="0" y="195072"/>
                  </a:lnTo>
                  <a:close/>
                </a:path>
              </a:pathLst>
            </a:custGeom>
            <a:solidFill>
              <a:srgbClr val="028090"/>
            </a:solidFill>
          </p:spPr>
        </p:sp>
        <p:sp>
          <p:nvSpPr>
            <p:cNvPr name="Freeform 80" id="80"/>
            <p:cNvSpPr/>
            <p:nvPr/>
          </p:nvSpPr>
          <p:spPr>
            <a:xfrm flipH="false" flipV="false" rot="0">
              <a:off x="0" y="0"/>
              <a:ext cx="5276342" cy="228856"/>
            </a:xfrm>
            <a:custGeom>
              <a:avLst/>
              <a:gdLst/>
              <a:ahLst/>
              <a:cxnLst/>
              <a:rect r="r" b="b" t="t" l="l"/>
              <a:pathLst>
                <a:path h="228856" w="5276342">
                  <a:moveTo>
                    <a:pt x="16891" y="0"/>
                  </a:moveTo>
                  <a:lnTo>
                    <a:pt x="5259451" y="0"/>
                  </a:lnTo>
                  <a:cubicBezTo>
                    <a:pt x="5268849" y="0"/>
                    <a:pt x="5276342" y="7620"/>
                    <a:pt x="5276342" y="16891"/>
                  </a:cubicBezTo>
                  <a:lnTo>
                    <a:pt x="5276342" y="211963"/>
                  </a:lnTo>
                  <a:cubicBezTo>
                    <a:pt x="5276342" y="221361"/>
                    <a:pt x="5268722" y="228854"/>
                    <a:pt x="5259451" y="228854"/>
                  </a:cubicBezTo>
                  <a:lnTo>
                    <a:pt x="16891" y="228854"/>
                  </a:lnTo>
                  <a:cubicBezTo>
                    <a:pt x="7620" y="228981"/>
                    <a:pt x="0" y="221361"/>
                    <a:pt x="0" y="211963"/>
                  </a:cubicBezTo>
                  <a:lnTo>
                    <a:pt x="0" y="16891"/>
                  </a:lnTo>
                  <a:cubicBezTo>
                    <a:pt x="0" y="7620"/>
                    <a:pt x="7620" y="0"/>
                    <a:pt x="16891" y="0"/>
                  </a:cubicBezTo>
                  <a:moveTo>
                    <a:pt x="16891" y="33909"/>
                  </a:moveTo>
                  <a:lnTo>
                    <a:pt x="16891" y="16891"/>
                  </a:lnTo>
                  <a:lnTo>
                    <a:pt x="33909" y="16891"/>
                  </a:lnTo>
                  <a:lnTo>
                    <a:pt x="33909" y="211963"/>
                  </a:lnTo>
                  <a:lnTo>
                    <a:pt x="16891" y="211963"/>
                  </a:lnTo>
                  <a:lnTo>
                    <a:pt x="16891" y="195072"/>
                  </a:lnTo>
                  <a:lnTo>
                    <a:pt x="5259451" y="195072"/>
                  </a:lnTo>
                  <a:lnTo>
                    <a:pt x="5259451" y="211963"/>
                  </a:lnTo>
                  <a:lnTo>
                    <a:pt x="5242560" y="211963"/>
                  </a:lnTo>
                  <a:lnTo>
                    <a:pt x="5242560" y="16891"/>
                  </a:lnTo>
                  <a:lnTo>
                    <a:pt x="5259451" y="16891"/>
                  </a:lnTo>
                  <a:lnTo>
                    <a:pt x="5259451" y="33909"/>
                  </a:lnTo>
                  <a:lnTo>
                    <a:pt x="16891" y="33909"/>
                  </a:lnTo>
                  <a:close/>
                </a:path>
              </a:pathLst>
            </a:custGeom>
            <a:solidFill>
              <a:srgbClr val="028090"/>
            </a:solidFill>
          </p:spPr>
        </p:sp>
      </p:grpSp>
      <p:grpSp>
        <p:nvGrpSpPr>
          <p:cNvPr name="Group 81" id="81"/>
          <p:cNvGrpSpPr/>
          <p:nvPr/>
        </p:nvGrpSpPr>
        <p:grpSpPr>
          <a:xfrm rot="0">
            <a:off x="3288287" y="6845303"/>
            <a:ext cx="720347" cy="720347"/>
            <a:chOff x="0" y="0"/>
            <a:chExt cx="960463" cy="960463"/>
          </a:xfrm>
        </p:grpSpPr>
        <p:sp>
          <p:nvSpPr>
            <p:cNvPr name="Freeform 82" id="82"/>
            <p:cNvSpPr/>
            <p:nvPr/>
          </p:nvSpPr>
          <p:spPr>
            <a:xfrm flipH="false" flipV="false" rot="0">
              <a:off x="16891" y="16891"/>
              <a:ext cx="926592" cy="926592"/>
            </a:xfrm>
            <a:custGeom>
              <a:avLst/>
              <a:gdLst/>
              <a:ahLst/>
              <a:cxnLst/>
              <a:rect r="r" b="b" t="t" l="l"/>
              <a:pathLst>
                <a:path h="926592" w="926592">
                  <a:moveTo>
                    <a:pt x="0" y="463296"/>
                  </a:moveTo>
                  <a:cubicBezTo>
                    <a:pt x="0" y="207391"/>
                    <a:pt x="207391" y="0"/>
                    <a:pt x="463296" y="0"/>
                  </a:cubicBezTo>
                  <a:cubicBezTo>
                    <a:pt x="719201" y="0"/>
                    <a:pt x="926592" y="207518"/>
                    <a:pt x="926592" y="463296"/>
                  </a:cubicBezTo>
                  <a:cubicBezTo>
                    <a:pt x="926592" y="719074"/>
                    <a:pt x="719201" y="926592"/>
                    <a:pt x="463296" y="926592"/>
                  </a:cubicBezTo>
                  <a:cubicBezTo>
                    <a:pt x="207391" y="926592"/>
                    <a:pt x="0" y="719201"/>
                    <a:pt x="0" y="463296"/>
                  </a:cubicBezTo>
                  <a:close/>
                </a:path>
              </a:pathLst>
            </a:custGeom>
            <a:solidFill>
              <a:srgbClr val="0F3D4C"/>
            </a:solidFill>
          </p:spPr>
        </p:sp>
        <p:sp>
          <p:nvSpPr>
            <p:cNvPr name="Freeform 83" id="83"/>
            <p:cNvSpPr/>
            <p:nvPr/>
          </p:nvSpPr>
          <p:spPr>
            <a:xfrm flipH="false" flipV="false" rot="0">
              <a:off x="0" y="0"/>
              <a:ext cx="960501" cy="960374"/>
            </a:xfrm>
            <a:custGeom>
              <a:avLst/>
              <a:gdLst/>
              <a:ahLst/>
              <a:cxnLst/>
              <a:rect r="r" b="b" t="t" l="l"/>
              <a:pathLst>
                <a:path h="960374" w="960501">
                  <a:moveTo>
                    <a:pt x="0" y="480187"/>
                  </a:moveTo>
                  <a:cubicBezTo>
                    <a:pt x="0" y="215011"/>
                    <a:pt x="215011" y="0"/>
                    <a:pt x="480187" y="0"/>
                  </a:cubicBezTo>
                  <a:lnTo>
                    <a:pt x="480187" y="16891"/>
                  </a:lnTo>
                  <a:lnTo>
                    <a:pt x="480187" y="0"/>
                  </a:lnTo>
                  <a:cubicBezTo>
                    <a:pt x="745490" y="0"/>
                    <a:pt x="960501" y="215011"/>
                    <a:pt x="960501" y="480187"/>
                  </a:cubicBezTo>
                  <a:lnTo>
                    <a:pt x="943483" y="480187"/>
                  </a:lnTo>
                  <a:lnTo>
                    <a:pt x="960374" y="480187"/>
                  </a:lnTo>
                  <a:cubicBezTo>
                    <a:pt x="960374" y="745363"/>
                    <a:pt x="745363" y="960374"/>
                    <a:pt x="480187" y="960374"/>
                  </a:cubicBezTo>
                  <a:lnTo>
                    <a:pt x="480187" y="943483"/>
                  </a:lnTo>
                  <a:lnTo>
                    <a:pt x="480187" y="960374"/>
                  </a:lnTo>
                  <a:cubicBezTo>
                    <a:pt x="215011" y="960501"/>
                    <a:pt x="0" y="745490"/>
                    <a:pt x="0" y="480187"/>
                  </a:cubicBezTo>
                  <a:lnTo>
                    <a:pt x="16891" y="480187"/>
                  </a:lnTo>
                  <a:lnTo>
                    <a:pt x="33909" y="480187"/>
                  </a:lnTo>
                  <a:lnTo>
                    <a:pt x="16891" y="480187"/>
                  </a:lnTo>
                  <a:lnTo>
                    <a:pt x="0" y="480187"/>
                  </a:lnTo>
                  <a:moveTo>
                    <a:pt x="33909" y="480187"/>
                  </a:moveTo>
                  <a:cubicBezTo>
                    <a:pt x="33909" y="489585"/>
                    <a:pt x="26289" y="497078"/>
                    <a:pt x="17018" y="497078"/>
                  </a:cubicBezTo>
                  <a:cubicBezTo>
                    <a:pt x="7747" y="497078"/>
                    <a:pt x="0" y="489585"/>
                    <a:pt x="0" y="480187"/>
                  </a:cubicBezTo>
                  <a:cubicBezTo>
                    <a:pt x="0" y="470789"/>
                    <a:pt x="7620" y="463296"/>
                    <a:pt x="16891" y="463296"/>
                  </a:cubicBezTo>
                  <a:cubicBezTo>
                    <a:pt x="26162" y="463296"/>
                    <a:pt x="33782" y="470916"/>
                    <a:pt x="33782" y="480187"/>
                  </a:cubicBezTo>
                  <a:cubicBezTo>
                    <a:pt x="33782" y="726694"/>
                    <a:pt x="233680" y="926592"/>
                    <a:pt x="480187" y="926592"/>
                  </a:cubicBezTo>
                  <a:cubicBezTo>
                    <a:pt x="726694" y="926592"/>
                    <a:pt x="926592" y="726694"/>
                    <a:pt x="926592" y="480187"/>
                  </a:cubicBezTo>
                  <a:cubicBezTo>
                    <a:pt x="926592" y="233680"/>
                    <a:pt x="726694" y="33782"/>
                    <a:pt x="480187" y="33782"/>
                  </a:cubicBezTo>
                  <a:lnTo>
                    <a:pt x="480187" y="16891"/>
                  </a:lnTo>
                  <a:lnTo>
                    <a:pt x="480187" y="33909"/>
                  </a:lnTo>
                  <a:cubicBezTo>
                    <a:pt x="233680" y="33909"/>
                    <a:pt x="33909" y="233680"/>
                    <a:pt x="33909" y="480187"/>
                  </a:cubicBezTo>
                  <a:close/>
                </a:path>
              </a:pathLst>
            </a:custGeom>
            <a:solidFill>
              <a:srgbClr val="0F3D4C"/>
            </a:solidFill>
          </p:spPr>
        </p:sp>
      </p:grpSp>
      <p:grpSp>
        <p:nvGrpSpPr>
          <p:cNvPr name="Group 84" id="84"/>
          <p:cNvGrpSpPr/>
          <p:nvPr/>
        </p:nvGrpSpPr>
        <p:grpSpPr>
          <a:xfrm rot="0">
            <a:off x="3300984" y="6858000"/>
            <a:ext cx="694944" cy="694944"/>
            <a:chOff x="0" y="0"/>
            <a:chExt cx="926592" cy="926592"/>
          </a:xfrm>
        </p:grpSpPr>
        <p:sp>
          <p:nvSpPr>
            <p:cNvPr name="Freeform 85" id="85"/>
            <p:cNvSpPr/>
            <p:nvPr/>
          </p:nvSpPr>
          <p:spPr>
            <a:xfrm flipH="false" flipV="false" rot="0">
              <a:off x="0" y="0"/>
              <a:ext cx="926592" cy="926592"/>
            </a:xfrm>
            <a:custGeom>
              <a:avLst/>
              <a:gdLst/>
              <a:ahLst/>
              <a:cxnLst/>
              <a:rect r="r" b="b" t="t" l="l"/>
              <a:pathLst>
                <a:path h="926592" w="926592">
                  <a:moveTo>
                    <a:pt x="0" y="0"/>
                  </a:moveTo>
                  <a:lnTo>
                    <a:pt x="926592" y="0"/>
                  </a:lnTo>
                  <a:lnTo>
                    <a:pt x="926592" y="926592"/>
                  </a:lnTo>
                  <a:lnTo>
                    <a:pt x="0" y="926592"/>
                  </a:lnTo>
                  <a:close/>
                </a:path>
              </a:pathLst>
            </a:custGeom>
            <a:blipFill>
              <a:blip r:embed="rId2">
                <a:alphaModFix amt="0"/>
              </a:blip>
              <a:stretch>
                <a:fillRect l="-78303" t="0" r="-78303" b="0"/>
              </a:stretch>
            </a:blipFill>
          </p:spPr>
        </p:sp>
        <p:sp>
          <p:nvSpPr>
            <p:cNvPr name="TextBox 86" id="86"/>
            <p:cNvSpPr txBox="true"/>
            <p:nvPr/>
          </p:nvSpPr>
          <p:spPr>
            <a:xfrm>
              <a:off x="0" y="-19050"/>
              <a:ext cx="926592" cy="945642"/>
            </a:xfrm>
            <a:prstGeom prst="rect">
              <a:avLst/>
            </a:prstGeom>
          </p:spPr>
          <p:txBody>
            <a:bodyPr anchor="ctr" rtlCol="false" tIns="0" lIns="0" bIns="0" rIns="0"/>
            <a:lstStyle/>
            <a:p>
              <a:pPr algn="ctr">
                <a:lnSpc>
                  <a:spcPts val="3120"/>
                </a:lnSpc>
              </a:pPr>
              <a:r>
                <a:rPr lang="en-US" sz="2600" b="true">
                  <a:solidFill>
                    <a:srgbClr val="FFFFFF"/>
                  </a:solidFill>
                  <a:latin typeface="Georgia Bold"/>
                  <a:ea typeface="Georgia Bold"/>
                  <a:cs typeface="Georgia Bold"/>
                  <a:sym typeface="Georgia Bold"/>
                </a:rPr>
                <a:t>5</a:t>
              </a:r>
            </a:p>
          </p:txBody>
        </p:sp>
      </p:grpSp>
      <p:sp>
        <p:nvSpPr>
          <p:cNvPr name="TextBox 87" id="87"/>
          <p:cNvSpPr txBox="true"/>
          <p:nvPr/>
        </p:nvSpPr>
        <p:spPr>
          <a:xfrm rot="0">
            <a:off x="3300984" y="7661910"/>
            <a:ext cx="3383280" cy="750570"/>
          </a:xfrm>
          <a:prstGeom prst="rect">
            <a:avLst/>
          </a:prstGeom>
        </p:spPr>
        <p:txBody>
          <a:bodyPr anchor="t" rtlCol="false" tIns="0" lIns="0" bIns="0" rIns="0">
            <a:spAutoFit/>
          </a:bodyPr>
          <a:lstStyle/>
          <a:p>
            <a:pPr algn="l">
              <a:lnSpc>
                <a:spcPts val="3120"/>
              </a:lnSpc>
            </a:pPr>
            <a:r>
              <a:rPr lang="en-US" sz="2600" b="true">
                <a:solidFill>
                  <a:srgbClr val="0F3D4C"/>
                </a:solidFill>
                <a:latin typeface="Georgia Bold"/>
                <a:ea typeface="Georgia Bold"/>
                <a:cs typeface="Georgia Bold"/>
                <a:sym typeface="Georgia Bold"/>
              </a:rPr>
              <a:t>Real tests</a:t>
            </a:r>
          </a:p>
        </p:txBody>
      </p:sp>
      <p:sp>
        <p:nvSpPr>
          <p:cNvPr name="TextBox 88" id="88"/>
          <p:cNvSpPr txBox="true"/>
          <p:nvPr/>
        </p:nvSpPr>
        <p:spPr>
          <a:xfrm rot="0">
            <a:off x="3300984" y="8364855"/>
            <a:ext cx="3383280" cy="1053465"/>
          </a:xfrm>
          <a:prstGeom prst="rect">
            <a:avLst/>
          </a:prstGeom>
        </p:spPr>
        <p:txBody>
          <a:bodyPr anchor="t" rtlCol="false" tIns="0" lIns="0" bIns="0" rIns="0">
            <a:spAutoFit/>
          </a:bodyPr>
          <a:lstStyle/>
          <a:p>
            <a:pPr algn="l">
              <a:lnSpc>
                <a:spcPts val="2520"/>
              </a:lnSpc>
            </a:pPr>
            <a:r>
              <a:rPr lang="en-US" sz="2100">
                <a:solidFill>
                  <a:srgbClr val="1E293B"/>
                </a:solidFill>
                <a:latin typeface="Calibri (MS)"/>
                <a:ea typeface="Calibri (MS)"/>
                <a:cs typeface="Calibri (MS)"/>
                <a:sym typeface="Calibri (MS)"/>
              </a:rPr>
              <a:t>Backend routes, frontend components, one E2E flow.</a:t>
            </a:r>
          </a:p>
        </p:txBody>
      </p:sp>
      <p:grpSp>
        <p:nvGrpSpPr>
          <p:cNvPr name="Group 89" id="89"/>
          <p:cNvGrpSpPr/>
          <p:nvPr/>
        </p:nvGrpSpPr>
        <p:grpSpPr>
          <a:xfrm rot="0">
            <a:off x="7165343" y="6479543"/>
            <a:ext cx="3957323" cy="3134363"/>
            <a:chOff x="0" y="0"/>
            <a:chExt cx="5276431" cy="4179151"/>
          </a:xfrm>
        </p:grpSpPr>
        <p:sp>
          <p:nvSpPr>
            <p:cNvPr name="Freeform 90" id="90"/>
            <p:cNvSpPr/>
            <p:nvPr/>
          </p:nvSpPr>
          <p:spPr>
            <a:xfrm flipH="false" flipV="false" rot="0">
              <a:off x="16891" y="16891"/>
              <a:ext cx="5242560" cy="4145280"/>
            </a:xfrm>
            <a:custGeom>
              <a:avLst/>
              <a:gdLst/>
              <a:ahLst/>
              <a:cxnLst/>
              <a:rect r="r" b="b" t="t" l="l"/>
              <a:pathLst>
                <a:path h="4145280" w="5242560">
                  <a:moveTo>
                    <a:pt x="0" y="0"/>
                  </a:moveTo>
                  <a:lnTo>
                    <a:pt x="5242560" y="0"/>
                  </a:lnTo>
                  <a:lnTo>
                    <a:pt x="5242560" y="4145280"/>
                  </a:lnTo>
                  <a:lnTo>
                    <a:pt x="0" y="4145280"/>
                  </a:lnTo>
                  <a:close/>
                </a:path>
              </a:pathLst>
            </a:custGeom>
            <a:solidFill>
              <a:srgbClr val="FFFFFF"/>
            </a:solidFill>
          </p:spPr>
        </p:sp>
        <p:sp>
          <p:nvSpPr>
            <p:cNvPr name="Freeform 91" id="91"/>
            <p:cNvSpPr/>
            <p:nvPr/>
          </p:nvSpPr>
          <p:spPr>
            <a:xfrm flipH="false" flipV="false" rot="0">
              <a:off x="0" y="0"/>
              <a:ext cx="5276342" cy="4179062"/>
            </a:xfrm>
            <a:custGeom>
              <a:avLst/>
              <a:gdLst/>
              <a:ahLst/>
              <a:cxnLst/>
              <a:rect r="r" b="b" t="t" l="l"/>
              <a:pathLst>
                <a:path h="4179062" w="5276342">
                  <a:moveTo>
                    <a:pt x="16891" y="0"/>
                  </a:moveTo>
                  <a:lnTo>
                    <a:pt x="5259451" y="0"/>
                  </a:lnTo>
                  <a:cubicBezTo>
                    <a:pt x="5268849" y="0"/>
                    <a:pt x="5276342" y="7620"/>
                    <a:pt x="5276342" y="16891"/>
                  </a:cubicBezTo>
                  <a:lnTo>
                    <a:pt x="5276342" y="4162171"/>
                  </a:lnTo>
                  <a:cubicBezTo>
                    <a:pt x="5276342" y="4171569"/>
                    <a:pt x="5268722" y="4179062"/>
                    <a:pt x="5259451" y="4179062"/>
                  </a:cubicBezTo>
                  <a:lnTo>
                    <a:pt x="16891" y="4179062"/>
                  </a:lnTo>
                  <a:cubicBezTo>
                    <a:pt x="7493" y="4179062"/>
                    <a:pt x="0" y="4171442"/>
                    <a:pt x="0" y="4162171"/>
                  </a:cubicBezTo>
                  <a:lnTo>
                    <a:pt x="0" y="16891"/>
                  </a:lnTo>
                  <a:cubicBezTo>
                    <a:pt x="0" y="7620"/>
                    <a:pt x="7620" y="0"/>
                    <a:pt x="16891" y="0"/>
                  </a:cubicBezTo>
                  <a:moveTo>
                    <a:pt x="16891" y="33909"/>
                  </a:moveTo>
                  <a:lnTo>
                    <a:pt x="16891" y="16891"/>
                  </a:lnTo>
                  <a:lnTo>
                    <a:pt x="33909" y="16891"/>
                  </a:lnTo>
                  <a:lnTo>
                    <a:pt x="33909" y="4162171"/>
                  </a:lnTo>
                  <a:lnTo>
                    <a:pt x="16891" y="4162171"/>
                  </a:lnTo>
                  <a:lnTo>
                    <a:pt x="16891" y="4145280"/>
                  </a:lnTo>
                  <a:lnTo>
                    <a:pt x="5259451" y="4145280"/>
                  </a:lnTo>
                  <a:lnTo>
                    <a:pt x="5259451" y="4162171"/>
                  </a:lnTo>
                  <a:lnTo>
                    <a:pt x="5242560" y="4162171"/>
                  </a:lnTo>
                  <a:lnTo>
                    <a:pt x="5242560" y="16891"/>
                  </a:lnTo>
                  <a:lnTo>
                    <a:pt x="5259451" y="16891"/>
                  </a:lnTo>
                  <a:lnTo>
                    <a:pt x="5259451" y="33909"/>
                  </a:lnTo>
                  <a:lnTo>
                    <a:pt x="16891" y="33909"/>
                  </a:lnTo>
                  <a:close/>
                </a:path>
              </a:pathLst>
            </a:custGeom>
            <a:solidFill>
              <a:srgbClr val="E2E8F0"/>
            </a:solidFill>
          </p:spPr>
        </p:sp>
      </p:grpSp>
      <p:grpSp>
        <p:nvGrpSpPr>
          <p:cNvPr name="Group 92" id="92"/>
          <p:cNvGrpSpPr/>
          <p:nvPr/>
        </p:nvGrpSpPr>
        <p:grpSpPr>
          <a:xfrm rot="0">
            <a:off x="7165343" y="6479543"/>
            <a:ext cx="3957323" cy="171707"/>
            <a:chOff x="0" y="0"/>
            <a:chExt cx="5276431" cy="228943"/>
          </a:xfrm>
        </p:grpSpPr>
        <p:sp>
          <p:nvSpPr>
            <p:cNvPr name="Freeform 93" id="93"/>
            <p:cNvSpPr/>
            <p:nvPr/>
          </p:nvSpPr>
          <p:spPr>
            <a:xfrm flipH="false" flipV="false" rot="0">
              <a:off x="16891" y="16891"/>
              <a:ext cx="5242560" cy="195072"/>
            </a:xfrm>
            <a:custGeom>
              <a:avLst/>
              <a:gdLst/>
              <a:ahLst/>
              <a:cxnLst/>
              <a:rect r="r" b="b" t="t" l="l"/>
              <a:pathLst>
                <a:path h="195072" w="5242560">
                  <a:moveTo>
                    <a:pt x="0" y="0"/>
                  </a:moveTo>
                  <a:lnTo>
                    <a:pt x="5242560" y="0"/>
                  </a:lnTo>
                  <a:lnTo>
                    <a:pt x="5242560" y="195072"/>
                  </a:lnTo>
                  <a:lnTo>
                    <a:pt x="0" y="195072"/>
                  </a:lnTo>
                  <a:close/>
                </a:path>
              </a:pathLst>
            </a:custGeom>
            <a:solidFill>
              <a:srgbClr val="028090"/>
            </a:solidFill>
          </p:spPr>
        </p:sp>
        <p:sp>
          <p:nvSpPr>
            <p:cNvPr name="Freeform 94" id="94"/>
            <p:cNvSpPr/>
            <p:nvPr/>
          </p:nvSpPr>
          <p:spPr>
            <a:xfrm flipH="false" flipV="false" rot="0">
              <a:off x="0" y="0"/>
              <a:ext cx="5276342" cy="228856"/>
            </a:xfrm>
            <a:custGeom>
              <a:avLst/>
              <a:gdLst/>
              <a:ahLst/>
              <a:cxnLst/>
              <a:rect r="r" b="b" t="t" l="l"/>
              <a:pathLst>
                <a:path h="228856" w="5276342">
                  <a:moveTo>
                    <a:pt x="16891" y="0"/>
                  </a:moveTo>
                  <a:lnTo>
                    <a:pt x="5259451" y="0"/>
                  </a:lnTo>
                  <a:cubicBezTo>
                    <a:pt x="5268849" y="0"/>
                    <a:pt x="5276342" y="7620"/>
                    <a:pt x="5276342" y="16891"/>
                  </a:cubicBezTo>
                  <a:lnTo>
                    <a:pt x="5276342" y="211963"/>
                  </a:lnTo>
                  <a:cubicBezTo>
                    <a:pt x="5276342" y="221361"/>
                    <a:pt x="5268722" y="228854"/>
                    <a:pt x="5259451" y="228854"/>
                  </a:cubicBezTo>
                  <a:lnTo>
                    <a:pt x="16891" y="228854"/>
                  </a:lnTo>
                  <a:cubicBezTo>
                    <a:pt x="7620" y="228981"/>
                    <a:pt x="0" y="221361"/>
                    <a:pt x="0" y="211963"/>
                  </a:cubicBezTo>
                  <a:lnTo>
                    <a:pt x="0" y="16891"/>
                  </a:lnTo>
                  <a:cubicBezTo>
                    <a:pt x="0" y="7620"/>
                    <a:pt x="7620" y="0"/>
                    <a:pt x="16891" y="0"/>
                  </a:cubicBezTo>
                  <a:moveTo>
                    <a:pt x="16891" y="33909"/>
                  </a:moveTo>
                  <a:lnTo>
                    <a:pt x="16891" y="16891"/>
                  </a:lnTo>
                  <a:lnTo>
                    <a:pt x="33909" y="16891"/>
                  </a:lnTo>
                  <a:lnTo>
                    <a:pt x="33909" y="211963"/>
                  </a:lnTo>
                  <a:lnTo>
                    <a:pt x="16891" y="211963"/>
                  </a:lnTo>
                  <a:lnTo>
                    <a:pt x="16891" y="195072"/>
                  </a:lnTo>
                  <a:lnTo>
                    <a:pt x="5259451" y="195072"/>
                  </a:lnTo>
                  <a:lnTo>
                    <a:pt x="5259451" y="211963"/>
                  </a:lnTo>
                  <a:lnTo>
                    <a:pt x="5242560" y="211963"/>
                  </a:lnTo>
                  <a:lnTo>
                    <a:pt x="5242560" y="16891"/>
                  </a:lnTo>
                  <a:lnTo>
                    <a:pt x="5259451" y="16891"/>
                  </a:lnTo>
                  <a:lnTo>
                    <a:pt x="5259451" y="33909"/>
                  </a:lnTo>
                  <a:lnTo>
                    <a:pt x="16891" y="33909"/>
                  </a:lnTo>
                  <a:close/>
                </a:path>
              </a:pathLst>
            </a:custGeom>
            <a:solidFill>
              <a:srgbClr val="028090"/>
            </a:solidFill>
          </p:spPr>
        </p:sp>
      </p:grpSp>
      <p:grpSp>
        <p:nvGrpSpPr>
          <p:cNvPr name="Group 95" id="95"/>
          <p:cNvGrpSpPr/>
          <p:nvPr/>
        </p:nvGrpSpPr>
        <p:grpSpPr>
          <a:xfrm rot="0">
            <a:off x="7439663" y="6845303"/>
            <a:ext cx="720347" cy="720347"/>
            <a:chOff x="0" y="0"/>
            <a:chExt cx="960463" cy="960463"/>
          </a:xfrm>
        </p:grpSpPr>
        <p:sp>
          <p:nvSpPr>
            <p:cNvPr name="Freeform 96" id="96"/>
            <p:cNvSpPr/>
            <p:nvPr/>
          </p:nvSpPr>
          <p:spPr>
            <a:xfrm flipH="false" flipV="false" rot="0">
              <a:off x="16891" y="16891"/>
              <a:ext cx="926592" cy="926592"/>
            </a:xfrm>
            <a:custGeom>
              <a:avLst/>
              <a:gdLst/>
              <a:ahLst/>
              <a:cxnLst/>
              <a:rect r="r" b="b" t="t" l="l"/>
              <a:pathLst>
                <a:path h="926592" w="926592">
                  <a:moveTo>
                    <a:pt x="0" y="463296"/>
                  </a:moveTo>
                  <a:cubicBezTo>
                    <a:pt x="0" y="207391"/>
                    <a:pt x="207391" y="0"/>
                    <a:pt x="463296" y="0"/>
                  </a:cubicBezTo>
                  <a:cubicBezTo>
                    <a:pt x="719201" y="0"/>
                    <a:pt x="926592" y="207518"/>
                    <a:pt x="926592" y="463296"/>
                  </a:cubicBezTo>
                  <a:cubicBezTo>
                    <a:pt x="926592" y="719074"/>
                    <a:pt x="719201" y="926592"/>
                    <a:pt x="463296" y="926592"/>
                  </a:cubicBezTo>
                  <a:cubicBezTo>
                    <a:pt x="207391" y="926592"/>
                    <a:pt x="0" y="719201"/>
                    <a:pt x="0" y="463296"/>
                  </a:cubicBezTo>
                  <a:close/>
                </a:path>
              </a:pathLst>
            </a:custGeom>
            <a:solidFill>
              <a:srgbClr val="0F3D4C"/>
            </a:solidFill>
          </p:spPr>
        </p:sp>
        <p:sp>
          <p:nvSpPr>
            <p:cNvPr name="Freeform 97" id="97"/>
            <p:cNvSpPr/>
            <p:nvPr/>
          </p:nvSpPr>
          <p:spPr>
            <a:xfrm flipH="false" flipV="false" rot="0">
              <a:off x="0" y="0"/>
              <a:ext cx="960501" cy="960374"/>
            </a:xfrm>
            <a:custGeom>
              <a:avLst/>
              <a:gdLst/>
              <a:ahLst/>
              <a:cxnLst/>
              <a:rect r="r" b="b" t="t" l="l"/>
              <a:pathLst>
                <a:path h="960374" w="960501">
                  <a:moveTo>
                    <a:pt x="0" y="480187"/>
                  </a:moveTo>
                  <a:cubicBezTo>
                    <a:pt x="0" y="215011"/>
                    <a:pt x="215011" y="0"/>
                    <a:pt x="480187" y="0"/>
                  </a:cubicBezTo>
                  <a:lnTo>
                    <a:pt x="480187" y="16891"/>
                  </a:lnTo>
                  <a:lnTo>
                    <a:pt x="480187" y="0"/>
                  </a:lnTo>
                  <a:cubicBezTo>
                    <a:pt x="745490" y="0"/>
                    <a:pt x="960501" y="215011"/>
                    <a:pt x="960501" y="480187"/>
                  </a:cubicBezTo>
                  <a:lnTo>
                    <a:pt x="943483" y="480187"/>
                  </a:lnTo>
                  <a:lnTo>
                    <a:pt x="960374" y="480187"/>
                  </a:lnTo>
                  <a:cubicBezTo>
                    <a:pt x="960374" y="745363"/>
                    <a:pt x="745363" y="960374"/>
                    <a:pt x="480187" y="960374"/>
                  </a:cubicBezTo>
                  <a:lnTo>
                    <a:pt x="480187" y="943483"/>
                  </a:lnTo>
                  <a:lnTo>
                    <a:pt x="480187" y="960374"/>
                  </a:lnTo>
                  <a:cubicBezTo>
                    <a:pt x="215011" y="960501"/>
                    <a:pt x="0" y="745490"/>
                    <a:pt x="0" y="480187"/>
                  </a:cubicBezTo>
                  <a:lnTo>
                    <a:pt x="16891" y="480187"/>
                  </a:lnTo>
                  <a:lnTo>
                    <a:pt x="33909" y="480187"/>
                  </a:lnTo>
                  <a:lnTo>
                    <a:pt x="16891" y="480187"/>
                  </a:lnTo>
                  <a:lnTo>
                    <a:pt x="0" y="480187"/>
                  </a:lnTo>
                  <a:moveTo>
                    <a:pt x="33909" y="480187"/>
                  </a:moveTo>
                  <a:cubicBezTo>
                    <a:pt x="33909" y="489585"/>
                    <a:pt x="26289" y="497078"/>
                    <a:pt x="17018" y="497078"/>
                  </a:cubicBezTo>
                  <a:cubicBezTo>
                    <a:pt x="7747" y="497078"/>
                    <a:pt x="0" y="489585"/>
                    <a:pt x="0" y="480187"/>
                  </a:cubicBezTo>
                  <a:cubicBezTo>
                    <a:pt x="0" y="470789"/>
                    <a:pt x="7620" y="463296"/>
                    <a:pt x="16891" y="463296"/>
                  </a:cubicBezTo>
                  <a:cubicBezTo>
                    <a:pt x="26162" y="463296"/>
                    <a:pt x="33782" y="470916"/>
                    <a:pt x="33782" y="480187"/>
                  </a:cubicBezTo>
                  <a:cubicBezTo>
                    <a:pt x="33782" y="726694"/>
                    <a:pt x="233680" y="926592"/>
                    <a:pt x="480187" y="926592"/>
                  </a:cubicBezTo>
                  <a:cubicBezTo>
                    <a:pt x="726694" y="926592"/>
                    <a:pt x="926592" y="726694"/>
                    <a:pt x="926592" y="480187"/>
                  </a:cubicBezTo>
                  <a:cubicBezTo>
                    <a:pt x="926592" y="233680"/>
                    <a:pt x="726694" y="33782"/>
                    <a:pt x="480187" y="33782"/>
                  </a:cubicBezTo>
                  <a:lnTo>
                    <a:pt x="480187" y="16891"/>
                  </a:lnTo>
                  <a:lnTo>
                    <a:pt x="480187" y="33909"/>
                  </a:lnTo>
                  <a:cubicBezTo>
                    <a:pt x="233680" y="33909"/>
                    <a:pt x="33909" y="233680"/>
                    <a:pt x="33909" y="480187"/>
                  </a:cubicBezTo>
                  <a:close/>
                </a:path>
              </a:pathLst>
            </a:custGeom>
            <a:solidFill>
              <a:srgbClr val="0F3D4C"/>
            </a:solidFill>
          </p:spPr>
        </p:sp>
      </p:grpSp>
      <p:grpSp>
        <p:nvGrpSpPr>
          <p:cNvPr name="Group 98" id="98"/>
          <p:cNvGrpSpPr/>
          <p:nvPr/>
        </p:nvGrpSpPr>
        <p:grpSpPr>
          <a:xfrm rot="0">
            <a:off x="7452360" y="6858000"/>
            <a:ext cx="694944" cy="694944"/>
            <a:chOff x="0" y="0"/>
            <a:chExt cx="926592" cy="926592"/>
          </a:xfrm>
        </p:grpSpPr>
        <p:sp>
          <p:nvSpPr>
            <p:cNvPr name="Freeform 99" id="99"/>
            <p:cNvSpPr/>
            <p:nvPr/>
          </p:nvSpPr>
          <p:spPr>
            <a:xfrm flipH="false" flipV="false" rot="0">
              <a:off x="0" y="0"/>
              <a:ext cx="926592" cy="926592"/>
            </a:xfrm>
            <a:custGeom>
              <a:avLst/>
              <a:gdLst/>
              <a:ahLst/>
              <a:cxnLst/>
              <a:rect r="r" b="b" t="t" l="l"/>
              <a:pathLst>
                <a:path h="926592" w="926592">
                  <a:moveTo>
                    <a:pt x="0" y="0"/>
                  </a:moveTo>
                  <a:lnTo>
                    <a:pt x="926592" y="0"/>
                  </a:lnTo>
                  <a:lnTo>
                    <a:pt x="926592" y="926592"/>
                  </a:lnTo>
                  <a:lnTo>
                    <a:pt x="0" y="926592"/>
                  </a:lnTo>
                  <a:close/>
                </a:path>
              </a:pathLst>
            </a:custGeom>
            <a:blipFill>
              <a:blip r:embed="rId2">
                <a:alphaModFix amt="0"/>
              </a:blip>
              <a:stretch>
                <a:fillRect l="-78303" t="0" r="-78303" b="0"/>
              </a:stretch>
            </a:blipFill>
          </p:spPr>
        </p:sp>
        <p:sp>
          <p:nvSpPr>
            <p:cNvPr name="TextBox 100" id="100"/>
            <p:cNvSpPr txBox="true"/>
            <p:nvPr/>
          </p:nvSpPr>
          <p:spPr>
            <a:xfrm>
              <a:off x="0" y="-19050"/>
              <a:ext cx="926592" cy="945642"/>
            </a:xfrm>
            <a:prstGeom prst="rect">
              <a:avLst/>
            </a:prstGeom>
          </p:spPr>
          <p:txBody>
            <a:bodyPr anchor="ctr" rtlCol="false" tIns="0" lIns="0" bIns="0" rIns="0"/>
            <a:lstStyle/>
            <a:p>
              <a:pPr algn="ctr">
                <a:lnSpc>
                  <a:spcPts val="3120"/>
                </a:lnSpc>
              </a:pPr>
              <a:r>
                <a:rPr lang="en-US" sz="2600" b="true">
                  <a:solidFill>
                    <a:srgbClr val="FFFFFF"/>
                  </a:solidFill>
                  <a:latin typeface="Georgia Bold"/>
                  <a:ea typeface="Georgia Bold"/>
                  <a:cs typeface="Georgia Bold"/>
                  <a:sym typeface="Georgia Bold"/>
                </a:rPr>
                <a:t>6</a:t>
              </a:r>
            </a:p>
          </p:txBody>
        </p:sp>
      </p:grpSp>
      <p:sp>
        <p:nvSpPr>
          <p:cNvPr name="TextBox 101" id="101"/>
          <p:cNvSpPr txBox="true"/>
          <p:nvPr/>
        </p:nvSpPr>
        <p:spPr>
          <a:xfrm rot="0">
            <a:off x="7452360" y="7661910"/>
            <a:ext cx="3383280" cy="750570"/>
          </a:xfrm>
          <a:prstGeom prst="rect">
            <a:avLst/>
          </a:prstGeom>
        </p:spPr>
        <p:txBody>
          <a:bodyPr anchor="t" rtlCol="false" tIns="0" lIns="0" bIns="0" rIns="0">
            <a:spAutoFit/>
          </a:bodyPr>
          <a:lstStyle/>
          <a:p>
            <a:pPr algn="l">
              <a:lnSpc>
                <a:spcPts val="3120"/>
              </a:lnSpc>
            </a:pPr>
            <a:r>
              <a:rPr lang="en-US" sz="2600" b="true">
                <a:solidFill>
                  <a:srgbClr val="0F3D4C"/>
                </a:solidFill>
                <a:latin typeface="Georgia Bold"/>
                <a:ea typeface="Georgia Bold"/>
                <a:cs typeface="Georgia Bold"/>
                <a:sym typeface="Georgia Bold"/>
              </a:rPr>
              <a:t>FHIR adapter</a:t>
            </a:r>
          </a:p>
        </p:txBody>
      </p:sp>
      <p:sp>
        <p:nvSpPr>
          <p:cNvPr name="TextBox 102" id="102"/>
          <p:cNvSpPr txBox="true"/>
          <p:nvPr/>
        </p:nvSpPr>
        <p:spPr>
          <a:xfrm rot="0">
            <a:off x="7452360" y="8364855"/>
            <a:ext cx="3383280" cy="1053465"/>
          </a:xfrm>
          <a:prstGeom prst="rect">
            <a:avLst/>
          </a:prstGeom>
        </p:spPr>
        <p:txBody>
          <a:bodyPr anchor="t" rtlCol="false" tIns="0" lIns="0" bIns="0" rIns="0">
            <a:spAutoFit/>
          </a:bodyPr>
          <a:lstStyle/>
          <a:p>
            <a:pPr algn="l">
              <a:lnSpc>
                <a:spcPts val="2520"/>
              </a:lnSpc>
            </a:pPr>
            <a:r>
              <a:rPr lang="en-US" sz="2100">
                <a:solidFill>
                  <a:srgbClr val="1E293B"/>
                </a:solidFill>
                <a:latin typeface="Calibri (MS)"/>
                <a:ea typeface="Calibri (MS)"/>
                <a:cs typeface="Calibri (MS)"/>
                <a:sym typeface="Calibri (MS)"/>
              </a:rPr>
              <a:t>Minimal Observation reader to pull labs from an EHR.</a:t>
            </a:r>
          </a:p>
        </p:txBody>
      </p:sp>
      <p:grpSp>
        <p:nvGrpSpPr>
          <p:cNvPr name="Group 103" id="103"/>
          <p:cNvGrpSpPr/>
          <p:nvPr/>
        </p:nvGrpSpPr>
        <p:grpSpPr>
          <a:xfrm rot="0">
            <a:off x="11316719" y="6479543"/>
            <a:ext cx="3957323" cy="3134363"/>
            <a:chOff x="0" y="0"/>
            <a:chExt cx="5276431" cy="4179151"/>
          </a:xfrm>
        </p:grpSpPr>
        <p:sp>
          <p:nvSpPr>
            <p:cNvPr name="Freeform 104" id="104"/>
            <p:cNvSpPr/>
            <p:nvPr/>
          </p:nvSpPr>
          <p:spPr>
            <a:xfrm flipH="false" flipV="false" rot="0">
              <a:off x="16891" y="16891"/>
              <a:ext cx="5242560" cy="4145280"/>
            </a:xfrm>
            <a:custGeom>
              <a:avLst/>
              <a:gdLst/>
              <a:ahLst/>
              <a:cxnLst/>
              <a:rect r="r" b="b" t="t" l="l"/>
              <a:pathLst>
                <a:path h="4145280" w="5242560">
                  <a:moveTo>
                    <a:pt x="0" y="0"/>
                  </a:moveTo>
                  <a:lnTo>
                    <a:pt x="5242560" y="0"/>
                  </a:lnTo>
                  <a:lnTo>
                    <a:pt x="5242560" y="4145280"/>
                  </a:lnTo>
                  <a:lnTo>
                    <a:pt x="0" y="4145280"/>
                  </a:lnTo>
                  <a:close/>
                </a:path>
              </a:pathLst>
            </a:custGeom>
            <a:solidFill>
              <a:srgbClr val="FFFFFF"/>
            </a:solidFill>
          </p:spPr>
        </p:sp>
        <p:sp>
          <p:nvSpPr>
            <p:cNvPr name="Freeform 105" id="105"/>
            <p:cNvSpPr/>
            <p:nvPr/>
          </p:nvSpPr>
          <p:spPr>
            <a:xfrm flipH="false" flipV="false" rot="0">
              <a:off x="0" y="0"/>
              <a:ext cx="5276342" cy="4179062"/>
            </a:xfrm>
            <a:custGeom>
              <a:avLst/>
              <a:gdLst/>
              <a:ahLst/>
              <a:cxnLst/>
              <a:rect r="r" b="b" t="t" l="l"/>
              <a:pathLst>
                <a:path h="4179062" w="5276342">
                  <a:moveTo>
                    <a:pt x="16891" y="0"/>
                  </a:moveTo>
                  <a:lnTo>
                    <a:pt x="5259451" y="0"/>
                  </a:lnTo>
                  <a:cubicBezTo>
                    <a:pt x="5268849" y="0"/>
                    <a:pt x="5276342" y="7620"/>
                    <a:pt x="5276342" y="16891"/>
                  </a:cubicBezTo>
                  <a:lnTo>
                    <a:pt x="5276342" y="4162171"/>
                  </a:lnTo>
                  <a:cubicBezTo>
                    <a:pt x="5276342" y="4171569"/>
                    <a:pt x="5268722" y="4179062"/>
                    <a:pt x="5259451" y="4179062"/>
                  </a:cubicBezTo>
                  <a:lnTo>
                    <a:pt x="16891" y="4179062"/>
                  </a:lnTo>
                  <a:cubicBezTo>
                    <a:pt x="7493" y="4179062"/>
                    <a:pt x="0" y="4171442"/>
                    <a:pt x="0" y="4162171"/>
                  </a:cubicBezTo>
                  <a:lnTo>
                    <a:pt x="0" y="16891"/>
                  </a:lnTo>
                  <a:cubicBezTo>
                    <a:pt x="0" y="7620"/>
                    <a:pt x="7620" y="0"/>
                    <a:pt x="16891" y="0"/>
                  </a:cubicBezTo>
                  <a:moveTo>
                    <a:pt x="16891" y="33909"/>
                  </a:moveTo>
                  <a:lnTo>
                    <a:pt x="16891" y="16891"/>
                  </a:lnTo>
                  <a:lnTo>
                    <a:pt x="33909" y="16891"/>
                  </a:lnTo>
                  <a:lnTo>
                    <a:pt x="33909" y="4162171"/>
                  </a:lnTo>
                  <a:lnTo>
                    <a:pt x="16891" y="4162171"/>
                  </a:lnTo>
                  <a:lnTo>
                    <a:pt x="16891" y="4145280"/>
                  </a:lnTo>
                  <a:lnTo>
                    <a:pt x="5259451" y="4145280"/>
                  </a:lnTo>
                  <a:lnTo>
                    <a:pt x="5259451" y="4162171"/>
                  </a:lnTo>
                  <a:lnTo>
                    <a:pt x="5242560" y="4162171"/>
                  </a:lnTo>
                  <a:lnTo>
                    <a:pt x="5242560" y="16891"/>
                  </a:lnTo>
                  <a:lnTo>
                    <a:pt x="5259451" y="16891"/>
                  </a:lnTo>
                  <a:lnTo>
                    <a:pt x="5259451" y="33909"/>
                  </a:lnTo>
                  <a:lnTo>
                    <a:pt x="16891" y="33909"/>
                  </a:lnTo>
                  <a:close/>
                </a:path>
              </a:pathLst>
            </a:custGeom>
            <a:solidFill>
              <a:srgbClr val="E2E8F0"/>
            </a:solidFill>
          </p:spPr>
        </p:sp>
      </p:grpSp>
      <p:grpSp>
        <p:nvGrpSpPr>
          <p:cNvPr name="Group 106" id="106"/>
          <p:cNvGrpSpPr/>
          <p:nvPr/>
        </p:nvGrpSpPr>
        <p:grpSpPr>
          <a:xfrm rot="0">
            <a:off x="11316719" y="6479543"/>
            <a:ext cx="3957323" cy="171707"/>
            <a:chOff x="0" y="0"/>
            <a:chExt cx="5276431" cy="228943"/>
          </a:xfrm>
        </p:grpSpPr>
        <p:sp>
          <p:nvSpPr>
            <p:cNvPr name="Freeform 107" id="107"/>
            <p:cNvSpPr/>
            <p:nvPr/>
          </p:nvSpPr>
          <p:spPr>
            <a:xfrm flipH="false" flipV="false" rot="0">
              <a:off x="16891" y="16891"/>
              <a:ext cx="5242560" cy="195072"/>
            </a:xfrm>
            <a:custGeom>
              <a:avLst/>
              <a:gdLst/>
              <a:ahLst/>
              <a:cxnLst/>
              <a:rect r="r" b="b" t="t" l="l"/>
              <a:pathLst>
                <a:path h="195072" w="5242560">
                  <a:moveTo>
                    <a:pt x="0" y="0"/>
                  </a:moveTo>
                  <a:lnTo>
                    <a:pt x="5242560" y="0"/>
                  </a:lnTo>
                  <a:lnTo>
                    <a:pt x="5242560" y="195072"/>
                  </a:lnTo>
                  <a:lnTo>
                    <a:pt x="0" y="195072"/>
                  </a:lnTo>
                  <a:close/>
                </a:path>
              </a:pathLst>
            </a:custGeom>
            <a:solidFill>
              <a:srgbClr val="028090"/>
            </a:solidFill>
          </p:spPr>
        </p:sp>
        <p:sp>
          <p:nvSpPr>
            <p:cNvPr name="Freeform 108" id="108"/>
            <p:cNvSpPr/>
            <p:nvPr/>
          </p:nvSpPr>
          <p:spPr>
            <a:xfrm flipH="false" flipV="false" rot="0">
              <a:off x="0" y="0"/>
              <a:ext cx="5276342" cy="228856"/>
            </a:xfrm>
            <a:custGeom>
              <a:avLst/>
              <a:gdLst/>
              <a:ahLst/>
              <a:cxnLst/>
              <a:rect r="r" b="b" t="t" l="l"/>
              <a:pathLst>
                <a:path h="228856" w="5276342">
                  <a:moveTo>
                    <a:pt x="16891" y="0"/>
                  </a:moveTo>
                  <a:lnTo>
                    <a:pt x="5259451" y="0"/>
                  </a:lnTo>
                  <a:cubicBezTo>
                    <a:pt x="5268849" y="0"/>
                    <a:pt x="5276342" y="7620"/>
                    <a:pt x="5276342" y="16891"/>
                  </a:cubicBezTo>
                  <a:lnTo>
                    <a:pt x="5276342" y="211963"/>
                  </a:lnTo>
                  <a:cubicBezTo>
                    <a:pt x="5276342" y="221361"/>
                    <a:pt x="5268722" y="228854"/>
                    <a:pt x="5259451" y="228854"/>
                  </a:cubicBezTo>
                  <a:lnTo>
                    <a:pt x="16891" y="228854"/>
                  </a:lnTo>
                  <a:cubicBezTo>
                    <a:pt x="7620" y="228981"/>
                    <a:pt x="0" y="221361"/>
                    <a:pt x="0" y="211963"/>
                  </a:cubicBezTo>
                  <a:lnTo>
                    <a:pt x="0" y="16891"/>
                  </a:lnTo>
                  <a:cubicBezTo>
                    <a:pt x="0" y="7620"/>
                    <a:pt x="7620" y="0"/>
                    <a:pt x="16891" y="0"/>
                  </a:cubicBezTo>
                  <a:moveTo>
                    <a:pt x="16891" y="33909"/>
                  </a:moveTo>
                  <a:lnTo>
                    <a:pt x="16891" y="16891"/>
                  </a:lnTo>
                  <a:lnTo>
                    <a:pt x="33909" y="16891"/>
                  </a:lnTo>
                  <a:lnTo>
                    <a:pt x="33909" y="211963"/>
                  </a:lnTo>
                  <a:lnTo>
                    <a:pt x="16891" y="211963"/>
                  </a:lnTo>
                  <a:lnTo>
                    <a:pt x="16891" y="195072"/>
                  </a:lnTo>
                  <a:lnTo>
                    <a:pt x="5259451" y="195072"/>
                  </a:lnTo>
                  <a:lnTo>
                    <a:pt x="5259451" y="211963"/>
                  </a:lnTo>
                  <a:lnTo>
                    <a:pt x="5242560" y="211963"/>
                  </a:lnTo>
                  <a:lnTo>
                    <a:pt x="5242560" y="16891"/>
                  </a:lnTo>
                  <a:lnTo>
                    <a:pt x="5259451" y="16891"/>
                  </a:lnTo>
                  <a:lnTo>
                    <a:pt x="5259451" y="33909"/>
                  </a:lnTo>
                  <a:lnTo>
                    <a:pt x="16891" y="33909"/>
                  </a:lnTo>
                  <a:close/>
                </a:path>
              </a:pathLst>
            </a:custGeom>
            <a:solidFill>
              <a:srgbClr val="028090"/>
            </a:solidFill>
          </p:spPr>
        </p:sp>
      </p:grpSp>
      <p:grpSp>
        <p:nvGrpSpPr>
          <p:cNvPr name="Group 109" id="109"/>
          <p:cNvGrpSpPr/>
          <p:nvPr/>
        </p:nvGrpSpPr>
        <p:grpSpPr>
          <a:xfrm rot="0">
            <a:off x="11591039" y="6845303"/>
            <a:ext cx="720347" cy="720347"/>
            <a:chOff x="0" y="0"/>
            <a:chExt cx="960463" cy="960463"/>
          </a:xfrm>
        </p:grpSpPr>
        <p:sp>
          <p:nvSpPr>
            <p:cNvPr name="Freeform 110" id="110"/>
            <p:cNvSpPr/>
            <p:nvPr/>
          </p:nvSpPr>
          <p:spPr>
            <a:xfrm flipH="false" flipV="false" rot="0">
              <a:off x="16891" y="16891"/>
              <a:ext cx="926592" cy="926592"/>
            </a:xfrm>
            <a:custGeom>
              <a:avLst/>
              <a:gdLst/>
              <a:ahLst/>
              <a:cxnLst/>
              <a:rect r="r" b="b" t="t" l="l"/>
              <a:pathLst>
                <a:path h="926592" w="926592">
                  <a:moveTo>
                    <a:pt x="0" y="463296"/>
                  </a:moveTo>
                  <a:cubicBezTo>
                    <a:pt x="0" y="207391"/>
                    <a:pt x="207391" y="0"/>
                    <a:pt x="463296" y="0"/>
                  </a:cubicBezTo>
                  <a:cubicBezTo>
                    <a:pt x="719201" y="0"/>
                    <a:pt x="926592" y="207518"/>
                    <a:pt x="926592" y="463296"/>
                  </a:cubicBezTo>
                  <a:cubicBezTo>
                    <a:pt x="926592" y="719074"/>
                    <a:pt x="719201" y="926592"/>
                    <a:pt x="463296" y="926592"/>
                  </a:cubicBezTo>
                  <a:cubicBezTo>
                    <a:pt x="207391" y="926592"/>
                    <a:pt x="0" y="719201"/>
                    <a:pt x="0" y="463296"/>
                  </a:cubicBezTo>
                  <a:close/>
                </a:path>
              </a:pathLst>
            </a:custGeom>
            <a:solidFill>
              <a:srgbClr val="0F3D4C"/>
            </a:solidFill>
          </p:spPr>
        </p:sp>
        <p:sp>
          <p:nvSpPr>
            <p:cNvPr name="Freeform 111" id="111"/>
            <p:cNvSpPr/>
            <p:nvPr/>
          </p:nvSpPr>
          <p:spPr>
            <a:xfrm flipH="false" flipV="false" rot="0">
              <a:off x="0" y="0"/>
              <a:ext cx="960501" cy="960374"/>
            </a:xfrm>
            <a:custGeom>
              <a:avLst/>
              <a:gdLst/>
              <a:ahLst/>
              <a:cxnLst/>
              <a:rect r="r" b="b" t="t" l="l"/>
              <a:pathLst>
                <a:path h="960374" w="960501">
                  <a:moveTo>
                    <a:pt x="0" y="480187"/>
                  </a:moveTo>
                  <a:cubicBezTo>
                    <a:pt x="0" y="215011"/>
                    <a:pt x="215011" y="0"/>
                    <a:pt x="480187" y="0"/>
                  </a:cubicBezTo>
                  <a:lnTo>
                    <a:pt x="480187" y="16891"/>
                  </a:lnTo>
                  <a:lnTo>
                    <a:pt x="480187" y="0"/>
                  </a:lnTo>
                  <a:cubicBezTo>
                    <a:pt x="745490" y="0"/>
                    <a:pt x="960501" y="215011"/>
                    <a:pt x="960501" y="480187"/>
                  </a:cubicBezTo>
                  <a:lnTo>
                    <a:pt x="943483" y="480187"/>
                  </a:lnTo>
                  <a:lnTo>
                    <a:pt x="960374" y="480187"/>
                  </a:lnTo>
                  <a:cubicBezTo>
                    <a:pt x="960374" y="745363"/>
                    <a:pt x="745363" y="960374"/>
                    <a:pt x="480187" y="960374"/>
                  </a:cubicBezTo>
                  <a:lnTo>
                    <a:pt x="480187" y="943483"/>
                  </a:lnTo>
                  <a:lnTo>
                    <a:pt x="480187" y="960374"/>
                  </a:lnTo>
                  <a:cubicBezTo>
                    <a:pt x="215011" y="960501"/>
                    <a:pt x="0" y="745490"/>
                    <a:pt x="0" y="480187"/>
                  </a:cubicBezTo>
                  <a:lnTo>
                    <a:pt x="16891" y="480187"/>
                  </a:lnTo>
                  <a:lnTo>
                    <a:pt x="33909" y="480187"/>
                  </a:lnTo>
                  <a:lnTo>
                    <a:pt x="16891" y="480187"/>
                  </a:lnTo>
                  <a:lnTo>
                    <a:pt x="0" y="480187"/>
                  </a:lnTo>
                  <a:moveTo>
                    <a:pt x="33909" y="480187"/>
                  </a:moveTo>
                  <a:cubicBezTo>
                    <a:pt x="33909" y="489585"/>
                    <a:pt x="26289" y="497078"/>
                    <a:pt x="17018" y="497078"/>
                  </a:cubicBezTo>
                  <a:cubicBezTo>
                    <a:pt x="7747" y="497078"/>
                    <a:pt x="0" y="489585"/>
                    <a:pt x="0" y="480187"/>
                  </a:cubicBezTo>
                  <a:cubicBezTo>
                    <a:pt x="0" y="470789"/>
                    <a:pt x="7620" y="463296"/>
                    <a:pt x="16891" y="463296"/>
                  </a:cubicBezTo>
                  <a:cubicBezTo>
                    <a:pt x="26162" y="463296"/>
                    <a:pt x="33782" y="470916"/>
                    <a:pt x="33782" y="480187"/>
                  </a:cubicBezTo>
                  <a:cubicBezTo>
                    <a:pt x="33782" y="726694"/>
                    <a:pt x="233680" y="926592"/>
                    <a:pt x="480187" y="926592"/>
                  </a:cubicBezTo>
                  <a:cubicBezTo>
                    <a:pt x="726694" y="926592"/>
                    <a:pt x="926592" y="726694"/>
                    <a:pt x="926592" y="480187"/>
                  </a:cubicBezTo>
                  <a:cubicBezTo>
                    <a:pt x="926592" y="233680"/>
                    <a:pt x="726694" y="33782"/>
                    <a:pt x="480187" y="33782"/>
                  </a:cubicBezTo>
                  <a:lnTo>
                    <a:pt x="480187" y="16891"/>
                  </a:lnTo>
                  <a:lnTo>
                    <a:pt x="480187" y="33909"/>
                  </a:lnTo>
                  <a:cubicBezTo>
                    <a:pt x="233680" y="33909"/>
                    <a:pt x="33909" y="233680"/>
                    <a:pt x="33909" y="480187"/>
                  </a:cubicBezTo>
                  <a:close/>
                </a:path>
              </a:pathLst>
            </a:custGeom>
            <a:solidFill>
              <a:srgbClr val="0F3D4C"/>
            </a:solidFill>
          </p:spPr>
        </p:sp>
      </p:grpSp>
      <p:grpSp>
        <p:nvGrpSpPr>
          <p:cNvPr name="Group 112" id="112"/>
          <p:cNvGrpSpPr/>
          <p:nvPr/>
        </p:nvGrpSpPr>
        <p:grpSpPr>
          <a:xfrm rot="0">
            <a:off x="11603736" y="6858000"/>
            <a:ext cx="694944" cy="694944"/>
            <a:chOff x="0" y="0"/>
            <a:chExt cx="926592" cy="926592"/>
          </a:xfrm>
        </p:grpSpPr>
        <p:sp>
          <p:nvSpPr>
            <p:cNvPr name="Freeform 113" id="113"/>
            <p:cNvSpPr/>
            <p:nvPr/>
          </p:nvSpPr>
          <p:spPr>
            <a:xfrm flipH="false" flipV="false" rot="0">
              <a:off x="0" y="0"/>
              <a:ext cx="926592" cy="926592"/>
            </a:xfrm>
            <a:custGeom>
              <a:avLst/>
              <a:gdLst/>
              <a:ahLst/>
              <a:cxnLst/>
              <a:rect r="r" b="b" t="t" l="l"/>
              <a:pathLst>
                <a:path h="926592" w="926592">
                  <a:moveTo>
                    <a:pt x="0" y="0"/>
                  </a:moveTo>
                  <a:lnTo>
                    <a:pt x="926592" y="0"/>
                  </a:lnTo>
                  <a:lnTo>
                    <a:pt x="926592" y="926592"/>
                  </a:lnTo>
                  <a:lnTo>
                    <a:pt x="0" y="926592"/>
                  </a:lnTo>
                  <a:close/>
                </a:path>
              </a:pathLst>
            </a:custGeom>
            <a:blipFill>
              <a:blip r:embed="rId2">
                <a:alphaModFix amt="0"/>
              </a:blip>
              <a:stretch>
                <a:fillRect l="-78303" t="0" r="-78303" b="0"/>
              </a:stretch>
            </a:blipFill>
          </p:spPr>
        </p:sp>
        <p:sp>
          <p:nvSpPr>
            <p:cNvPr name="TextBox 114" id="114"/>
            <p:cNvSpPr txBox="true"/>
            <p:nvPr/>
          </p:nvSpPr>
          <p:spPr>
            <a:xfrm>
              <a:off x="0" y="-19050"/>
              <a:ext cx="926592" cy="945642"/>
            </a:xfrm>
            <a:prstGeom prst="rect">
              <a:avLst/>
            </a:prstGeom>
          </p:spPr>
          <p:txBody>
            <a:bodyPr anchor="ctr" rtlCol="false" tIns="0" lIns="0" bIns="0" rIns="0"/>
            <a:lstStyle/>
            <a:p>
              <a:pPr algn="ctr">
                <a:lnSpc>
                  <a:spcPts val="3120"/>
                </a:lnSpc>
              </a:pPr>
              <a:r>
                <a:rPr lang="en-US" sz="2600" b="true">
                  <a:solidFill>
                    <a:srgbClr val="FFFFFF"/>
                  </a:solidFill>
                  <a:latin typeface="Georgia Bold"/>
                  <a:ea typeface="Georgia Bold"/>
                  <a:cs typeface="Georgia Bold"/>
                  <a:sym typeface="Georgia Bold"/>
                </a:rPr>
                <a:t>7</a:t>
              </a:r>
            </a:p>
          </p:txBody>
        </p:sp>
      </p:grpSp>
      <p:sp>
        <p:nvSpPr>
          <p:cNvPr name="TextBox 115" id="115"/>
          <p:cNvSpPr txBox="true"/>
          <p:nvPr/>
        </p:nvSpPr>
        <p:spPr>
          <a:xfrm rot="0">
            <a:off x="11603736" y="7661910"/>
            <a:ext cx="3383280" cy="750570"/>
          </a:xfrm>
          <a:prstGeom prst="rect">
            <a:avLst/>
          </a:prstGeom>
        </p:spPr>
        <p:txBody>
          <a:bodyPr anchor="t" rtlCol="false" tIns="0" lIns="0" bIns="0" rIns="0">
            <a:spAutoFit/>
          </a:bodyPr>
          <a:lstStyle/>
          <a:p>
            <a:pPr algn="l">
              <a:lnSpc>
                <a:spcPts val="3120"/>
              </a:lnSpc>
            </a:pPr>
            <a:r>
              <a:rPr lang="en-US" sz="2600" b="true">
                <a:solidFill>
                  <a:srgbClr val="0F3D4C"/>
                </a:solidFill>
                <a:latin typeface="Georgia Bold"/>
                <a:ea typeface="Georgia Bold"/>
                <a:cs typeface="Georgia Bold"/>
                <a:sym typeface="Georgia Bold"/>
              </a:rPr>
              <a:t>Visit summary</a:t>
            </a:r>
          </a:p>
        </p:txBody>
      </p:sp>
      <p:sp>
        <p:nvSpPr>
          <p:cNvPr name="TextBox 116" id="116"/>
          <p:cNvSpPr txBox="true"/>
          <p:nvPr/>
        </p:nvSpPr>
        <p:spPr>
          <a:xfrm rot="0">
            <a:off x="11603736" y="8364855"/>
            <a:ext cx="3383280" cy="1053465"/>
          </a:xfrm>
          <a:prstGeom prst="rect">
            <a:avLst/>
          </a:prstGeom>
        </p:spPr>
        <p:txBody>
          <a:bodyPr anchor="t" rtlCol="false" tIns="0" lIns="0" bIns="0" rIns="0">
            <a:spAutoFit/>
          </a:bodyPr>
          <a:lstStyle/>
          <a:p>
            <a:pPr algn="l">
              <a:lnSpc>
                <a:spcPts val="2520"/>
              </a:lnSpc>
            </a:pPr>
            <a:r>
              <a:rPr lang="en-US" sz="2100">
                <a:solidFill>
                  <a:srgbClr val="1E293B"/>
                </a:solidFill>
                <a:latin typeface="Calibri (MS)"/>
                <a:ea typeface="Calibri (MS)"/>
                <a:cs typeface="Calibri (MS)"/>
                <a:sym typeface="Calibri (MS)"/>
              </a:rPr>
              <a:t>Downloadable one-page report — the last backlog story.</a:t>
            </a:r>
          </a:p>
        </p:txBody>
      </p:sp>
    </p:spTree>
  </p:cSld>
  <p:clrMapOvr>
    <a:masterClrMapping/>
  </p:clrMapOvr>
</p:sld>
</file>

<file path=ppt/slides/slide33.xml><?xml version="1.0" encoding="utf-8"?>
<p:sld xmlns:p="http://schemas.openxmlformats.org/presentationml/2006/main" xmlns:a="http://schemas.openxmlformats.org/drawingml/2006/main" xmlns:r="http://schemas.openxmlformats.org/officeDocument/2006/relationships">
  <p:cSld>
    <p:bg>
      <p:bgPr>
        <a:solidFill>
          <a:srgbClr val="0F3D4C"/>
        </a:solidFill>
      </p:bgPr>
    </p:bg>
    <p:spTree>
      <p:nvGrpSpPr>
        <p:cNvPr id="1" name=""/>
        <p:cNvGrpSpPr/>
        <p:nvPr/>
      </p:nvGrpSpPr>
      <p:grpSpPr>
        <a:xfrm>
          <a:off x="0" y="0"/>
          <a:ext cx="0" cy="0"/>
          <a:chOff x="0" y="0"/>
          <a:chExt cx="0" cy="0"/>
        </a:xfrm>
      </p:grpSpPr>
      <p:grpSp>
        <p:nvGrpSpPr>
          <p:cNvPr name="Group 2" id="2"/>
          <p:cNvGrpSpPr/>
          <p:nvPr/>
        </p:nvGrpSpPr>
        <p:grpSpPr>
          <a:xfrm rot="0">
            <a:off x="14617703" y="-2207257"/>
            <a:ext cx="5877563" cy="5877563"/>
            <a:chOff x="0" y="0"/>
            <a:chExt cx="7836751" cy="7836751"/>
          </a:xfrm>
        </p:grpSpPr>
        <p:sp>
          <p:nvSpPr>
            <p:cNvPr name="Freeform 3" id="3"/>
            <p:cNvSpPr/>
            <p:nvPr/>
          </p:nvSpPr>
          <p:spPr>
            <a:xfrm flipH="false" flipV="false" rot="0">
              <a:off x="16891" y="16891"/>
              <a:ext cx="7802881" cy="7802881"/>
            </a:xfrm>
            <a:custGeom>
              <a:avLst/>
              <a:gdLst/>
              <a:ahLst/>
              <a:cxnLst/>
              <a:rect r="r" b="b" t="t" l="l"/>
              <a:pathLst>
                <a:path h="7802881" w="7802881">
                  <a:moveTo>
                    <a:pt x="0" y="3901440"/>
                  </a:moveTo>
                  <a:cubicBezTo>
                    <a:pt x="0" y="1746758"/>
                    <a:pt x="1746758" y="0"/>
                    <a:pt x="3901440" y="0"/>
                  </a:cubicBezTo>
                  <a:cubicBezTo>
                    <a:pt x="6056122" y="0"/>
                    <a:pt x="7802881" y="1746758"/>
                    <a:pt x="7802881" y="3901440"/>
                  </a:cubicBezTo>
                  <a:cubicBezTo>
                    <a:pt x="7802881" y="6056122"/>
                    <a:pt x="6056122" y="7802881"/>
                    <a:pt x="3901440" y="7802881"/>
                  </a:cubicBezTo>
                  <a:cubicBezTo>
                    <a:pt x="1746758" y="7802881"/>
                    <a:pt x="0" y="6056249"/>
                    <a:pt x="0" y="3901440"/>
                  </a:cubicBezTo>
                  <a:close/>
                </a:path>
              </a:pathLst>
            </a:custGeom>
            <a:solidFill>
              <a:srgbClr val="028090">
                <a:alpha val="48627"/>
              </a:srgbClr>
            </a:solidFill>
          </p:spPr>
        </p:sp>
      </p:grpSp>
      <p:grpSp>
        <p:nvGrpSpPr>
          <p:cNvPr name="Group 4" id="4"/>
          <p:cNvGrpSpPr/>
          <p:nvPr/>
        </p:nvGrpSpPr>
        <p:grpSpPr>
          <a:xfrm rot="0">
            <a:off x="15897863" y="7851143"/>
            <a:ext cx="3317243" cy="3317243"/>
            <a:chOff x="0" y="0"/>
            <a:chExt cx="4422991" cy="4422991"/>
          </a:xfrm>
        </p:grpSpPr>
        <p:sp>
          <p:nvSpPr>
            <p:cNvPr name="Freeform 5" id="5"/>
            <p:cNvSpPr/>
            <p:nvPr/>
          </p:nvSpPr>
          <p:spPr>
            <a:xfrm flipH="false" flipV="false" rot="0">
              <a:off x="16891" y="16891"/>
              <a:ext cx="4389120" cy="4389120"/>
            </a:xfrm>
            <a:custGeom>
              <a:avLst/>
              <a:gdLst/>
              <a:ahLst/>
              <a:cxnLst/>
              <a:rect r="r" b="b" t="t" l="l"/>
              <a:pathLst>
                <a:path h="4389120" w="4389120">
                  <a:moveTo>
                    <a:pt x="0" y="2194560"/>
                  </a:moveTo>
                  <a:cubicBezTo>
                    <a:pt x="0" y="982599"/>
                    <a:pt x="982599" y="0"/>
                    <a:pt x="2194560" y="0"/>
                  </a:cubicBezTo>
                  <a:cubicBezTo>
                    <a:pt x="3406521" y="0"/>
                    <a:pt x="4389120" y="982599"/>
                    <a:pt x="4389120" y="2194560"/>
                  </a:cubicBezTo>
                  <a:cubicBezTo>
                    <a:pt x="4389120" y="3406521"/>
                    <a:pt x="3406521" y="4389120"/>
                    <a:pt x="2194560" y="4389120"/>
                  </a:cubicBezTo>
                  <a:cubicBezTo>
                    <a:pt x="982599" y="4389120"/>
                    <a:pt x="0" y="3406648"/>
                    <a:pt x="0" y="2194560"/>
                  </a:cubicBezTo>
                  <a:close/>
                </a:path>
              </a:pathLst>
            </a:custGeom>
            <a:solidFill>
              <a:srgbClr val="F07167">
                <a:alpha val="63922"/>
              </a:srgbClr>
            </a:solidFill>
          </p:spPr>
        </p:sp>
      </p:grpSp>
      <p:grpSp>
        <p:nvGrpSpPr>
          <p:cNvPr name="Group 6" id="6"/>
          <p:cNvGrpSpPr/>
          <p:nvPr/>
        </p:nvGrpSpPr>
        <p:grpSpPr>
          <a:xfrm rot="0">
            <a:off x="1463040" y="2377440"/>
            <a:ext cx="14630400" cy="731520"/>
            <a:chOff x="0" y="0"/>
            <a:chExt cx="19507200" cy="975360"/>
          </a:xfrm>
        </p:grpSpPr>
        <p:sp>
          <p:nvSpPr>
            <p:cNvPr name="Freeform 7" id="7"/>
            <p:cNvSpPr/>
            <p:nvPr/>
          </p:nvSpPr>
          <p:spPr>
            <a:xfrm flipH="false" flipV="false" rot="0">
              <a:off x="0" y="0"/>
              <a:ext cx="19507200" cy="975360"/>
            </a:xfrm>
            <a:custGeom>
              <a:avLst/>
              <a:gdLst/>
              <a:ahLst/>
              <a:cxnLst/>
              <a:rect r="r" b="b" t="t" l="l"/>
              <a:pathLst>
                <a:path h="975360" w="19507200">
                  <a:moveTo>
                    <a:pt x="0" y="0"/>
                  </a:moveTo>
                  <a:lnTo>
                    <a:pt x="19507200" y="0"/>
                  </a:lnTo>
                  <a:lnTo>
                    <a:pt x="19507200" y="975360"/>
                  </a:lnTo>
                  <a:lnTo>
                    <a:pt x="0" y="975360"/>
                  </a:lnTo>
                  <a:close/>
                </a:path>
              </a:pathLst>
            </a:custGeom>
            <a:blipFill>
              <a:blip r:embed="rId2">
                <a:alphaModFix amt="0"/>
              </a:blip>
              <a:stretch>
                <a:fillRect l="0" t="-339700" r="0" b="-339700"/>
              </a:stretch>
            </a:blipFill>
          </p:spPr>
        </p:sp>
        <p:sp>
          <p:nvSpPr>
            <p:cNvPr name="TextBox 8" id="8"/>
            <p:cNvSpPr txBox="true"/>
            <p:nvPr/>
          </p:nvSpPr>
          <p:spPr>
            <a:xfrm>
              <a:off x="0" y="-38100"/>
              <a:ext cx="19507200" cy="1013460"/>
            </a:xfrm>
            <a:prstGeom prst="rect">
              <a:avLst/>
            </a:prstGeom>
          </p:spPr>
          <p:txBody>
            <a:bodyPr anchor="ctr" rtlCol="false" tIns="0" lIns="0" bIns="0" rIns="0"/>
            <a:lstStyle/>
            <a:p>
              <a:pPr algn="l">
                <a:lnSpc>
                  <a:spcPts val="2879"/>
                </a:lnSpc>
              </a:pPr>
              <a:r>
                <a:rPr lang="en-US" b="true" sz="2400" spc="1200">
                  <a:solidFill>
                    <a:srgbClr val="F07167"/>
                  </a:solidFill>
                  <a:latin typeface="Calibri (MS) Bold"/>
                  <a:ea typeface="Calibri (MS) Bold"/>
                  <a:cs typeface="Calibri (MS) Bold"/>
                  <a:sym typeface="Calibri (MS) Bold"/>
                </a:rPr>
                <a:t>BOTTOM LINE</a:t>
              </a:r>
            </a:p>
          </p:txBody>
        </p:sp>
      </p:grpSp>
      <p:grpSp>
        <p:nvGrpSpPr>
          <p:cNvPr name="Group 9" id="9"/>
          <p:cNvGrpSpPr/>
          <p:nvPr/>
        </p:nvGrpSpPr>
        <p:grpSpPr>
          <a:xfrm rot="0">
            <a:off x="1463040" y="3200400"/>
            <a:ext cx="15544800" cy="2194560"/>
            <a:chOff x="0" y="0"/>
            <a:chExt cx="20726400" cy="2926080"/>
          </a:xfrm>
        </p:grpSpPr>
        <p:sp>
          <p:nvSpPr>
            <p:cNvPr name="Freeform 10" id="10"/>
            <p:cNvSpPr/>
            <p:nvPr/>
          </p:nvSpPr>
          <p:spPr>
            <a:xfrm flipH="false" flipV="false" rot="0">
              <a:off x="0" y="0"/>
              <a:ext cx="20726400" cy="2926080"/>
            </a:xfrm>
            <a:custGeom>
              <a:avLst/>
              <a:gdLst/>
              <a:ahLst/>
              <a:cxnLst/>
              <a:rect r="r" b="b" t="t" l="l"/>
              <a:pathLst>
                <a:path h="2926080" w="20726400">
                  <a:moveTo>
                    <a:pt x="0" y="0"/>
                  </a:moveTo>
                  <a:lnTo>
                    <a:pt x="20726400" y="0"/>
                  </a:lnTo>
                  <a:lnTo>
                    <a:pt x="20726400" y="2926080"/>
                  </a:lnTo>
                  <a:lnTo>
                    <a:pt x="0" y="2926080"/>
                  </a:lnTo>
                  <a:close/>
                </a:path>
              </a:pathLst>
            </a:custGeom>
            <a:blipFill>
              <a:blip r:embed="rId2">
                <a:alphaModFix amt="0"/>
              </a:blip>
              <a:stretch>
                <a:fillRect l="0" t="-88019" r="0" b="-88019"/>
              </a:stretch>
            </a:blipFill>
          </p:spPr>
        </p:sp>
        <p:sp>
          <p:nvSpPr>
            <p:cNvPr name="TextBox 11" id="11"/>
            <p:cNvSpPr txBox="true"/>
            <p:nvPr/>
          </p:nvSpPr>
          <p:spPr>
            <a:xfrm>
              <a:off x="0" y="-9525"/>
              <a:ext cx="20726400" cy="2935605"/>
            </a:xfrm>
            <a:prstGeom prst="rect">
              <a:avLst/>
            </a:prstGeom>
          </p:spPr>
          <p:txBody>
            <a:bodyPr anchor="ctr" rtlCol="false" tIns="0" lIns="0" bIns="0" rIns="0"/>
            <a:lstStyle/>
            <a:p>
              <a:pPr algn="l">
                <a:lnSpc>
                  <a:spcPts val="12960"/>
                </a:lnSpc>
              </a:pPr>
              <a:r>
                <a:rPr lang="en-US" sz="10800" b="true">
                  <a:solidFill>
                    <a:srgbClr val="FFFFFF"/>
                  </a:solidFill>
                  <a:latin typeface="Georgia Bold"/>
                  <a:ea typeface="Georgia Bold"/>
                  <a:cs typeface="Georgia Bold"/>
                  <a:sym typeface="Georgia Bold"/>
                </a:rPr>
                <a:t>Scaffold → Shipped.</a:t>
              </a:r>
            </a:p>
          </p:txBody>
        </p:sp>
      </p:grpSp>
      <p:grpSp>
        <p:nvGrpSpPr>
          <p:cNvPr name="Group 12" id="12"/>
          <p:cNvGrpSpPr/>
          <p:nvPr/>
        </p:nvGrpSpPr>
        <p:grpSpPr>
          <a:xfrm rot="0">
            <a:off x="1463040" y="5852160"/>
            <a:ext cx="15544800" cy="1828800"/>
            <a:chOff x="0" y="0"/>
            <a:chExt cx="20726400" cy="2438400"/>
          </a:xfrm>
        </p:grpSpPr>
        <p:sp>
          <p:nvSpPr>
            <p:cNvPr name="Freeform 13" id="13"/>
            <p:cNvSpPr/>
            <p:nvPr/>
          </p:nvSpPr>
          <p:spPr>
            <a:xfrm flipH="false" flipV="false" rot="0">
              <a:off x="0" y="0"/>
              <a:ext cx="20726400" cy="2438400"/>
            </a:xfrm>
            <a:custGeom>
              <a:avLst/>
              <a:gdLst/>
              <a:ahLst/>
              <a:cxnLst/>
              <a:rect r="r" b="b" t="t" l="l"/>
              <a:pathLst>
                <a:path h="2438400" w="20726400">
                  <a:moveTo>
                    <a:pt x="0" y="0"/>
                  </a:moveTo>
                  <a:lnTo>
                    <a:pt x="20726400" y="0"/>
                  </a:lnTo>
                  <a:lnTo>
                    <a:pt x="20726400" y="2438400"/>
                  </a:lnTo>
                  <a:lnTo>
                    <a:pt x="0" y="2438400"/>
                  </a:lnTo>
                  <a:close/>
                </a:path>
              </a:pathLst>
            </a:custGeom>
            <a:blipFill>
              <a:blip r:embed="rId2">
                <a:alphaModFix amt="0"/>
              </a:blip>
              <a:stretch>
                <a:fillRect l="0" t="-115622" r="0" b="-115622"/>
              </a:stretch>
            </a:blipFill>
          </p:spPr>
        </p:sp>
        <p:sp>
          <p:nvSpPr>
            <p:cNvPr name="TextBox 14" id="14"/>
            <p:cNvSpPr txBox="true"/>
            <p:nvPr/>
          </p:nvSpPr>
          <p:spPr>
            <a:xfrm>
              <a:off x="0" y="-57150"/>
              <a:ext cx="20726400" cy="2495550"/>
            </a:xfrm>
            <a:prstGeom prst="rect">
              <a:avLst/>
            </a:prstGeom>
          </p:spPr>
          <p:txBody>
            <a:bodyPr anchor="ctr" rtlCol="false" tIns="0" lIns="0" bIns="0" rIns="0"/>
            <a:lstStyle/>
            <a:p>
              <a:pPr algn="l">
                <a:lnSpc>
                  <a:spcPts val="3840"/>
                </a:lnSpc>
              </a:pPr>
              <a:r>
                <a:rPr lang="en-US" sz="3200">
                  <a:solidFill>
                    <a:srgbClr val="CADCFC"/>
                  </a:solidFill>
                  <a:latin typeface="Calibri (MS)"/>
                  <a:ea typeface="Calibri (MS)"/>
                  <a:cs typeface="Calibri (MS)"/>
                  <a:sym typeface="Calibri (MS)"/>
                </a:rPr>
                <a:t>Capstone 2 delivered the skeleton of a real clinical tool.</a:t>
              </a:r>
            </a:p>
            <a:p>
              <a:pPr algn="l">
                <a:lnSpc>
                  <a:spcPts val="3840"/>
                </a:lnSpc>
              </a:pPr>
              <a:r>
                <a:rPr lang="en-US" sz="3200">
                  <a:solidFill>
                    <a:srgbClr val="CADCFC"/>
                  </a:solidFill>
                  <a:latin typeface="Calibri (MS)"/>
                  <a:ea typeface="Calibri (MS)"/>
                  <a:cs typeface="Calibri (MS)"/>
                  <a:sym typeface="Calibri (MS)"/>
                </a:rPr>
                <a:t>The TODOs in the code are the map of what still needs to land.</a:t>
              </a:r>
            </a:p>
          </p:txBody>
        </p:sp>
      </p:grpSp>
      <p:grpSp>
        <p:nvGrpSpPr>
          <p:cNvPr name="Group 15" id="15"/>
          <p:cNvGrpSpPr/>
          <p:nvPr/>
        </p:nvGrpSpPr>
        <p:grpSpPr>
          <a:xfrm rot="0">
            <a:off x="1437637" y="8204197"/>
            <a:ext cx="2793997" cy="50797"/>
            <a:chOff x="0" y="0"/>
            <a:chExt cx="3725329" cy="67729"/>
          </a:xfrm>
        </p:grpSpPr>
        <p:sp>
          <p:nvSpPr>
            <p:cNvPr name="Freeform 16" id="16"/>
            <p:cNvSpPr/>
            <p:nvPr/>
          </p:nvSpPr>
          <p:spPr>
            <a:xfrm flipH="false" flipV="false" rot="0">
              <a:off x="33909" y="0"/>
              <a:ext cx="3657600" cy="67691"/>
            </a:xfrm>
            <a:custGeom>
              <a:avLst/>
              <a:gdLst/>
              <a:ahLst/>
              <a:cxnLst/>
              <a:rect r="r" b="b" t="t" l="l"/>
              <a:pathLst>
                <a:path h="67691" w="3657600">
                  <a:moveTo>
                    <a:pt x="0" y="0"/>
                  </a:moveTo>
                  <a:lnTo>
                    <a:pt x="3657600" y="0"/>
                  </a:lnTo>
                  <a:lnTo>
                    <a:pt x="3657600" y="67691"/>
                  </a:lnTo>
                  <a:lnTo>
                    <a:pt x="0" y="67691"/>
                  </a:lnTo>
                  <a:close/>
                </a:path>
              </a:pathLst>
            </a:custGeom>
            <a:solidFill>
              <a:srgbClr val="F07167"/>
            </a:solidFill>
          </p:spPr>
        </p:sp>
      </p:grpSp>
      <p:grpSp>
        <p:nvGrpSpPr>
          <p:cNvPr name="Group 17" id="17"/>
          <p:cNvGrpSpPr/>
          <p:nvPr/>
        </p:nvGrpSpPr>
        <p:grpSpPr>
          <a:xfrm rot="0">
            <a:off x="1463040" y="8503920"/>
            <a:ext cx="14630400" cy="640080"/>
            <a:chOff x="0" y="0"/>
            <a:chExt cx="19507200" cy="853440"/>
          </a:xfrm>
        </p:grpSpPr>
        <p:sp>
          <p:nvSpPr>
            <p:cNvPr name="Freeform 18" id="18"/>
            <p:cNvSpPr/>
            <p:nvPr/>
          </p:nvSpPr>
          <p:spPr>
            <a:xfrm flipH="false" flipV="false" rot="0">
              <a:off x="0" y="0"/>
              <a:ext cx="19507200" cy="853440"/>
            </a:xfrm>
            <a:custGeom>
              <a:avLst/>
              <a:gdLst/>
              <a:ahLst/>
              <a:cxnLst/>
              <a:rect r="r" b="b" t="t" l="l"/>
              <a:pathLst>
                <a:path h="853440" w="19507200">
                  <a:moveTo>
                    <a:pt x="0" y="0"/>
                  </a:moveTo>
                  <a:lnTo>
                    <a:pt x="19507200" y="0"/>
                  </a:lnTo>
                  <a:lnTo>
                    <a:pt x="19507200" y="853440"/>
                  </a:lnTo>
                  <a:lnTo>
                    <a:pt x="0" y="853440"/>
                  </a:lnTo>
                  <a:close/>
                </a:path>
              </a:pathLst>
            </a:custGeom>
            <a:blipFill>
              <a:blip r:embed="rId2">
                <a:alphaModFix amt="0"/>
              </a:blip>
              <a:stretch>
                <a:fillRect l="0" t="-395372" r="0" b="-395372"/>
              </a:stretch>
            </a:blipFill>
          </p:spPr>
        </p:sp>
        <p:sp>
          <p:nvSpPr>
            <p:cNvPr name="TextBox 19" id="19"/>
            <p:cNvSpPr txBox="true"/>
            <p:nvPr/>
          </p:nvSpPr>
          <p:spPr>
            <a:xfrm>
              <a:off x="0" y="-38100"/>
              <a:ext cx="19507200" cy="891540"/>
            </a:xfrm>
            <a:prstGeom prst="rect">
              <a:avLst/>
            </a:prstGeom>
          </p:spPr>
          <p:txBody>
            <a:bodyPr anchor="ctr" rtlCol="false" tIns="0" lIns="0" bIns="0" rIns="0"/>
            <a:lstStyle/>
            <a:p>
              <a:pPr algn="l">
                <a:lnSpc>
                  <a:spcPts val="2879"/>
                </a:lnSpc>
              </a:pPr>
              <a:r>
                <a:rPr lang="en-US" sz="2400">
                  <a:solidFill>
                    <a:srgbClr val="FFFFFF"/>
                  </a:solidFill>
                  <a:latin typeface="Calibri (MS)"/>
                  <a:ea typeface="Calibri (MS)"/>
                  <a:cs typeface="Calibri (MS)"/>
                  <a:sym typeface="Calibri (MS)"/>
                </a:rPr>
                <a:t>Thanks for watching  ·  CKD EarlyInsight</a:t>
              </a:r>
            </a:p>
          </p:txBody>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8F8F8"/>
        </a:solidFill>
      </p:bgPr>
    </p:bg>
    <p:spTree>
      <p:nvGrpSpPr>
        <p:cNvPr id="1" name=""/>
        <p:cNvGrpSpPr/>
        <p:nvPr/>
      </p:nvGrpSpPr>
      <p:grpSpPr>
        <a:xfrm>
          <a:off x="0" y="0"/>
          <a:ext cx="0" cy="0"/>
          <a:chOff x="0" y="0"/>
          <a:chExt cx="0" cy="0"/>
        </a:xfrm>
      </p:grpSpPr>
      <p:grpSp>
        <p:nvGrpSpPr>
          <p:cNvPr name="Group 2" id="2"/>
          <p:cNvGrpSpPr/>
          <p:nvPr/>
        </p:nvGrpSpPr>
        <p:grpSpPr>
          <a:xfrm rot="0">
            <a:off x="1028700" y="4191450"/>
            <a:ext cx="4870110" cy="7309162"/>
            <a:chOff x="0" y="0"/>
            <a:chExt cx="557164" cy="836203"/>
          </a:xfrm>
        </p:grpSpPr>
        <p:sp>
          <p:nvSpPr>
            <p:cNvPr name="Freeform 3" id="3"/>
            <p:cNvSpPr/>
            <p:nvPr/>
          </p:nvSpPr>
          <p:spPr>
            <a:xfrm flipH="false" flipV="false" rot="0">
              <a:off x="0" y="0"/>
              <a:ext cx="557164" cy="836203"/>
            </a:xfrm>
            <a:custGeom>
              <a:avLst/>
              <a:gdLst/>
              <a:ahLst/>
              <a:cxnLst/>
              <a:rect r="r" b="b" t="t" l="l"/>
              <a:pathLst>
                <a:path h="836203" w="557164">
                  <a:moveTo>
                    <a:pt x="158968" y="0"/>
                  </a:moveTo>
                  <a:lnTo>
                    <a:pt x="398196" y="0"/>
                  </a:lnTo>
                  <a:cubicBezTo>
                    <a:pt x="485991" y="0"/>
                    <a:pt x="557164" y="71172"/>
                    <a:pt x="557164" y="158968"/>
                  </a:cubicBezTo>
                  <a:lnTo>
                    <a:pt x="557164" y="677235"/>
                  </a:lnTo>
                  <a:cubicBezTo>
                    <a:pt x="557164" y="765030"/>
                    <a:pt x="485991" y="836203"/>
                    <a:pt x="398196" y="836203"/>
                  </a:cubicBezTo>
                  <a:lnTo>
                    <a:pt x="158968" y="836203"/>
                  </a:lnTo>
                  <a:cubicBezTo>
                    <a:pt x="71172" y="836203"/>
                    <a:pt x="0" y="765030"/>
                    <a:pt x="0" y="677235"/>
                  </a:cubicBezTo>
                  <a:lnTo>
                    <a:pt x="0" y="158968"/>
                  </a:lnTo>
                  <a:cubicBezTo>
                    <a:pt x="0" y="71172"/>
                    <a:pt x="71172" y="0"/>
                    <a:pt x="158968" y="0"/>
                  </a:cubicBezTo>
                  <a:close/>
                </a:path>
              </a:pathLst>
            </a:custGeom>
            <a:blipFill>
              <a:blip r:embed="rId2"/>
              <a:stretch>
                <a:fillRect l="-6280" t="0" r="-6280" b="0"/>
              </a:stretch>
            </a:blipFill>
          </p:spPr>
        </p:sp>
      </p:grpSp>
      <p:grpSp>
        <p:nvGrpSpPr>
          <p:cNvPr name="Group 4" id="4"/>
          <p:cNvGrpSpPr/>
          <p:nvPr/>
        </p:nvGrpSpPr>
        <p:grpSpPr>
          <a:xfrm rot="0">
            <a:off x="6300473" y="1028700"/>
            <a:ext cx="4870110" cy="8229600"/>
            <a:chOff x="0" y="0"/>
            <a:chExt cx="557164" cy="941505"/>
          </a:xfrm>
        </p:grpSpPr>
        <p:sp>
          <p:nvSpPr>
            <p:cNvPr name="Freeform 5" id="5"/>
            <p:cNvSpPr/>
            <p:nvPr/>
          </p:nvSpPr>
          <p:spPr>
            <a:xfrm flipH="false" flipV="false" rot="0">
              <a:off x="0" y="0"/>
              <a:ext cx="557164" cy="941505"/>
            </a:xfrm>
            <a:custGeom>
              <a:avLst/>
              <a:gdLst/>
              <a:ahLst/>
              <a:cxnLst/>
              <a:rect r="r" b="b" t="t" l="l"/>
              <a:pathLst>
                <a:path h="941505" w="557164">
                  <a:moveTo>
                    <a:pt x="158968" y="0"/>
                  </a:moveTo>
                  <a:lnTo>
                    <a:pt x="398196" y="0"/>
                  </a:lnTo>
                  <a:cubicBezTo>
                    <a:pt x="485991" y="0"/>
                    <a:pt x="557164" y="71172"/>
                    <a:pt x="557164" y="158968"/>
                  </a:cubicBezTo>
                  <a:lnTo>
                    <a:pt x="557164" y="782537"/>
                  </a:lnTo>
                  <a:cubicBezTo>
                    <a:pt x="557164" y="870333"/>
                    <a:pt x="485991" y="941505"/>
                    <a:pt x="398196" y="941505"/>
                  </a:cubicBezTo>
                  <a:lnTo>
                    <a:pt x="158968" y="941505"/>
                  </a:lnTo>
                  <a:cubicBezTo>
                    <a:pt x="71172" y="941505"/>
                    <a:pt x="0" y="870333"/>
                    <a:pt x="0" y="782537"/>
                  </a:cubicBezTo>
                  <a:lnTo>
                    <a:pt x="0" y="158968"/>
                  </a:lnTo>
                  <a:cubicBezTo>
                    <a:pt x="0" y="71172"/>
                    <a:pt x="71172" y="0"/>
                    <a:pt x="158968" y="0"/>
                  </a:cubicBezTo>
                  <a:close/>
                </a:path>
              </a:pathLst>
            </a:custGeom>
            <a:blipFill>
              <a:blip r:embed="rId3"/>
              <a:stretch>
                <a:fillRect l="-6186" t="0" r="-6186" b="0"/>
              </a:stretch>
            </a:blipFill>
          </p:spPr>
        </p:sp>
      </p:grpSp>
      <p:grpSp>
        <p:nvGrpSpPr>
          <p:cNvPr name="Group 6" id="6"/>
          <p:cNvGrpSpPr/>
          <p:nvPr/>
        </p:nvGrpSpPr>
        <p:grpSpPr>
          <a:xfrm rot="0">
            <a:off x="11208017" y="6494665"/>
            <a:ext cx="6409579" cy="2180354"/>
            <a:chOff x="0" y="0"/>
            <a:chExt cx="1688120" cy="574250"/>
          </a:xfrm>
        </p:grpSpPr>
        <p:sp>
          <p:nvSpPr>
            <p:cNvPr name="Freeform 7" id="7"/>
            <p:cNvSpPr/>
            <p:nvPr/>
          </p:nvSpPr>
          <p:spPr>
            <a:xfrm flipH="false" flipV="false" rot="0">
              <a:off x="0" y="0"/>
              <a:ext cx="1688120" cy="574250"/>
            </a:xfrm>
            <a:custGeom>
              <a:avLst/>
              <a:gdLst/>
              <a:ahLst/>
              <a:cxnLst/>
              <a:rect r="r" b="b" t="t" l="l"/>
              <a:pathLst>
                <a:path h="574250" w="1688120">
                  <a:moveTo>
                    <a:pt x="60393" y="0"/>
                  </a:moveTo>
                  <a:lnTo>
                    <a:pt x="1627726" y="0"/>
                  </a:lnTo>
                  <a:cubicBezTo>
                    <a:pt x="1643744" y="0"/>
                    <a:pt x="1659105" y="6363"/>
                    <a:pt x="1670431" y="17689"/>
                  </a:cubicBezTo>
                  <a:cubicBezTo>
                    <a:pt x="1681757" y="29015"/>
                    <a:pt x="1688120" y="44376"/>
                    <a:pt x="1688120" y="60393"/>
                  </a:cubicBezTo>
                  <a:lnTo>
                    <a:pt x="1688120" y="513856"/>
                  </a:lnTo>
                  <a:cubicBezTo>
                    <a:pt x="1688120" y="529874"/>
                    <a:pt x="1681757" y="545235"/>
                    <a:pt x="1670431" y="556561"/>
                  </a:cubicBezTo>
                  <a:cubicBezTo>
                    <a:pt x="1659105" y="567887"/>
                    <a:pt x="1643744" y="574250"/>
                    <a:pt x="1627726" y="574250"/>
                  </a:cubicBezTo>
                  <a:lnTo>
                    <a:pt x="60393" y="574250"/>
                  </a:lnTo>
                  <a:cubicBezTo>
                    <a:pt x="44376" y="574250"/>
                    <a:pt x="29015" y="567887"/>
                    <a:pt x="17689" y="556561"/>
                  </a:cubicBezTo>
                  <a:cubicBezTo>
                    <a:pt x="6363" y="545235"/>
                    <a:pt x="0" y="529874"/>
                    <a:pt x="0" y="513856"/>
                  </a:cubicBezTo>
                  <a:lnTo>
                    <a:pt x="0" y="60393"/>
                  </a:lnTo>
                  <a:cubicBezTo>
                    <a:pt x="0" y="44376"/>
                    <a:pt x="6363" y="29015"/>
                    <a:pt x="17689" y="17689"/>
                  </a:cubicBezTo>
                  <a:cubicBezTo>
                    <a:pt x="29015" y="6363"/>
                    <a:pt x="44376" y="0"/>
                    <a:pt x="60393" y="0"/>
                  </a:cubicBezTo>
                  <a:close/>
                </a:path>
              </a:pathLst>
            </a:custGeom>
            <a:solidFill>
              <a:srgbClr val="C3DEF5"/>
            </a:solidFill>
          </p:spPr>
        </p:sp>
        <p:sp>
          <p:nvSpPr>
            <p:cNvPr name="TextBox 8" id="8"/>
            <p:cNvSpPr txBox="true"/>
            <p:nvPr/>
          </p:nvSpPr>
          <p:spPr>
            <a:xfrm>
              <a:off x="0" y="-38100"/>
              <a:ext cx="1688120" cy="612350"/>
            </a:xfrm>
            <a:prstGeom prst="rect">
              <a:avLst/>
            </a:prstGeom>
          </p:spPr>
          <p:txBody>
            <a:bodyPr anchor="ctr" rtlCol="false" tIns="50800" lIns="50800" bIns="50800" rIns="50800"/>
            <a:lstStyle/>
            <a:p>
              <a:pPr algn="ctr">
                <a:lnSpc>
                  <a:spcPts val="2659"/>
                </a:lnSpc>
              </a:pPr>
            </a:p>
          </p:txBody>
        </p:sp>
      </p:grpSp>
      <p:grpSp>
        <p:nvGrpSpPr>
          <p:cNvPr name="Group 9" id="9"/>
          <p:cNvGrpSpPr/>
          <p:nvPr/>
        </p:nvGrpSpPr>
        <p:grpSpPr>
          <a:xfrm rot="0">
            <a:off x="17048620" y="7205760"/>
            <a:ext cx="814531" cy="765625"/>
            <a:chOff x="0" y="0"/>
            <a:chExt cx="873228" cy="820797"/>
          </a:xfrm>
        </p:grpSpPr>
        <p:sp>
          <p:nvSpPr>
            <p:cNvPr name="Freeform 10" id="10"/>
            <p:cNvSpPr/>
            <p:nvPr/>
          </p:nvSpPr>
          <p:spPr>
            <a:xfrm flipH="false" flipV="false" rot="0">
              <a:off x="0" y="0"/>
              <a:ext cx="873228" cy="820797"/>
            </a:xfrm>
            <a:custGeom>
              <a:avLst/>
              <a:gdLst/>
              <a:ahLst/>
              <a:cxnLst/>
              <a:rect r="r" b="b" t="t" l="l"/>
              <a:pathLst>
                <a:path h="820797" w="873228">
                  <a:moveTo>
                    <a:pt x="142571" y="0"/>
                  </a:moveTo>
                  <a:lnTo>
                    <a:pt x="730657" y="0"/>
                  </a:lnTo>
                  <a:cubicBezTo>
                    <a:pt x="768469" y="0"/>
                    <a:pt x="804732" y="15021"/>
                    <a:pt x="831470" y="41758"/>
                  </a:cubicBezTo>
                  <a:cubicBezTo>
                    <a:pt x="858207" y="68495"/>
                    <a:pt x="873228" y="104759"/>
                    <a:pt x="873228" y="142571"/>
                  </a:cubicBezTo>
                  <a:lnTo>
                    <a:pt x="873228" y="678226"/>
                  </a:lnTo>
                  <a:cubicBezTo>
                    <a:pt x="873228" y="756966"/>
                    <a:pt x="809397" y="820797"/>
                    <a:pt x="730657" y="820797"/>
                  </a:cubicBezTo>
                  <a:lnTo>
                    <a:pt x="142571" y="820797"/>
                  </a:lnTo>
                  <a:cubicBezTo>
                    <a:pt x="63831" y="820797"/>
                    <a:pt x="0" y="756966"/>
                    <a:pt x="0" y="678226"/>
                  </a:cubicBezTo>
                  <a:lnTo>
                    <a:pt x="0" y="142571"/>
                  </a:lnTo>
                  <a:cubicBezTo>
                    <a:pt x="0" y="63831"/>
                    <a:pt x="63831" y="0"/>
                    <a:pt x="142571" y="0"/>
                  </a:cubicBezTo>
                  <a:close/>
                </a:path>
              </a:pathLst>
            </a:custGeom>
            <a:solidFill>
              <a:srgbClr val="111D48"/>
            </a:solidFill>
          </p:spPr>
        </p:sp>
        <p:sp>
          <p:nvSpPr>
            <p:cNvPr name="TextBox 11" id="11"/>
            <p:cNvSpPr txBox="true"/>
            <p:nvPr/>
          </p:nvSpPr>
          <p:spPr>
            <a:xfrm>
              <a:off x="0" y="-38100"/>
              <a:ext cx="873228" cy="858897"/>
            </a:xfrm>
            <a:prstGeom prst="rect">
              <a:avLst/>
            </a:prstGeom>
          </p:spPr>
          <p:txBody>
            <a:bodyPr anchor="ctr" rtlCol="false" tIns="50800" lIns="50800" bIns="50800" rIns="50800"/>
            <a:lstStyle/>
            <a:p>
              <a:pPr algn="ctr">
                <a:lnSpc>
                  <a:spcPts val="2659"/>
                </a:lnSpc>
              </a:pPr>
            </a:p>
          </p:txBody>
        </p:sp>
      </p:grpSp>
      <p:sp>
        <p:nvSpPr>
          <p:cNvPr name="TextBox 12" id="12"/>
          <p:cNvSpPr txBox="true"/>
          <p:nvPr/>
        </p:nvSpPr>
        <p:spPr>
          <a:xfrm rot="0">
            <a:off x="1028700" y="1866095"/>
            <a:ext cx="5271773" cy="866775"/>
          </a:xfrm>
          <a:prstGeom prst="rect">
            <a:avLst/>
          </a:prstGeom>
        </p:spPr>
        <p:txBody>
          <a:bodyPr anchor="t" rtlCol="false" tIns="0" lIns="0" bIns="0" rIns="0">
            <a:spAutoFit/>
          </a:bodyPr>
          <a:lstStyle/>
          <a:p>
            <a:pPr algn="l">
              <a:lnSpc>
                <a:spcPts val="6600"/>
              </a:lnSpc>
            </a:pPr>
            <a:r>
              <a:rPr lang="en-US" sz="6000" spc="-300" b="true">
                <a:solidFill>
                  <a:srgbClr val="111D48"/>
                </a:solidFill>
                <a:latin typeface="Inter Bold"/>
                <a:ea typeface="Inter Bold"/>
                <a:cs typeface="Inter Bold"/>
                <a:sym typeface="Inter Bold"/>
              </a:rPr>
              <a:t>Motivation</a:t>
            </a:r>
          </a:p>
        </p:txBody>
      </p:sp>
      <p:sp>
        <p:nvSpPr>
          <p:cNvPr name="Freeform 13" id="13"/>
          <p:cNvSpPr/>
          <p:nvPr/>
        </p:nvSpPr>
        <p:spPr>
          <a:xfrm flipH="false" flipV="false" rot="0">
            <a:off x="17193098" y="7333223"/>
            <a:ext cx="525574" cy="503237"/>
          </a:xfrm>
          <a:custGeom>
            <a:avLst/>
            <a:gdLst/>
            <a:ahLst/>
            <a:cxnLst/>
            <a:rect r="r" b="b" t="t" l="l"/>
            <a:pathLst>
              <a:path h="503237" w="525574">
                <a:moveTo>
                  <a:pt x="0" y="0"/>
                </a:moveTo>
                <a:lnTo>
                  <a:pt x="525575" y="0"/>
                </a:lnTo>
                <a:lnTo>
                  <a:pt x="525575" y="503238"/>
                </a:lnTo>
                <a:lnTo>
                  <a:pt x="0" y="503238"/>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a:ln cap="sq">
            <a:noFill/>
            <a:prstDash val="solid"/>
            <a:miter/>
          </a:ln>
        </p:spPr>
      </p:sp>
      <p:grpSp>
        <p:nvGrpSpPr>
          <p:cNvPr name="Group 14" id="14"/>
          <p:cNvGrpSpPr/>
          <p:nvPr/>
        </p:nvGrpSpPr>
        <p:grpSpPr>
          <a:xfrm rot="0">
            <a:off x="10470638" y="4053323"/>
            <a:ext cx="6409579" cy="2180354"/>
            <a:chOff x="0" y="0"/>
            <a:chExt cx="1688120" cy="574250"/>
          </a:xfrm>
        </p:grpSpPr>
        <p:sp>
          <p:nvSpPr>
            <p:cNvPr name="Freeform 15" id="15"/>
            <p:cNvSpPr/>
            <p:nvPr/>
          </p:nvSpPr>
          <p:spPr>
            <a:xfrm flipH="false" flipV="false" rot="0">
              <a:off x="0" y="0"/>
              <a:ext cx="1688120" cy="574250"/>
            </a:xfrm>
            <a:custGeom>
              <a:avLst/>
              <a:gdLst/>
              <a:ahLst/>
              <a:cxnLst/>
              <a:rect r="r" b="b" t="t" l="l"/>
              <a:pathLst>
                <a:path h="574250" w="1688120">
                  <a:moveTo>
                    <a:pt x="60393" y="0"/>
                  </a:moveTo>
                  <a:lnTo>
                    <a:pt x="1627726" y="0"/>
                  </a:lnTo>
                  <a:cubicBezTo>
                    <a:pt x="1643744" y="0"/>
                    <a:pt x="1659105" y="6363"/>
                    <a:pt x="1670431" y="17689"/>
                  </a:cubicBezTo>
                  <a:cubicBezTo>
                    <a:pt x="1681757" y="29015"/>
                    <a:pt x="1688120" y="44376"/>
                    <a:pt x="1688120" y="60393"/>
                  </a:cubicBezTo>
                  <a:lnTo>
                    <a:pt x="1688120" y="513856"/>
                  </a:lnTo>
                  <a:cubicBezTo>
                    <a:pt x="1688120" y="529874"/>
                    <a:pt x="1681757" y="545235"/>
                    <a:pt x="1670431" y="556561"/>
                  </a:cubicBezTo>
                  <a:cubicBezTo>
                    <a:pt x="1659105" y="567887"/>
                    <a:pt x="1643744" y="574250"/>
                    <a:pt x="1627726" y="574250"/>
                  </a:cubicBezTo>
                  <a:lnTo>
                    <a:pt x="60393" y="574250"/>
                  </a:lnTo>
                  <a:cubicBezTo>
                    <a:pt x="44376" y="574250"/>
                    <a:pt x="29015" y="567887"/>
                    <a:pt x="17689" y="556561"/>
                  </a:cubicBezTo>
                  <a:cubicBezTo>
                    <a:pt x="6363" y="545235"/>
                    <a:pt x="0" y="529874"/>
                    <a:pt x="0" y="513856"/>
                  </a:cubicBezTo>
                  <a:lnTo>
                    <a:pt x="0" y="60393"/>
                  </a:lnTo>
                  <a:cubicBezTo>
                    <a:pt x="0" y="44376"/>
                    <a:pt x="6363" y="29015"/>
                    <a:pt x="17689" y="17689"/>
                  </a:cubicBezTo>
                  <a:cubicBezTo>
                    <a:pt x="29015" y="6363"/>
                    <a:pt x="44376" y="0"/>
                    <a:pt x="60393" y="0"/>
                  </a:cubicBezTo>
                  <a:close/>
                </a:path>
              </a:pathLst>
            </a:custGeom>
            <a:solidFill>
              <a:srgbClr val="C3DEF5"/>
            </a:solidFill>
          </p:spPr>
        </p:sp>
        <p:sp>
          <p:nvSpPr>
            <p:cNvPr name="TextBox 16" id="16"/>
            <p:cNvSpPr txBox="true"/>
            <p:nvPr/>
          </p:nvSpPr>
          <p:spPr>
            <a:xfrm>
              <a:off x="0" y="-38100"/>
              <a:ext cx="1688120" cy="612350"/>
            </a:xfrm>
            <a:prstGeom prst="rect">
              <a:avLst/>
            </a:prstGeom>
          </p:spPr>
          <p:txBody>
            <a:bodyPr anchor="ctr" rtlCol="false" tIns="50800" lIns="50800" bIns="50800" rIns="50800"/>
            <a:lstStyle/>
            <a:p>
              <a:pPr algn="ctr">
                <a:lnSpc>
                  <a:spcPts val="2659"/>
                </a:lnSpc>
              </a:pPr>
            </a:p>
          </p:txBody>
        </p:sp>
      </p:grpSp>
      <p:grpSp>
        <p:nvGrpSpPr>
          <p:cNvPr name="Group 17" id="17"/>
          <p:cNvGrpSpPr/>
          <p:nvPr/>
        </p:nvGrpSpPr>
        <p:grpSpPr>
          <a:xfrm rot="0">
            <a:off x="10470638" y="1611981"/>
            <a:ext cx="7298138" cy="2231792"/>
            <a:chOff x="0" y="0"/>
            <a:chExt cx="1922143" cy="587797"/>
          </a:xfrm>
        </p:grpSpPr>
        <p:sp>
          <p:nvSpPr>
            <p:cNvPr name="Freeform 18" id="18"/>
            <p:cNvSpPr/>
            <p:nvPr/>
          </p:nvSpPr>
          <p:spPr>
            <a:xfrm flipH="false" flipV="false" rot="0">
              <a:off x="0" y="0"/>
              <a:ext cx="1922143" cy="587797"/>
            </a:xfrm>
            <a:custGeom>
              <a:avLst/>
              <a:gdLst/>
              <a:ahLst/>
              <a:cxnLst/>
              <a:rect r="r" b="b" t="t" l="l"/>
              <a:pathLst>
                <a:path h="587797" w="1922143">
                  <a:moveTo>
                    <a:pt x="53040" y="0"/>
                  </a:moveTo>
                  <a:lnTo>
                    <a:pt x="1869103" y="0"/>
                  </a:lnTo>
                  <a:cubicBezTo>
                    <a:pt x="1898396" y="0"/>
                    <a:pt x="1922143" y="23747"/>
                    <a:pt x="1922143" y="53040"/>
                  </a:cubicBezTo>
                  <a:lnTo>
                    <a:pt x="1922143" y="534757"/>
                  </a:lnTo>
                  <a:cubicBezTo>
                    <a:pt x="1922143" y="564050"/>
                    <a:pt x="1898396" y="587797"/>
                    <a:pt x="1869103" y="587797"/>
                  </a:cubicBezTo>
                  <a:lnTo>
                    <a:pt x="53040" y="587797"/>
                  </a:lnTo>
                  <a:cubicBezTo>
                    <a:pt x="23747" y="587797"/>
                    <a:pt x="0" y="564050"/>
                    <a:pt x="0" y="534757"/>
                  </a:cubicBezTo>
                  <a:lnTo>
                    <a:pt x="0" y="53040"/>
                  </a:lnTo>
                  <a:cubicBezTo>
                    <a:pt x="0" y="23747"/>
                    <a:pt x="23747" y="0"/>
                    <a:pt x="53040" y="0"/>
                  </a:cubicBezTo>
                  <a:close/>
                </a:path>
              </a:pathLst>
            </a:custGeom>
            <a:solidFill>
              <a:srgbClr val="C3DEF5"/>
            </a:solidFill>
          </p:spPr>
        </p:sp>
        <p:sp>
          <p:nvSpPr>
            <p:cNvPr name="TextBox 19" id="19"/>
            <p:cNvSpPr txBox="true"/>
            <p:nvPr/>
          </p:nvSpPr>
          <p:spPr>
            <a:xfrm>
              <a:off x="0" y="-38100"/>
              <a:ext cx="1922143" cy="625897"/>
            </a:xfrm>
            <a:prstGeom prst="rect">
              <a:avLst/>
            </a:prstGeom>
          </p:spPr>
          <p:txBody>
            <a:bodyPr anchor="ctr" rtlCol="false" tIns="50800" lIns="50800" bIns="50800" rIns="50800"/>
            <a:lstStyle/>
            <a:p>
              <a:pPr algn="ctr">
                <a:lnSpc>
                  <a:spcPts val="2659"/>
                </a:lnSpc>
              </a:pPr>
            </a:p>
          </p:txBody>
        </p:sp>
      </p:grpSp>
      <p:grpSp>
        <p:nvGrpSpPr>
          <p:cNvPr name="Group 20" id="20"/>
          <p:cNvGrpSpPr/>
          <p:nvPr/>
        </p:nvGrpSpPr>
        <p:grpSpPr>
          <a:xfrm rot="0">
            <a:off x="17408350" y="2353787"/>
            <a:ext cx="758165" cy="758165"/>
            <a:chOff x="0" y="0"/>
            <a:chExt cx="812800" cy="812800"/>
          </a:xfrm>
        </p:grpSpPr>
        <p:sp>
          <p:nvSpPr>
            <p:cNvPr name="Freeform 21" id="21"/>
            <p:cNvSpPr/>
            <p:nvPr/>
          </p:nvSpPr>
          <p:spPr>
            <a:xfrm flipH="false" flipV="false" rot="0">
              <a:off x="0" y="0"/>
              <a:ext cx="812800" cy="812800"/>
            </a:xfrm>
            <a:custGeom>
              <a:avLst/>
              <a:gdLst/>
              <a:ahLst/>
              <a:cxnLst/>
              <a:rect r="r" b="b" t="t" l="l"/>
              <a:pathLst>
                <a:path h="812800" w="812800">
                  <a:moveTo>
                    <a:pt x="153171" y="0"/>
                  </a:moveTo>
                  <a:lnTo>
                    <a:pt x="659629" y="0"/>
                  </a:lnTo>
                  <a:cubicBezTo>
                    <a:pt x="744223" y="0"/>
                    <a:pt x="812800" y="68577"/>
                    <a:pt x="812800" y="153171"/>
                  </a:cubicBezTo>
                  <a:lnTo>
                    <a:pt x="812800" y="659629"/>
                  </a:lnTo>
                  <a:cubicBezTo>
                    <a:pt x="812800" y="744223"/>
                    <a:pt x="744223" y="812800"/>
                    <a:pt x="659629" y="812800"/>
                  </a:cubicBezTo>
                  <a:lnTo>
                    <a:pt x="153171" y="812800"/>
                  </a:lnTo>
                  <a:cubicBezTo>
                    <a:pt x="68577" y="812800"/>
                    <a:pt x="0" y="744223"/>
                    <a:pt x="0" y="659629"/>
                  </a:cubicBezTo>
                  <a:lnTo>
                    <a:pt x="0" y="153171"/>
                  </a:lnTo>
                  <a:cubicBezTo>
                    <a:pt x="0" y="68577"/>
                    <a:pt x="68577" y="0"/>
                    <a:pt x="153171" y="0"/>
                  </a:cubicBezTo>
                  <a:close/>
                </a:path>
              </a:pathLst>
            </a:custGeom>
            <a:solidFill>
              <a:srgbClr val="111D48"/>
            </a:solidFill>
          </p:spPr>
        </p:sp>
        <p:sp>
          <p:nvSpPr>
            <p:cNvPr name="TextBox 22" id="22"/>
            <p:cNvSpPr txBox="true"/>
            <p:nvPr/>
          </p:nvSpPr>
          <p:spPr>
            <a:xfrm>
              <a:off x="0" y="-38100"/>
              <a:ext cx="812800" cy="850900"/>
            </a:xfrm>
            <a:prstGeom prst="rect">
              <a:avLst/>
            </a:prstGeom>
          </p:spPr>
          <p:txBody>
            <a:bodyPr anchor="ctr" rtlCol="false" tIns="50800" lIns="50800" bIns="50800" rIns="50800"/>
            <a:lstStyle/>
            <a:p>
              <a:pPr algn="ctr">
                <a:lnSpc>
                  <a:spcPts val="2659"/>
                </a:lnSpc>
              </a:pPr>
            </a:p>
          </p:txBody>
        </p:sp>
      </p:grpSp>
      <p:grpSp>
        <p:nvGrpSpPr>
          <p:cNvPr name="Group 23" id="23"/>
          <p:cNvGrpSpPr/>
          <p:nvPr/>
        </p:nvGrpSpPr>
        <p:grpSpPr>
          <a:xfrm rot="0">
            <a:off x="16501135" y="4721569"/>
            <a:ext cx="758165" cy="758165"/>
            <a:chOff x="0" y="0"/>
            <a:chExt cx="812800" cy="812800"/>
          </a:xfrm>
        </p:grpSpPr>
        <p:sp>
          <p:nvSpPr>
            <p:cNvPr name="Freeform 24" id="24"/>
            <p:cNvSpPr/>
            <p:nvPr/>
          </p:nvSpPr>
          <p:spPr>
            <a:xfrm flipH="false" flipV="false" rot="0">
              <a:off x="0" y="0"/>
              <a:ext cx="812800" cy="812800"/>
            </a:xfrm>
            <a:custGeom>
              <a:avLst/>
              <a:gdLst/>
              <a:ahLst/>
              <a:cxnLst/>
              <a:rect r="r" b="b" t="t" l="l"/>
              <a:pathLst>
                <a:path h="812800" w="812800">
                  <a:moveTo>
                    <a:pt x="153171" y="0"/>
                  </a:moveTo>
                  <a:lnTo>
                    <a:pt x="659629" y="0"/>
                  </a:lnTo>
                  <a:cubicBezTo>
                    <a:pt x="744223" y="0"/>
                    <a:pt x="812800" y="68577"/>
                    <a:pt x="812800" y="153171"/>
                  </a:cubicBezTo>
                  <a:lnTo>
                    <a:pt x="812800" y="659629"/>
                  </a:lnTo>
                  <a:cubicBezTo>
                    <a:pt x="812800" y="744223"/>
                    <a:pt x="744223" y="812800"/>
                    <a:pt x="659629" y="812800"/>
                  </a:cubicBezTo>
                  <a:lnTo>
                    <a:pt x="153171" y="812800"/>
                  </a:lnTo>
                  <a:cubicBezTo>
                    <a:pt x="68577" y="812800"/>
                    <a:pt x="0" y="744223"/>
                    <a:pt x="0" y="659629"/>
                  </a:cubicBezTo>
                  <a:lnTo>
                    <a:pt x="0" y="153171"/>
                  </a:lnTo>
                  <a:cubicBezTo>
                    <a:pt x="0" y="68577"/>
                    <a:pt x="68577" y="0"/>
                    <a:pt x="153171" y="0"/>
                  </a:cubicBezTo>
                  <a:close/>
                </a:path>
              </a:pathLst>
            </a:custGeom>
            <a:solidFill>
              <a:srgbClr val="111D48"/>
            </a:solidFill>
          </p:spPr>
        </p:sp>
        <p:sp>
          <p:nvSpPr>
            <p:cNvPr name="TextBox 25" id="25"/>
            <p:cNvSpPr txBox="true"/>
            <p:nvPr/>
          </p:nvSpPr>
          <p:spPr>
            <a:xfrm>
              <a:off x="0" y="-38100"/>
              <a:ext cx="812800" cy="850900"/>
            </a:xfrm>
            <a:prstGeom prst="rect">
              <a:avLst/>
            </a:prstGeom>
          </p:spPr>
          <p:txBody>
            <a:bodyPr anchor="ctr" rtlCol="false" tIns="50800" lIns="50800" bIns="50800" rIns="50800"/>
            <a:lstStyle/>
            <a:p>
              <a:pPr algn="ctr">
                <a:lnSpc>
                  <a:spcPts val="2659"/>
                </a:lnSpc>
              </a:pPr>
            </a:p>
          </p:txBody>
        </p:sp>
      </p:grpSp>
      <p:sp>
        <p:nvSpPr>
          <p:cNvPr name="Freeform 26" id="26"/>
          <p:cNvSpPr/>
          <p:nvPr/>
        </p:nvSpPr>
        <p:spPr>
          <a:xfrm flipH="false" flipV="false" rot="0">
            <a:off x="17545003" y="2527714"/>
            <a:ext cx="484859" cy="410312"/>
          </a:xfrm>
          <a:custGeom>
            <a:avLst/>
            <a:gdLst/>
            <a:ahLst/>
            <a:cxnLst/>
            <a:rect r="r" b="b" t="t" l="l"/>
            <a:pathLst>
              <a:path h="410312" w="484859">
                <a:moveTo>
                  <a:pt x="0" y="0"/>
                </a:moveTo>
                <a:lnTo>
                  <a:pt x="484860" y="0"/>
                </a:lnTo>
                <a:lnTo>
                  <a:pt x="484860" y="410312"/>
                </a:lnTo>
                <a:lnTo>
                  <a:pt x="0" y="41031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27" id="27"/>
          <p:cNvSpPr/>
          <p:nvPr/>
        </p:nvSpPr>
        <p:spPr>
          <a:xfrm flipH="false" flipV="false" rot="0">
            <a:off x="16637788" y="4880308"/>
            <a:ext cx="484859" cy="440686"/>
          </a:xfrm>
          <a:custGeom>
            <a:avLst/>
            <a:gdLst/>
            <a:ahLst/>
            <a:cxnLst/>
            <a:rect r="r" b="b" t="t" l="l"/>
            <a:pathLst>
              <a:path h="440686" w="484859">
                <a:moveTo>
                  <a:pt x="0" y="0"/>
                </a:moveTo>
                <a:lnTo>
                  <a:pt x="484859" y="0"/>
                </a:lnTo>
                <a:lnTo>
                  <a:pt x="484859" y="440686"/>
                </a:lnTo>
                <a:lnTo>
                  <a:pt x="0" y="440686"/>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a:ln cap="sq">
            <a:noFill/>
            <a:prstDash val="solid"/>
            <a:miter/>
          </a:ln>
        </p:spPr>
      </p:sp>
      <p:sp>
        <p:nvSpPr>
          <p:cNvPr name="TextBox 28" id="28"/>
          <p:cNvSpPr txBox="true"/>
          <p:nvPr/>
        </p:nvSpPr>
        <p:spPr>
          <a:xfrm rot="0">
            <a:off x="10776353" y="1880674"/>
            <a:ext cx="6482947" cy="438150"/>
          </a:xfrm>
          <a:prstGeom prst="rect">
            <a:avLst/>
          </a:prstGeom>
        </p:spPr>
        <p:txBody>
          <a:bodyPr anchor="t" rtlCol="false" tIns="0" lIns="0" bIns="0" rIns="0">
            <a:spAutoFit/>
          </a:bodyPr>
          <a:lstStyle/>
          <a:p>
            <a:pPr algn="l">
              <a:lnSpc>
                <a:spcPts val="3300"/>
              </a:lnSpc>
            </a:pPr>
            <a:r>
              <a:rPr lang="en-US" sz="3000" spc="-150" b="true">
                <a:solidFill>
                  <a:srgbClr val="111D48"/>
                </a:solidFill>
                <a:latin typeface="Inter Bold"/>
                <a:ea typeface="Inter Bold"/>
                <a:cs typeface="Inter Bold"/>
                <a:sym typeface="Inter Bold"/>
              </a:rPr>
              <a:t>Medical Specialist Detection Support</a:t>
            </a:r>
          </a:p>
        </p:txBody>
      </p:sp>
      <p:sp>
        <p:nvSpPr>
          <p:cNvPr name="TextBox 29" id="29"/>
          <p:cNvSpPr txBox="true"/>
          <p:nvPr/>
        </p:nvSpPr>
        <p:spPr>
          <a:xfrm rot="0">
            <a:off x="10987596" y="4367959"/>
            <a:ext cx="5081556" cy="438150"/>
          </a:xfrm>
          <a:prstGeom prst="rect">
            <a:avLst/>
          </a:prstGeom>
        </p:spPr>
        <p:txBody>
          <a:bodyPr anchor="t" rtlCol="false" tIns="0" lIns="0" bIns="0" rIns="0">
            <a:spAutoFit/>
          </a:bodyPr>
          <a:lstStyle/>
          <a:p>
            <a:pPr algn="l">
              <a:lnSpc>
                <a:spcPts val="3300"/>
              </a:lnSpc>
            </a:pPr>
            <a:r>
              <a:rPr lang="en-US" sz="3000" spc="-150" b="true">
                <a:solidFill>
                  <a:srgbClr val="111D48"/>
                </a:solidFill>
                <a:latin typeface="Inter Bold"/>
                <a:ea typeface="Inter Bold"/>
                <a:cs typeface="Inter Bold"/>
                <a:sym typeface="Inter Bold"/>
              </a:rPr>
              <a:t>Bring Peace to Human Lives</a:t>
            </a:r>
          </a:p>
        </p:txBody>
      </p:sp>
      <p:sp>
        <p:nvSpPr>
          <p:cNvPr name="TextBox 30" id="30"/>
          <p:cNvSpPr txBox="true"/>
          <p:nvPr/>
        </p:nvSpPr>
        <p:spPr>
          <a:xfrm rot="0">
            <a:off x="10756178" y="2485553"/>
            <a:ext cx="5744957" cy="1310595"/>
          </a:xfrm>
          <a:prstGeom prst="rect">
            <a:avLst/>
          </a:prstGeom>
        </p:spPr>
        <p:txBody>
          <a:bodyPr anchor="t" rtlCol="false" tIns="0" lIns="0" bIns="0" rIns="0">
            <a:spAutoFit/>
          </a:bodyPr>
          <a:lstStyle/>
          <a:p>
            <a:pPr algn="l">
              <a:lnSpc>
                <a:spcPts val="2621"/>
              </a:lnSpc>
            </a:pPr>
            <a:r>
              <a:rPr lang="en-US" sz="1872">
                <a:solidFill>
                  <a:srgbClr val="111D48"/>
                </a:solidFill>
                <a:latin typeface="Inter"/>
                <a:ea typeface="Inter"/>
                <a:cs typeface="Inter"/>
                <a:sym typeface="Inter"/>
              </a:rPr>
              <a:t>CKD sometimes can be difficult to detect, but with our prediction system doctors do not have to do extensive research and will have a system access to detect the disease before it worsens. </a:t>
            </a:r>
          </a:p>
        </p:txBody>
      </p:sp>
      <p:sp>
        <p:nvSpPr>
          <p:cNvPr name="TextBox 31" id="31"/>
          <p:cNvSpPr txBox="true"/>
          <p:nvPr/>
        </p:nvSpPr>
        <p:spPr>
          <a:xfrm rot="0">
            <a:off x="10892831" y="4857262"/>
            <a:ext cx="4742004" cy="1206843"/>
          </a:xfrm>
          <a:prstGeom prst="rect">
            <a:avLst/>
          </a:prstGeom>
        </p:spPr>
        <p:txBody>
          <a:bodyPr anchor="t" rtlCol="false" tIns="0" lIns="0" bIns="0" rIns="0">
            <a:spAutoFit/>
          </a:bodyPr>
          <a:lstStyle/>
          <a:p>
            <a:pPr algn="l">
              <a:lnSpc>
                <a:spcPts val="2408"/>
              </a:lnSpc>
            </a:pPr>
            <a:r>
              <a:rPr lang="en-US" sz="1720">
                <a:solidFill>
                  <a:srgbClr val="111D48"/>
                </a:solidFill>
                <a:latin typeface="Inter"/>
                <a:ea typeface="Inter"/>
                <a:cs typeface="Inter"/>
                <a:sym typeface="Inter"/>
              </a:rPr>
              <a:t>As many people have been impacted with late detection, this system could potentially avoid any advancement in the disease and bring peace to human lives</a:t>
            </a:r>
          </a:p>
        </p:txBody>
      </p:sp>
      <p:sp>
        <p:nvSpPr>
          <p:cNvPr name="TextBox 32" id="32"/>
          <p:cNvSpPr txBox="true"/>
          <p:nvPr/>
        </p:nvSpPr>
        <p:spPr>
          <a:xfrm rot="0">
            <a:off x="11437365" y="6800397"/>
            <a:ext cx="5821935" cy="405362"/>
          </a:xfrm>
          <a:prstGeom prst="rect">
            <a:avLst/>
          </a:prstGeom>
        </p:spPr>
        <p:txBody>
          <a:bodyPr anchor="t" rtlCol="false" tIns="0" lIns="0" bIns="0" rIns="0">
            <a:spAutoFit/>
          </a:bodyPr>
          <a:lstStyle/>
          <a:p>
            <a:pPr algn="l">
              <a:lnSpc>
                <a:spcPts val="3063"/>
              </a:lnSpc>
            </a:pPr>
            <a:r>
              <a:rPr lang="en-US" sz="2784" spc="-139" b="true">
                <a:solidFill>
                  <a:srgbClr val="111D48"/>
                </a:solidFill>
                <a:latin typeface="Inter Bold"/>
                <a:ea typeface="Inter Bold"/>
                <a:cs typeface="Inter Bold"/>
                <a:sym typeface="Inter Bold"/>
              </a:rPr>
              <a:t>Support Clarity and Focus to Doctors</a:t>
            </a:r>
          </a:p>
        </p:txBody>
      </p:sp>
      <p:sp>
        <p:nvSpPr>
          <p:cNvPr name="TextBox 33" id="33"/>
          <p:cNvSpPr txBox="true"/>
          <p:nvPr/>
        </p:nvSpPr>
        <p:spPr>
          <a:xfrm rot="0">
            <a:off x="11493606" y="7295123"/>
            <a:ext cx="5386612" cy="1212000"/>
          </a:xfrm>
          <a:prstGeom prst="rect">
            <a:avLst/>
          </a:prstGeom>
        </p:spPr>
        <p:txBody>
          <a:bodyPr anchor="t" rtlCol="false" tIns="0" lIns="0" bIns="0" rIns="0">
            <a:spAutoFit/>
          </a:bodyPr>
          <a:lstStyle/>
          <a:p>
            <a:pPr algn="l">
              <a:lnSpc>
                <a:spcPts val="2418"/>
              </a:lnSpc>
            </a:pPr>
            <a:r>
              <a:rPr lang="en-US" sz="1727">
                <a:solidFill>
                  <a:srgbClr val="111D48"/>
                </a:solidFill>
                <a:latin typeface="Inter"/>
                <a:ea typeface="Inter"/>
                <a:cs typeface="Inter"/>
                <a:sym typeface="Inter"/>
              </a:rPr>
              <a:t>The creation of our system brings clarity with clear graphs and urgent alignment of patients lab results which provide the Doctor the need to focus on the solution instead of finding the problem.</a:t>
            </a:r>
          </a:p>
        </p:txBody>
      </p:sp>
      <p:grpSp>
        <p:nvGrpSpPr>
          <p:cNvPr name="Group 34" id="34"/>
          <p:cNvGrpSpPr/>
          <p:nvPr/>
        </p:nvGrpSpPr>
        <p:grpSpPr>
          <a:xfrm rot="0">
            <a:off x="1028700" y="5479734"/>
            <a:ext cx="4870110" cy="4983301"/>
            <a:chOff x="0" y="0"/>
            <a:chExt cx="1282663" cy="1312474"/>
          </a:xfrm>
        </p:grpSpPr>
        <p:sp>
          <p:nvSpPr>
            <p:cNvPr name="Freeform 35" id="35"/>
            <p:cNvSpPr/>
            <p:nvPr/>
          </p:nvSpPr>
          <p:spPr>
            <a:xfrm flipH="false" flipV="false" rot="0">
              <a:off x="0" y="0"/>
              <a:ext cx="1282663" cy="1312474"/>
            </a:xfrm>
            <a:custGeom>
              <a:avLst/>
              <a:gdLst/>
              <a:ahLst/>
              <a:cxnLst/>
              <a:rect r="r" b="b" t="t" l="l"/>
              <a:pathLst>
                <a:path h="1312474" w="1282663">
                  <a:moveTo>
                    <a:pt x="79484" y="0"/>
                  </a:moveTo>
                  <a:lnTo>
                    <a:pt x="1203179" y="0"/>
                  </a:lnTo>
                  <a:cubicBezTo>
                    <a:pt x="1224259" y="0"/>
                    <a:pt x="1244476" y="8374"/>
                    <a:pt x="1259382" y="23280"/>
                  </a:cubicBezTo>
                  <a:cubicBezTo>
                    <a:pt x="1274288" y="38186"/>
                    <a:pt x="1282663" y="58404"/>
                    <a:pt x="1282663" y="79484"/>
                  </a:cubicBezTo>
                  <a:lnTo>
                    <a:pt x="1282663" y="1232990"/>
                  </a:lnTo>
                  <a:cubicBezTo>
                    <a:pt x="1282663" y="1254071"/>
                    <a:pt x="1274288" y="1274288"/>
                    <a:pt x="1259382" y="1289194"/>
                  </a:cubicBezTo>
                  <a:cubicBezTo>
                    <a:pt x="1244476" y="1304100"/>
                    <a:pt x="1224259" y="1312474"/>
                    <a:pt x="1203179" y="1312474"/>
                  </a:cubicBezTo>
                  <a:lnTo>
                    <a:pt x="79484" y="1312474"/>
                  </a:lnTo>
                  <a:cubicBezTo>
                    <a:pt x="58404" y="1312474"/>
                    <a:pt x="38186" y="1304100"/>
                    <a:pt x="23280" y="1289194"/>
                  </a:cubicBezTo>
                  <a:cubicBezTo>
                    <a:pt x="8374" y="1274288"/>
                    <a:pt x="0" y="1254071"/>
                    <a:pt x="0" y="1232990"/>
                  </a:cubicBezTo>
                  <a:lnTo>
                    <a:pt x="0" y="79484"/>
                  </a:lnTo>
                  <a:cubicBezTo>
                    <a:pt x="0" y="58404"/>
                    <a:pt x="8374" y="38186"/>
                    <a:pt x="23280" y="23280"/>
                  </a:cubicBezTo>
                  <a:cubicBezTo>
                    <a:pt x="38186" y="8374"/>
                    <a:pt x="58404" y="0"/>
                    <a:pt x="79484" y="0"/>
                  </a:cubicBezTo>
                  <a:close/>
                </a:path>
              </a:pathLst>
            </a:custGeom>
            <a:gradFill rotWithShape="true">
              <a:gsLst>
                <a:gs pos="0">
                  <a:srgbClr val="9AAFC0">
                    <a:alpha val="0"/>
                  </a:srgbClr>
                </a:gs>
                <a:gs pos="50000">
                  <a:srgbClr val="121F49">
                    <a:alpha val="62000"/>
                  </a:srgbClr>
                </a:gs>
                <a:gs pos="100000">
                  <a:srgbClr val="121F49">
                    <a:alpha val="100000"/>
                  </a:srgbClr>
                </a:gs>
              </a:gsLst>
              <a:lin ang="5400000"/>
            </a:gradFill>
          </p:spPr>
        </p:sp>
        <p:sp>
          <p:nvSpPr>
            <p:cNvPr name="TextBox 36" id="36"/>
            <p:cNvSpPr txBox="true"/>
            <p:nvPr/>
          </p:nvSpPr>
          <p:spPr>
            <a:xfrm>
              <a:off x="0" y="-38100"/>
              <a:ext cx="1282663" cy="1350574"/>
            </a:xfrm>
            <a:prstGeom prst="rect">
              <a:avLst/>
            </a:prstGeom>
          </p:spPr>
          <p:txBody>
            <a:bodyPr anchor="ctr" rtlCol="false" tIns="50800" lIns="50800" bIns="50800" rIns="50800"/>
            <a:lstStyle/>
            <a:p>
              <a:pPr algn="ctr">
                <a:lnSpc>
                  <a:spcPts val="2659"/>
                </a:lnSpc>
              </a:pPr>
            </a:p>
          </p:txBody>
        </p:sp>
      </p:grpSp>
      <p:sp>
        <p:nvSpPr>
          <p:cNvPr name="Freeform 37" id="37"/>
          <p:cNvSpPr/>
          <p:nvPr/>
        </p:nvSpPr>
        <p:spPr>
          <a:xfrm flipH="false" flipV="false" rot="0">
            <a:off x="17655031" y="8178327"/>
            <a:ext cx="1022969" cy="1747741"/>
          </a:xfrm>
          <a:custGeom>
            <a:avLst/>
            <a:gdLst/>
            <a:ahLst/>
            <a:cxnLst/>
            <a:rect r="r" b="b" t="t" l="l"/>
            <a:pathLst>
              <a:path h="1747741" w="1022969">
                <a:moveTo>
                  <a:pt x="0" y="0"/>
                </a:moveTo>
                <a:lnTo>
                  <a:pt x="1022969" y="0"/>
                </a:lnTo>
                <a:lnTo>
                  <a:pt x="1022969" y="1747741"/>
                </a:lnTo>
                <a:lnTo>
                  <a:pt x="0" y="1747741"/>
                </a:lnTo>
                <a:lnTo>
                  <a:pt x="0" y="0"/>
                </a:lnTo>
                <a:close/>
              </a:path>
            </a:pathLst>
          </a:custGeom>
          <a:blipFill>
            <a:blip r:embed="rId10">
              <a:extLst>
                <a:ext uri="{96DAC541-7B7A-43D3-8B79-37D633B846F1}">
                  <asvg:svgBlip xmlns:asvg="http://schemas.microsoft.com/office/drawing/2016/SVG/main" r:embed="rId11"/>
                </a:ext>
              </a:extLst>
            </a:blip>
            <a:stretch>
              <a:fillRect l="-615095" t="0" r="0" b="-135260"/>
            </a:stretch>
          </a:blipFill>
        </p:spPr>
      </p:sp>
      <p:sp>
        <p:nvSpPr>
          <p:cNvPr name="Freeform 38" id="38"/>
          <p:cNvSpPr/>
          <p:nvPr/>
        </p:nvSpPr>
        <p:spPr>
          <a:xfrm flipH="false" flipV="false" rot="0">
            <a:off x="257534" y="226684"/>
            <a:ext cx="2716041" cy="1259564"/>
          </a:xfrm>
          <a:custGeom>
            <a:avLst/>
            <a:gdLst/>
            <a:ahLst/>
            <a:cxnLst/>
            <a:rect r="r" b="b" t="t" l="l"/>
            <a:pathLst>
              <a:path h="1259564" w="2716041">
                <a:moveTo>
                  <a:pt x="0" y="0"/>
                </a:moveTo>
                <a:lnTo>
                  <a:pt x="2716041" y="0"/>
                </a:lnTo>
                <a:lnTo>
                  <a:pt x="2716041" y="1259564"/>
                </a:lnTo>
                <a:lnTo>
                  <a:pt x="0" y="1259564"/>
                </a:lnTo>
                <a:lnTo>
                  <a:pt x="0" y="0"/>
                </a:lnTo>
                <a:close/>
              </a:path>
            </a:pathLst>
          </a:custGeom>
          <a:blipFill>
            <a:blip r:embed="rId12"/>
            <a:stretch>
              <a:fillRect l="0" t="0" r="0" b="0"/>
            </a:stretch>
          </a:blipFill>
        </p:spPr>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F8F8F8"/>
        </a:solidFill>
      </p:bgPr>
    </p:bg>
    <p:spTree>
      <p:nvGrpSpPr>
        <p:cNvPr id="1" name=""/>
        <p:cNvGrpSpPr/>
        <p:nvPr/>
      </p:nvGrpSpPr>
      <p:grpSpPr>
        <a:xfrm>
          <a:off x="0" y="0"/>
          <a:ext cx="0" cy="0"/>
          <a:chOff x="0" y="0"/>
          <a:chExt cx="0" cy="0"/>
        </a:xfrm>
      </p:grpSpPr>
      <p:grpSp>
        <p:nvGrpSpPr>
          <p:cNvPr name="Group 2" id="2"/>
          <p:cNvGrpSpPr/>
          <p:nvPr/>
        </p:nvGrpSpPr>
        <p:grpSpPr>
          <a:xfrm rot="0">
            <a:off x="6556673" y="3132920"/>
            <a:ext cx="5174655" cy="6125380"/>
            <a:chOff x="0" y="0"/>
            <a:chExt cx="1362872" cy="1613269"/>
          </a:xfrm>
        </p:grpSpPr>
        <p:sp>
          <p:nvSpPr>
            <p:cNvPr name="Freeform 3" id="3"/>
            <p:cNvSpPr/>
            <p:nvPr/>
          </p:nvSpPr>
          <p:spPr>
            <a:xfrm flipH="false" flipV="false" rot="0">
              <a:off x="0" y="0"/>
              <a:ext cx="1362872" cy="1613269"/>
            </a:xfrm>
            <a:custGeom>
              <a:avLst/>
              <a:gdLst/>
              <a:ahLst/>
              <a:cxnLst/>
              <a:rect r="r" b="b" t="t" l="l"/>
              <a:pathLst>
                <a:path h="1613269" w="1362872">
                  <a:moveTo>
                    <a:pt x="74806" y="0"/>
                  </a:moveTo>
                  <a:lnTo>
                    <a:pt x="1288066" y="0"/>
                  </a:lnTo>
                  <a:cubicBezTo>
                    <a:pt x="1307906" y="0"/>
                    <a:pt x="1326933" y="7881"/>
                    <a:pt x="1340962" y="21910"/>
                  </a:cubicBezTo>
                  <a:cubicBezTo>
                    <a:pt x="1354991" y="35939"/>
                    <a:pt x="1362872" y="54966"/>
                    <a:pt x="1362872" y="74806"/>
                  </a:cubicBezTo>
                  <a:lnTo>
                    <a:pt x="1362872" y="1538463"/>
                  </a:lnTo>
                  <a:cubicBezTo>
                    <a:pt x="1362872" y="1558302"/>
                    <a:pt x="1354991" y="1577330"/>
                    <a:pt x="1340962" y="1591359"/>
                  </a:cubicBezTo>
                  <a:cubicBezTo>
                    <a:pt x="1326933" y="1605387"/>
                    <a:pt x="1307906" y="1613269"/>
                    <a:pt x="1288066" y="1613269"/>
                  </a:cubicBezTo>
                  <a:lnTo>
                    <a:pt x="74806" y="1613269"/>
                  </a:lnTo>
                  <a:cubicBezTo>
                    <a:pt x="54966" y="1613269"/>
                    <a:pt x="35939" y="1605387"/>
                    <a:pt x="21910" y="1591359"/>
                  </a:cubicBezTo>
                  <a:cubicBezTo>
                    <a:pt x="7881" y="1577330"/>
                    <a:pt x="0" y="1558302"/>
                    <a:pt x="0" y="1538463"/>
                  </a:cubicBezTo>
                  <a:lnTo>
                    <a:pt x="0" y="74806"/>
                  </a:lnTo>
                  <a:cubicBezTo>
                    <a:pt x="0" y="54966"/>
                    <a:pt x="7881" y="35939"/>
                    <a:pt x="21910" y="21910"/>
                  </a:cubicBezTo>
                  <a:cubicBezTo>
                    <a:pt x="35939" y="7881"/>
                    <a:pt x="54966" y="0"/>
                    <a:pt x="74806" y="0"/>
                  </a:cubicBezTo>
                  <a:close/>
                </a:path>
              </a:pathLst>
            </a:custGeom>
            <a:solidFill>
              <a:srgbClr val="C3DEF5"/>
            </a:solidFill>
          </p:spPr>
        </p:sp>
        <p:sp>
          <p:nvSpPr>
            <p:cNvPr name="TextBox 4" id="4"/>
            <p:cNvSpPr txBox="true"/>
            <p:nvPr/>
          </p:nvSpPr>
          <p:spPr>
            <a:xfrm>
              <a:off x="0" y="-38100"/>
              <a:ext cx="1362872" cy="1651369"/>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0">
            <a:off x="13683341" y="-5549198"/>
            <a:ext cx="23489617" cy="23489617"/>
            <a:chOff x="0" y="0"/>
            <a:chExt cx="812800" cy="812800"/>
          </a:xfrm>
        </p:grpSpPr>
        <p:sp>
          <p:nvSpPr>
            <p:cNvPr name="Freeform 6" id="6"/>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3DEF5"/>
            </a:solidFill>
          </p:spPr>
        </p:sp>
        <p:sp>
          <p:nvSpPr>
            <p:cNvPr name="TextBox 7" id="7"/>
            <p:cNvSpPr txBox="true"/>
            <p:nvPr/>
          </p:nvSpPr>
          <p:spPr>
            <a:xfrm>
              <a:off x="76200" y="38100"/>
              <a:ext cx="660400" cy="698500"/>
            </a:xfrm>
            <a:prstGeom prst="rect">
              <a:avLst/>
            </a:prstGeom>
          </p:spPr>
          <p:txBody>
            <a:bodyPr anchor="ctr" rtlCol="false" tIns="50800" lIns="50800" bIns="50800" rIns="50800"/>
            <a:lstStyle/>
            <a:p>
              <a:pPr algn="ctr">
                <a:lnSpc>
                  <a:spcPts val="2659"/>
                </a:lnSpc>
              </a:pPr>
            </a:p>
          </p:txBody>
        </p:sp>
      </p:grpSp>
      <p:grpSp>
        <p:nvGrpSpPr>
          <p:cNvPr name="Group 8" id="8"/>
          <p:cNvGrpSpPr/>
          <p:nvPr/>
        </p:nvGrpSpPr>
        <p:grpSpPr>
          <a:xfrm rot="0">
            <a:off x="1028700" y="3132920"/>
            <a:ext cx="5174655" cy="6125380"/>
            <a:chOff x="0" y="0"/>
            <a:chExt cx="1362872" cy="1613269"/>
          </a:xfrm>
        </p:grpSpPr>
        <p:sp>
          <p:nvSpPr>
            <p:cNvPr name="Freeform 9" id="9"/>
            <p:cNvSpPr/>
            <p:nvPr/>
          </p:nvSpPr>
          <p:spPr>
            <a:xfrm flipH="false" flipV="false" rot="0">
              <a:off x="0" y="0"/>
              <a:ext cx="1362872" cy="1613269"/>
            </a:xfrm>
            <a:custGeom>
              <a:avLst/>
              <a:gdLst/>
              <a:ahLst/>
              <a:cxnLst/>
              <a:rect r="r" b="b" t="t" l="l"/>
              <a:pathLst>
                <a:path h="1613269" w="1362872">
                  <a:moveTo>
                    <a:pt x="74806" y="0"/>
                  </a:moveTo>
                  <a:lnTo>
                    <a:pt x="1288066" y="0"/>
                  </a:lnTo>
                  <a:cubicBezTo>
                    <a:pt x="1307906" y="0"/>
                    <a:pt x="1326933" y="7881"/>
                    <a:pt x="1340962" y="21910"/>
                  </a:cubicBezTo>
                  <a:cubicBezTo>
                    <a:pt x="1354991" y="35939"/>
                    <a:pt x="1362872" y="54966"/>
                    <a:pt x="1362872" y="74806"/>
                  </a:cubicBezTo>
                  <a:lnTo>
                    <a:pt x="1362872" y="1538463"/>
                  </a:lnTo>
                  <a:cubicBezTo>
                    <a:pt x="1362872" y="1558302"/>
                    <a:pt x="1354991" y="1577330"/>
                    <a:pt x="1340962" y="1591359"/>
                  </a:cubicBezTo>
                  <a:cubicBezTo>
                    <a:pt x="1326933" y="1605387"/>
                    <a:pt x="1307906" y="1613269"/>
                    <a:pt x="1288066" y="1613269"/>
                  </a:cubicBezTo>
                  <a:lnTo>
                    <a:pt x="74806" y="1613269"/>
                  </a:lnTo>
                  <a:cubicBezTo>
                    <a:pt x="54966" y="1613269"/>
                    <a:pt x="35939" y="1605387"/>
                    <a:pt x="21910" y="1591359"/>
                  </a:cubicBezTo>
                  <a:cubicBezTo>
                    <a:pt x="7881" y="1577330"/>
                    <a:pt x="0" y="1558302"/>
                    <a:pt x="0" y="1538463"/>
                  </a:cubicBezTo>
                  <a:lnTo>
                    <a:pt x="0" y="74806"/>
                  </a:lnTo>
                  <a:cubicBezTo>
                    <a:pt x="0" y="54966"/>
                    <a:pt x="7881" y="35939"/>
                    <a:pt x="21910" y="21910"/>
                  </a:cubicBezTo>
                  <a:cubicBezTo>
                    <a:pt x="35939" y="7881"/>
                    <a:pt x="54966" y="0"/>
                    <a:pt x="74806" y="0"/>
                  </a:cubicBezTo>
                  <a:close/>
                </a:path>
              </a:pathLst>
            </a:custGeom>
            <a:solidFill>
              <a:srgbClr val="C3DEF5"/>
            </a:solidFill>
          </p:spPr>
        </p:sp>
        <p:sp>
          <p:nvSpPr>
            <p:cNvPr name="TextBox 10" id="10"/>
            <p:cNvSpPr txBox="true"/>
            <p:nvPr/>
          </p:nvSpPr>
          <p:spPr>
            <a:xfrm>
              <a:off x="0" y="-38100"/>
              <a:ext cx="1362872" cy="1651369"/>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12083752" y="3132920"/>
            <a:ext cx="5174655" cy="6125380"/>
            <a:chOff x="0" y="0"/>
            <a:chExt cx="592005" cy="700773"/>
          </a:xfrm>
        </p:grpSpPr>
        <p:sp>
          <p:nvSpPr>
            <p:cNvPr name="Freeform 12" id="12"/>
            <p:cNvSpPr/>
            <p:nvPr/>
          </p:nvSpPr>
          <p:spPr>
            <a:xfrm flipH="false" flipV="false" rot="0">
              <a:off x="0" y="0"/>
              <a:ext cx="592005" cy="700773"/>
            </a:xfrm>
            <a:custGeom>
              <a:avLst/>
              <a:gdLst/>
              <a:ahLst/>
              <a:cxnLst/>
              <a:rect r="r" b="b" t="t" l="l"/>
              <a:pathLst>
                <a:path h="700773" w="592005">
                  <a:moveTo>
                    <a:pt x="74806" y="0"/>
                  </a:moveTo>
                  <a:lnTo>
                    <a:pt x="517199" y="0"/>
                  </a:lnTo>
                  <a:cubicBezTo>
                    <a:pt x="537039" y="0"/>
                    <a:pt x="556066" y="7881"/>
                    <a:pt x="570095" y="21910"/>
                  </a:cubicBezTo>
                  <a:cubicBezTo>
                    <a:pt x="584124" y="35939"/>
                    <a:pt x="592005" y="54966"/>
                    <a:pt x="592005" y="74806"/>
                  </a:cubicBezTo>
                  <a:lnTo>
                    <a:pt x="592005" y="625966"/>
                  </a:lnTo>
                  <a:cubicBezTo>
                    <a:pt x="592005" y="645806"/>
                    <a:pt x="584124" y="664833"/>
                    <a:pt x="570095" y="678862"/>
                  </a:cubicBezTo>
                  <a:cubicBezTo>
                    <a:pt x="556066" y="692891"/>
                    <a:pt x="537039" y="700773"/>
                    <a:pt x="517199" y="700773"/>
                  </a:cubicBezTo>
                  <a:lnTo>
                    <a:pt x="74806" y="700773"/>
                  </a:lnTo>
                  <a:cubicBezTo>
                    <a:pt x="54966" y="700773"/>
                    <a:pt x="35939" y="692891"/>
                    <a:pt x="21910" y="678862"/>
                  </a:cubicBezTo>
                  <a:cubicBezTo>
                    <a:pt x="7881" y="664833"/>
                    <a:pt x="0" y="645806"/>
                    <a:pt x="0" y="625966"/>
                  </a:cubicBezTo>
                  <a:lnTo>
                    <a:pt x="0" y="74806"/>
                  </a:lnTo>
                  <a:cubicBezTo>
                    <a:pt x="0" y="54966"/>
                    <a:pt x="7881" y="35939"/>
                    <a:pt x="21910" y="21910"/>
                  </a:cubicBezTo>
                  <a:cubicBezTo>
                    <a:pt x="35939" y="7881"/>
                    <a:pt x="54966" y="0"/>
                    <a:pt x="74806" y="0"/>
                  </a:cubicBezTo>
                  <a:close/>
                </a:path>
              </a:pathLst>
            </a:custGeom>
            <a:blipFill>
              <a:blip r:embed="rId2"/>
              <a:stretch>
                <a:fillRect l="0" t="-13398" r="0" b="-13398"/>
              </a:stretch>
            </a:blipFill>
          </p:spPr>
        </p:sp>
      </p:grpSp>
      <p:grpSp>
        <p:nvGrpSpPr>
          <p:cNvPr name="Group 13" id="13"/>
          <p:cNvGrpSpPr/>
          <p:nvPr/>
        </p:nvGrpSpPr>
        <p:grpSpPr>
          <a:xfrm rot="0">
            <a:off x="12083752" y="3901017"/>
            <a:ext cx="5174655" cy="5357283"/>
            <a:chOff x="0" y="0"/>
            <a:chExt cx="1362872" cy="1410972"/>
          </a:xfrm>
        </p:grpSpPr>
        <p:sp>
          <p:nvSpPr>
            <p:cNvPr name="Freeform 14" id="14"/>
            <p:cNvSpPr/>
            <p:nvPr/>
          </p:nvSpPr>
          <p:spPr>
            <a:xfrm flipH="false" flipV="false" rot="0">
              <a:off x="0" y="0"/>
              <a:ext cx="1362872" cy="1410972"/>
            </a:xfrm>
            <a:custGeom>
              <a:avLst/>
              <a:gdLst/>
              <a:ahLst/>
              <a:cxnLst/>
              <a:rect r="r" b="b" t="t" l="l"/>
              <a:pathLst>
                <a:path h="1410972" w="1362872">
                  <a:moveTo>
                    <a:pt x="74806" y="0"/>
                  </a:moveTo>
                  <a:lnTo>
                    <a:pt x="1288066" y="0"/>
                  </a:lnTo>
                  <a:cubicBezTo>
                    <a:pt x="1307906" y="0"/>
                    <a:pt x="1326933" y="7881"/>
                    <a:pt x="1340962" y="21910"/>
                  </a:cubicBezTo>
                  <a:cubicBezTo>
                    <a:pt x="1354991" y="35939"/>
                    <a:pt x="1362872" y="54966"/>
                    <a:pt x="1362872" y="74806"/>
                  </a:cubicBezTo>
                  <a:lnTo>
                    <a:pt x="1362872" y="1336166"/>
                  </a:lnTo>
                  <a:cubicBezTo>
                    <a:pt x="1362872" y="1356005"/>
                    <a:pt x="1354991" y="1375033"/>
                    <a:pt x="1340962" y="1389062"/>
                  </a:cubicBezTo>
                  <a:cubicBezTo>
                    <a:pt x="1326933" y="1403090"/>
                    <a:pt x="1307906" y="1410972"/>
                    <a:pt x="1288066" y="1410972"/>
                  </a:cubicBezTo>
                  <a:lnTo>
                    <a:pt x="74806" y="1410972"/>
                  </a:lnTo>
                  <a:cubicBezTo>
                    <a:pt x="54966" y="1410972"/>
                    <a:pt x="35939" y="1403090"/>
                    <a:pt x="21910" y="1389062"/>
                  </a:cubicBezTo>
                  <a:cubicBezTo>
                    <a:pt x="7881" y="1375033"/>
                    <a:pt x="0" y="1356005"/>
                    <a:pt x="0" y="1336166"/>
                  </a:cubicBezTo>
                  <a:lnTo>
                    <a:pt x="0" y="74806"/>
                  </a:lnTo>
                  <a:cubicBezTo>
                    <a:pt x="0" y="54966"/>
                    <a:pt x="7881" y="35939"/>
                    <a:pt x="21910" y="21910"/>
                  </a:cubicBezTo>
                  <a:cubicBezTo>
                    <a:pt x="35939" y="7881"/>
                    <a:pt x="54966" y="0"/>
                    <a:pt x="74806" y="0"/>
                  </a:cubicBezTo>
                  <a:close/>
                </a:path>
              </a:pathLst>
            </a:custGeom>
            <a:gradFill rotWithShape="true">
              <a:gsLst>
                <a:gs pos="0">
                  <a:srgbClr val="9AAFC0">
                    <a:alpha val="0"/>
                  </a:srgbClr>
                </a:gs>
                <a:gs pos="50000">
                  <a:srgbClr val="121F49">
                    <a:alpha val="62000"/>
                  </a:srgbClr>
                </a:gs>
                <a:gs pos="100000">
                  <a:srgbClr val="121F49">
                    <a:alpha val="100000"/>
                  </a:srgbClr>
                </a:gs>
              </a:gsLst>
              <a:lin ang="5400000"/>
            </a:gradFill>
          </p:spPr>
        </p:sp>
        <p:sp>
          <p:nvSpPr>
            <p:cNvPr name="TextBox 15" id="15"/>
            <p:cNvSpPr txBox="true"/>
            <p:nvPr/>
          </p:nvSpPr>
          <p:spPr>
            <a:xfrm>
              <a:off x="0" y="-38100"/>
              <a:ext cx="1362872" cy="1449072"/>
            </a:xfrm>
            <a:prstGeom prst="rect">
              <a:avLst/>
            </a:prstGeom>
          </p:spPr>
          <p:txBody>
            <a:bodyPr anchor="ctr" rtlCol="false" tIns="50800" lIns="50800" bIns="50800" rIns="50800"/>
            <a:lstStyle/>
            <a:p>
              <a:pPr algn="ctr">
                <a:lnSpc>
                  <a:spcPts val="2659"/>
                </a:lnSpc>
              </a:pPr>
            </a:p>
          </p:txBody>
        </p:sp>
      </p:grpSp>
      <p:sp>
        <p:nvSpPr>
          <p:cNvPr name="Freeform 16" id="16"/>
          <p:cNvSpPr/>
          <p:nvPr/>
        </p:nvSpPr>
        <p:spPr>
          <a:xfrm flipH="false" flipV="false" rot="0">
            <a:off x="17480218" y="944600"/>
            <a:ext cx="1022969" cy="1747741"/>
          </a:xfrm>
          <a:custGeom>
            <a:avLst/>
            <a:gdLst/>
            <a:ahLst/>
            <a:cxnLst/>
            <a:rect r="r" b="b" t="t" l="l"/>
            <a:pathLst>
              <a:path h="1747741" w="1022969">
                <a:moveTo>
                  <a:pt x="0" y="0"/>
                </a:moveTo>
                <a:lnTo>
                  <a:pt x="1022969" y="0"/>
                </a:lnTo>
                <a:lnTo>
                  <a:pt x="1022969" y="1747740"/>
                </a:lnTo>
                <a:lnTo>
                  <a:pt x="0" y="1747740"/>
                </a:lnTo>
                <a:lnTo>
                  <a:pt x="0" y="0"/>
                </a:lnTo>
                <a:close/>
              </a:path>
            </a:pathLst>
          </a:custGeom>
          <a:blipFill>
            <a:blip r:embed="rId3">
              <a:extLst>
                <a:ext uri="{96DAC541-7B7A-43D3-8B79-37D633B846F1}">
                  <asvg:svgBlip xmlns:asvg="http://schemas.microsoft.com/office/drawing/2016/SVG/main" r:embed="rId4"/>
                </a:ext>
              </a:extLst>
            </a:blip>
            <a:stretch>
              <a:fillRect l="-615095" t="0" r="0" b="-135260"/>
            </a:stretch>
          </a:blipFill>
        </p:spPr>
      </p:sp>
      <p:grpSp>
        <p:nvGrpSpPr>
          <p:cNvPr name="Group 17" id="17"/>
          <p:cNvGrpSpPr/>
          <p:nvPr/>
        </p:nvGrpSpPr>
        <p:grpSpPr>
          <a:xfrm rot="0">
            <a:off x="6093981" y="5878559"/>
            <a:ext cx="923597" cy="923597"/>
            <a:chOff x="0" y="0"/>
            <a:chExt cx="812800" cy="812800"/>
          </a:xfrm>
        </p:grpSpPr>
        <p:sp>
          <p:nvSpPr>
            <p:cNvPr name="Freeform 18" id="18"/>
            <p:cNvSpPr/>
            <p:nvPr/>
          </p:nvSpPr>
          <p:spPr>
            <a:xfrm flipH="false" flipV="false" rot="0">
              <a:off x="0" y="0"/>
              <a:ext cx="812800" cy="812800"/>
            </a:xfrm>
            <a:custGeom>
              <a:avLst/>
              <a:gdLst/>
              <a:ahLst/>
              <a:cxnLst/>
              <a:rect r="r" b="b" t="t" l="l"/>
              <a:pathLst>
                <a:path h="812800" w="812800">
                  <a:moveTo>
                    <a:pt x="812800" y="406400"/>
                  </a:moveTo>
                  <a:lnTo>
                    <a:pt x="406400" y="0"/>
                  </a:lnTo>
                  <a:lnTo>
                    <a:pt x="406400" y="203200"/>
                  </a:lnTo>
                  <a:lnTo>
                    <a:pt x="0" y="203200"/>
                  </a:lnTo>
                  <a:lnTo>
                    <a:pt x="0" y="609600"/>
                  </a:lnTo>
                  <a:lnTo>
                    <a:pt x="406400" y="609600"/>
                  </a:lnTo>
                  <a:lnTo>
                    <a:pt x="406400" y="812800"/>
                  </a:lnTo>
                  <a:lnTo>
                    <a:pt x="812800" y="406400"/>
                  </a:lnTo>
                  <a:close/>
                </a:path>
              </a:pathLst>
            </a:custGeom>
            <a:solidFill>
              <a:srgbClr val="111D48"/>
            </a:solidFill>
          </p:spPr>
        </p:sp>
        <p:sp>
          <p:nvSpPr>
            <p:cNvPr name="TextBox 19" id="19"/>
            <p:cNvSpPr txBox="true"/>
            <p:nvPr/>
          </p:nvSpPr>
          <p:spPr>
            <a:xfrm>
              <a:off x="0" y="165100"/>
              <a:ext cx="711200" cy="444500"/>
            </a:xfrm>
            <a:prstGeom prst="rect">
              <a:avLst/>
            </a:prstGeom>
          </p:spPr>
          <p:txBody>
            <a:bodyPr anchor="ctr" rtlCol="false" tIns="50800" lIns="50800" bIns="50800" rIns="50800"/>
            <a:lstStyle/>
            <a:p>
              <a:pPr algn="ctr">
                <a:lnSpc>
                  <a:spcPts val="2659"/>
                </a:lnSpc>
              </a:pPr>
            </a:p>
          </p:txBody>
        </p:sp>
      </p:grpSp>
      <p:sp>
        <p:nvSpPr>
          <p:cNvPr name="TextBox 20" id="20"/>
          <p:cNvSpPr txBox="true"/>
          <p:nvPr/>
        </p:nvSpPr>
        <p:spPr>
          <a:xfrm rot="0">
            <a:off x="1028700" y="1823830"/>
            <a:ext cx="16229707" cy="870162"/>
          </a:xfrm>
          <a:prstGeom prst="rect">
            <a:avLst/>
          </a:prstGeom>
        </p:spPr>
        <p:txBody>
          <a:bodyPr anchor="t" rtlCol="false" tIns="0" lIns="0" bIns="0" rIns="0">
            <a:spAutoFit/>
          </a:bodyPr>
          <a:lstStyle/>
          <a:p>
            <a:pPr algn="l">
              <a:lnSpc>
                <a:spcPts val="6600"/>
              </a:lnSpc>
            </a:pPr>
            <a:r>
              <a:rPr lang="en-US" sz="6000" spc="-300" b="true">
                <a:solidFill>
                  <a:srgbClr val="111D48"/>
                </a:solidFill>
                <a:latin typeface="Inter Semi-Bold"/>
                <a:ea typeface="Inter Semi-Bold"/>
                <a:cs typeface="Inter Semi-Bold"/>
                <a:sym typeface="Inter Semi-Bold"/>
              </a:rPr>
              <a:t>Solution to Chronic Kidney Disease Detection</a:t>
            </a:r>
          </a:p>
        </p:txBody>
      </p:sp>
      <p:sp>
        <p:nvSpPr>
          <p:cNvPr name="TextBox 21" id="21"/>
          <p:cNvSpPr txBox="true"/>
          <p:nvPr/>
        </p:nvSpPr>
        <p:spPr>
          <a:xfrm rot="0">
            <a:off x="7256645" y="4987307"/>
            <a:ext cx="3773817" cy="2445180"/>
          </a:xfrm>
          <a:prstGeom prst="rect">
            <a:avLst/>
          </a:prstGeom>
        </p:spPr>
        <p:txBody>
          <a:bodyPr anchor="t" rtlCol="false" tIns="0" lIns="0" bIns="0" rIns="0">
            <a:spAutoFit/>
          </a:bodyPr>
          <a:lstStyle/>
          <a:p>
            <a:pPr algn="ctr">
              <a:lnSpc>
                <a:spcPts val="3846"/>
              </a:lnSpc>
            </a:pPr>
            <a:r>
              <a:rPr lang="en-US" b="true" sz="3496" spc="-174">
                <a:solidFill>
                  <a:srgbClr val="111D48"/>
                </a:solidFill>
                <a:latin typeface="Inter Bold"/>
                <a:ea typeface="Inter Bold"/>
                <a:cs typeface="Inter Bold"/>
                <a:sym typeface="Inter Bold"/>
              </a:rPr>
              <a:t>Created from real patient data from CDC + Calculate Kidney function from EPI formula</a:t>
            </a:r>
          </a:p>
        </p:txBody>
      </p:sp>
      <p:sp>
        <p:nvSpPr>
          <p:cNvPr name="TextBox 22" id="22"/>
          <p:cNvSpPr txBox="true"/>
          <p:nvPr/>
        </p:nvSpPr>
        <p:spPr>
          <a:xfrm rot="0">
            <a:off x="1259584" y="5240324"/>
            <a:ext cx="4886620" cy="1939147"/>
          </a:xfrm>
          <a:prstGeom prst="rect">
            <a:avLst/>
          </a:prstGeom>
        </p:spPr>
        <p:txBody>
          <a:bodyPr anchor="t" rtlCol="false" tIns="0" lIns="0" bIns="0" rIns="0">
            <a:spAutoFit/>
          </a:bodyPr>
          <a:lstStyle/>
          <a:p>
            <a:pPr algn="ctr">
              <a:lnSpc>
                <a:spcPts val="5012"/>
              </a:lnSpc>
            </a:pPr>
            <a:r>
              <a:rPr lang="en-US" b="true" sz="4557" spc="-227">
                <a:solidFill>
                  <a:srgbClr val="111D48"/>
                </a:solidFill>
                <a:latin typeface="Inter Bold"/>
                <a:ea typeface="Inter Bold"/>
                <a:cs typeface="Inter Bold"/>
                <a:sym typeface="Inter Bold"/>
              </a:rPr>
              <a:t>Chronic kidney disease prediction system</a:t>
            </a:r>
          </a:p>
        </p:txBody>
      </p:sp>
      <p:sp>
        <p:nvSpPr>
          <p:cNvPr name="TextBox 23" id="23"/>
          <p:cNvSpPr txBox="true"/>
          <p:nvPr/>
        </p:nvSpPr>
        <p:spPr>
          <a:xfrm rot="0">
            <a:off x="12658576" y="5249849"/>
            <a:ext cx="4025007" cy="1929622"/>
          </a:xfrm>
          <a:prstGeom prst="rect">
            <a:avLst/>
          </a:prstGeom>
        </p:spPr>
        <p:txBody>
          <a:bodyPr anchor="t" rtlCol="false" tIns="0" lIns="0" bIns="0" rIns="0">
            <a:spAutoFit/>
          </a:bodyPr>
          <a:lstStyle/>
          <a:p>
            <a:pPr algn="ctr">
              <a:lnSpc>
                <a:spcPts val="5060"/>
              </a:lnSpc>
            </a:pPr>
            <a:r>
              <a:rPr lang="en-US" b="true" sz="4600" spc="-230">
                <a:solidFill>
                  <a:srgbClr val="FFFFFF"/>
                </a:solidFill>
                <a:latin typeface="Inter Bold"/>
                <a:ea typeface="Inter Bold"/>
                <a:cs typeface="Inter Bold"/>
                <a:sym typeface="Inter Bold"/>
              </a:rPr>
              <a:t>Flags patients of Low to High Risk Disease </a:t>
            </a:r>
          </a:p>
        </p:txBody>
      </p:sp>
      <p:grpSp>
        <p:nvGrpSpPr>
          <p:cNvPr name="Group 24" id="24"/>
          <p:cNvGrpSpPr/>
          <p:nvPr/>
        </p:nvGrpSpPr>
        <p:grpSpPr>
          <a:xfrm rot="0">
            <a:off x="11621954" y="5878559"/>
            <a:ext cx="923597" cy="923597"/>
            <a:chOff x="0" y="0"/>
            <a:chExt cx="812800" cy="812800"/>
          </a:xfrm>
        </p:grpSpPr>
        <p:sp>
          <p:nvSpPr>
            <p:cNvPr name="Freeform 25" id="25"/>
            <p:cNvSpPr/>
            <p:nvPr/>
          </p:nvSpPr>
          <p:spPr>
            <a:xfrm flipH="false" flipV="false" rot="0">
              <a:off x="0" y="0"/>
              <a:ext cx="812800" cy="812800"/>
            </a:xfrm>
            <a:custGeom>
              <a:avLst/>
              <a:gdLst/>
              <a:ahLst/>
              <a:cxnLst/>
              <a:rect r="r" b="b" t="t" l="l"/>
              <a:pathLst>
                <a:path h="812800" w="812800">
                  <a:moveTo>
                    <a:pt x="812800" y="406400"/>
                  </a:moveTo>
                  <a:lnTo>
                    <a:pt x="406400" y="0"/>
                  </a:lnTo>
                  <a:lnTo>
                    <a:pt x="406400" y="203200"/>
                  </a:lnTo>
                  <a:lnTo>
                    <a:pt x="0" y="203200"/>
                  </a:lnTo>
                  <a:lnTo>
                    <a:pt x="0" y="609600"/>
                  </a:lnTo>
                  <a:lnTo>
                    <a:pt x="406400" y="609600"/>
                  </a:lnTo>
                  <a:lnTo>
                    <a:pt x="406400" y="812800"/>
                  </a:lnTo>
                  <a:lnTo>
                    <a:pt x="812800" y="406400"/>
                  </a:lnTo>
                  <a:close/>
                </a:path>
              </a:pathLst>
            </a:custGeom>
            <a:solidFill>
              <a:srgbClr val="38B6FF"/>
            </a:solidFill>
          </p:spPr>
        </p:sp>
        <p:sp>
          <p:nvSpPr>
            <p:cNvPr name="TextBox 26" id="26"/>
            <p:cNvSpPr txBox="true"/>
            <p:nvPr/>
          </p:nvSpPr>
          <p:spPr>
            <a:xfrm>
              <a:off x="0" y="165100"/>
              <a:ext cx="711200" cy="444500"/>
            </a:xfrm>
            <a:prstGeom prst="rect">
              <a:avLst/>
            </a:prstGeom>
          </p:spPr>
          <p:txBody>
            <a:bodyPr anchor="ctr" rtlCol="false" tIns="50800" lIns="50800" bIns="50800" rIns="50800"/>
            <a:lstStyle/>
            <a:p>
              <a:pPr algn="ctr">
                <a:lnSpc>
                  <a:spcPts val="2659"/>
                </a:lnSpc>
              </a:pPr>
            </a:p>
          </p:txBody>
        </p:sp>
      </p:grpSp>
      <p:sp>
        <p:nvSpPr>
          <p:cNvPr name="Freeform 27" id="27"/>
          <p:cNvSpPr/>
          <p:nvPr/>
        </p:nvSpPr>
        <p:spPr>
          <a:xfrm flipH="false" flipV="false" rot="0">
            <a:off x="257534" y="226684"/>
            <a:ext cx="2716041" cy="1259564"/>
          </a:xfrm>
          <a:custGeom>
            <a:avLst/>
            <a:gdLst/>
            <a:ahLst/>
            <a:cxnLst/>
            <a:rect r="r" b="b" t="t" l="l"/>
            <a:pathLst>
              <a:path h="1259564" w="2716041">
                <a:moveTo>
                  <a:pt x="0" y="0"/>
                </a:moveTo>
                <a:lnTo>
                  <a:pt x="2716041" y="0"/>
                </a:lnTo>
                <a:lnTo>
                  <a:pt x="2716041" y="1259564"/>
                </a:lnTo>
                <a:lnTo>
                  <a:pt x="0" y="1259564"/>
                </a:lnTo>
                <a:lnTo>
                  <a:pt x="0" y="0"/>
                </a:lnTo>
                <a:close/>
              </a:path>
            </a:pathLst>
          </a:custGeom>
          <a:blipFill>
            <a:blip r:embed="rId5"/>
            <a:stretch>
              <a:fillRect l="0" t="0" r="0" b="0"/>
            </a:stretch>
          </a:blipFill>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8F8F8"/>
        </a:solidFill>
      </p:bgPr>
    </p:bg>
    <p:spTree>
      <p:nvGrpSpPr>
        <p:cNvPr id="1" name=""/>
        <p:cNvGrpSpPr/>
        <p:nvPr/>
      </p:nvGrpSpPr>
      <p:grpSpPr>
        <a:xfrm>
          <a:off x="0" y="0"/>
          <a:ext cx="0" cy="0"/>
          <a:chOff x="0" y="0"/>
          <a:chExt cx="0" cy="0"/>
        </a:xfrm>
      </p:grpSpPr>
      <p:grpSp>
        <p:nvGrpSpPr>
          <p:cNvPr name="Group 2" id="2"/>
          <p:cNvGrpSpPr/>
          <p:nvPr/>
        </p:nvGrpSpPr>
        <p:grpSpPr>
          <a:xfrm rot="0">
            <a:off x="1915533" y="3037670"/>
            <a:ext cx="15343767" cy="3951914"/>
            <a:chOff x="0" y="0"/>
            <a:chExt cx="1755400" cy="452118"/>
          </a:xfrm>
        </p:grpSpPr>
        <p:sp>
          <p:nvSpPr>
            <p:cNvPr name="Freeform 3" id="3"/>
            <p:cNvSpPr/>
            <p:nvPr/>
          </p:nvSpPr>
          <p:spPr>
            <a:xfrm flipH="false" flipV="false" rot="0">
              <a:off x="0" y="0"/>
              <a:ext cx="1755400" cy="452118"/>
            </a:xfrm>
            <a:custGeom>
              <a:avLst/>
              <a:gdLst/>
              <a:ahLst/>
              <a:cxnLst/>
              <a:rect r="r" b="b" t="t" l="l"/>
              <a:pathLst>
                <a:path h="452118" w="1755400">
                  <a:moveTo>
                    <a:pt x="25228" y="0"/>
                  </a:moveTo>
                  <a:lnTo>
                    <a:pt x="1730171" y="0"/>
                  </a:lnTo>
                  <a:cubicBezTo>
                    <a:pt x="1736862" y="0"/>
                    <a:pt x="1743279" y="2658"/>
                    <a:pt x="1748011" y="7389"/>
                  </a:cubicBezTo>
                  <a:cubicBezTo>
                    <a:pt x="1752742" y="12120"/>
                    <a:pt x="1755400" y="18537"/>
                    <a:pt x="1755400" y="25228"/>
                  </a:cubicBezTo>
                  <a:lnTo>
                    <a:pt x="1755400" y="426889"/>
                  </a:lnTo>
                  <a:cubicBezTo>
                    <a:pt x="1755400" y="440823"/>
                    <a:pt x="1744105" y="452118"/>
                    <a:pt x="1730171" y="452118"/>
                  </a:cubicBezTo>
                  <a:lnTo>
                    <a:pt x="25228" y="452118"/>
                  </a:lnTo>
                  <a:cubicBezTo>
                    <a:pt x="11295" y="452118"/>
                    <a:pt x="0" y="440823"/>
                    <a:pt x="0" y="426889"/>
                  </a:cubicBezTo>
                  <a:lnTo>
                    <a:pt x="0" y="25228"/>
                  </a:lnTo>
                  <a:cubicBezTo>
                    <a:pt x="0" y="11295"/>
                    <a:pt x="11295" y="0"/>
                    <a:pt x="25228" y="0"/>
                  </a:cubicBezTo>
                  <a:close/>
                </a:path>
              </a:pathLst>
            </a:custGeom>
            <a:blipFill>
              <a:blip r:embed="rId2"/>
              <a:stretch>
                <a:fillRect l="0" t="-37033" r="0" b="-80878"/>
              </a:stretch>
            </a:blipFill>
          </p:spPr>
        </p:sp>
      </p:grpSp>
      <p:grpSp>
        <p:nvGrpSpPr>
          <p:cNvPr name="Group 4" id="4"/>
          <p:cNvGrpSpPr/>
          <p:nvPr/>
        </p:nvGrpSpPr>
        <p:grpSpPr>
          <a:xfrm rot="-5400000">
            <a:off x="10736438" y="466721"/>
            <a:ext cx="3951914" cy="9093811"/>
            <a:chOff x="0" y="0"/>
            <a:chExt cx="1040833" cy="2395078"/>
          </a:xfrm>
        </p:grpSpPr>
        <p:sp>
          <p:nvSpPr>
            <p:cNvPr name="Freeform 5" id="5"/>
            <p:cNvSpPr/>
            <p:nvPr/>
          </p:nvSpPr>
          <p:spPr>
            <a:xfrm flipH="false" flipV="false" rot="0">
              <a:off x="0" y="0"/>
              <a:ext cx="1040833" cy="2395078"/>
            </a:xfrm>
            <a:custGeom>
              <a:avLst/>
              <a:gdLst/>
              <a:ahLst/>
              <a:cxnLst/>
              <a:rect r="r" b="b" t="t" l="l"/>
              <a:pathLst>
                <a:path h="2395078" w="1040833">
                  <a:moveTo>
                    <a:pt x="97952" y="0"/>
                  </a:moveTo>
                  <a:lnTo>
                    <a:pt x="942882" y="0"/>
                  </a:lnTo>
                  <a:cubicBezTo>
                    <a:pt x="996979" y="0"/>
                    <a:pt x="1040833" y="43854"/>
                    <a:pt x="1040833" y="97952"/>
                  </a:cubicBezTo>
                  <a:lnTo>
                    <a:pt x="1040833" y="2297126"/>
                  </a:lnTo>
                  <a:cubicBezTo>
                    <a:pt x="1040833" y="2351224"/>
                    <a:pt x="996979" y="2395078"/>
                    <a:pt x="942882" y="2395078"/>
                  </a:cubicBezTo>
                  <a:lnTo>
                    <a:pt x="97952" y="2395078"/>
                  </a:lnTo>
                  <a:cubicBezTo>
                    <a:pt x="43854" y="2395078"/>
                    <a:pt x="0" y="2351224"/>
                    <a:pt x="0" y="2297126"/>
                  </a:cubicBezTo>
                  <a:lnTo>
                    <a:pt x="0" y="97952"/>
                  </a:lnTo>
                  <a:cubicBezTo>
                    <a:pt x="0" y="43854"/>
                    <a:pt x="43854" y="0"/>
                    <a:pt x="97952" y="0"/>
                  </a:cubicBezTo>
                  <a:close/>
                </a:path>
              </a:pathLst>
            </a:custGeom>
            <a:gradFill rotWithShape="true">
              <a:gsLst>
                <a:gs pos="0">
                  <a:srgbClr val="9AAFC0">
                    <a:alpha val="0"/>
                  </a:srgbClr>
                </a:gs>
                <a:gs pos="50000">
                  <a:srgbClr val="121F49">
                    <a:alpha val="18500"/>
                  </a:srgbClr>
                </a:gs>
                <a:gs pos="100000">
                  <a:srgbClr val="121F49">
                    <a:alpha val="100000"/>
                  </a:srgbClr>
                </a:gs>
              </a:gsLst>
              <a:lin ang="5400000"/>
            </a:gradFill>
          </p:spPr>
        </p:sp>
        <p:sp>
          <p:nvSpPr>
            <p:cNvPr name="TextBox 6" id="6"/>
            <p:cNvSpPr txBox="true"/>
            <p:nvPr/>
          </p:nvSpPr>
          <p:spPr>
            <a:xfrm>
              <a:off x="0" y="-38100"/>
              <a:ext cx="1040833" cy="2433178"/>
            </a:xfrm>
            <a:prstGeom prst="rect">
              <a:avLst/>
            </a:prstGeom>
          </p:spPr>
          <p:txBody>
            <a:bodyPr anchor="ctr" rtlCol="false" tIns="50800" lIns="50800" bIns="50800" rIns="50800"/>
            <a:lstStyle/>
            <a:p>
              <a:pPr algn="ctr">
                <a:lnSpc>
                  <a:spcPts val="2659"/>
                </a:lnSpc>
              </a:pPr>
            </a:p>
          </p:txBody>
        </p:sp>
      </p:grpSp>
      <p:grpSp>
        <p:nvGrpSpPr>
          <p:cNvPr name="Group 7" id="7"/>
          <p:cNvGrpSpPr/>
          <p:nvPr/>
        </p:nvGrpSpPr>
        <p:grpSpPr>
          <a:xfrm rot="0">
            <a:off x="1028700" y="3583822"/>
            <a:ext cx="7136789" cy="4697264"/>
            <a:chOff x="0" y="0"/>
            <a:chExt cx="1879648" cy="1237139"/>
          </a:xfrm>
        </p:grpSpPr>
        <p:sp>
          <p:nvSpPr>
            <p:cNvPr name="Freeform 8" id="8"/>
            <p:cNvSpPr/>
            <p:nvPr/>
          </p:nvSpPr>
          <p:spPr>
            <a:xfrm flipH="false" flipV="false" rot="0">
              <a:off x="0" y="0"/>
              <a:ext cx="1879648" cy="1237140"/>
            </a:xfrm>
            <a:custGeom>
              <a:avLst/>
              <a:gdLst/>
              <a:ahLst/>
              <a:cxnLst/>
              <a:rect r="r" b="b" t="t" l="l"/>
              <a:pathLst>
                <a:path h="1237140" w="1879648">
                  <a:moveTo>
                    <a:pt x="54240" y="0"/>
                  </a:moveTo>
                  <a:lnTo>
                    <a:pt x="1825409" y="0"/>
                  </a:lnTo>
                  <a:cubicBezTo>
                    <a:pt x="1839794" y="0"/>
                    <a:pt x="1853590" y="5715"/>
                    <a:pt x="1863762" y="15886"/>
                  </a:cubicBezTo>
                  <a:cubicBezTo>
                    <a:pt x="1873933" y="26058"/>
                    <a:pt x="1879648" y="39854"/>
                    <a:pt x="1879648" y="54240"/>
                  </a:cubicBezTo>
                  <a:lnTo>
                    <a:pt x="1879648" y="1182900"/>
                  </a:lnTo>
                  <a:cubicBezTo>
                    <a:pt x="1879648" y="1197285"/>
                    <a:pt x="1873933" y="1211081"/>
                    <a:pt x="1863762" y="1221253"/>
                  </a:cubicBezTo>
                  <a:cubicBezTo>
                    <a:pt x="1853590" y="1231425"/>
                    <a:pt x="1839794" y="1237140"/>
                    <a:pt x="1825409" y="1237140"/>
                  </a:cubicBezTo>
                  <a:lnTo>
                    <a:pt x="54240" y="1237140"/>
                  </a:lnTo>
                  <a:cubicBezTo>
                    <a:pt x="24284" y="1237140"/>
                    <a:pt x="0" y="1212856"/>
                    <a:pt x="0" y="1182900"/>
                  </a:cubicBezTo>
                  <a:lnTo>
                    <a:pt x="0" y="54240"/>
                  </a:lnTo>
                  <a:cubicBezTo>
                    <a:pt x="0" y="24284"/>
                    <a:pt x="24284" y="0"/>
                    <a:pt x="54240" y="0"/>
                  </a:cubicBezTo>
                  <a:close/>
                </a:path>
              </a:pathLst>
            </a:custGeom>
            <a:solidFill>
              <a:srgbClr val="C3DEF5"/>
            </a:solidFill>
          </p:spPr>
        </p:sp>
        <p:sp>
          <p:nvSpPr>
            <p:cNvPr name="TextBox 9" id="9"/>
            <p:cNvSpPr txBox="true"/>
            <p:nvPr/>
          </p:nvSpPr>
          <p:spPr>
            <a:xfrm>
              <a:off x="0" y="-38100"/>
              <a:ext cx="1879648" cy="1275239"/>
            </a:xfrm>
            <a:prstGeom prst="rect">
              <a:avLst/>
            </a:prstGeom>
          </p:spPr>
          <p:txBody>
            <a:bodyPr anchor="ctr" rtlCol="false" tIns="50800" lIns="50800" bIns="50800" rIns="50800"/>
            <a:lstStyle/>
            <a:p>
              <a:pPr algn="ctr">
                <a:lnSpc>
                  <a:spcPts val="2659"/>
                </a:lnSpc>
              </a:pPr>
            </a:p>
          </p:txBody>
        </p:sp>
      </p:grpSp>
      <p:sp>
        <p:nvSpPr>
          <p:cNvPr name="Freeform 10" id="10"/>
          <p:cNvSpPr/>
          <p:nvPr/>
        </p:nvSpPr>
        <p:spPr>
          <a:xfrm flipH="false" flipV="false" rot="-5400000">
            <a:off x="15597619" y="-750574"/>
            <a:ext cx="1022969" cy="1747741"/>
          </a:xfrm>
          <a:custGeom>
            <a:avLst/>
            <a:gdLst/>
            <a:ahLst/>
            <a:cxnLst/>
            <a:rect r="r" b="b" t="t" l="l"/>
            <a:pathLst>
              <a:path h="1747741" w="1022969">
                <a:moveTo>
                  <a:pt x="0" y="0"/>
                </a:moveTo>
                <a:lnTo>
                  <a:pt x="1022969" y="0"/>
                </a:lnTo>
                <a:lnTo>
                  <a:pt x="1022969" y="1747741"/>
                </a:lnTo>
                <a:lnTo>
                  <a:pt x="0" y="1747741"/>
                </a:lnTo>
                <a:lnTo>
                  <a:pt x="0" y="0"/>
                </a:lnTo>
                <a:close/>
              </a:path>
            </a:pathLst>
          </a:custGeom>
          <a:blipFill>
            <a:blip r:embed="rId3">
              <a:extLst>
                <a:ext uri="{96DAC541-7B7A-43D3-8B79-37D633B846F1}">
                  <asvg:svgBlip xmlns:asvg="http://schemas.microsoft.com/office/drawing/2016/SVG/main" r:embed="rId4"/>
                </a:ext>
              </a:extLst>
            </a:blip>
            <a:stretch>
              <a:fillRect l="-615095" t="0" r="0" b="-135260"/>
            </a:stretch>
          </a:blipFill>
        </p:spPr>
      </p:sp>
      <p:sp>
        <p:nvSpPr>
          <p:cNvPr name="Freeform 11" id="11"/>
          <p:cNvSpPr/>
          <p:nvPr/>
        </p:nvSpPr>
        <p:spPr>
          <a:xfrm flipH="false" flipV="false" rot="0">
            <a:off x="8574787" y="1817872"/>
            <a:ext cx="9279718" cy="5171711"/>
          </a:xfrm>
          <a:custGeom>
            <a:avLst/>
            <a:gdLst/>
            <a:ahLst/>
            <a:cxnLst/>
            <a:rect r="r" b="b" t="t" l="l"/>
            <a:pathLst>
              <a:path h="5171711" w="9279718">
                <a:moveTo>
                  <a:pt x="0" y="0"/>
                </a:moveTo>
                <a:lnTo>
                  <a:pt x="9279717" y="0"/>
                </a:lnTo>
                <a:lnTo>
                  <a:pt x="9279717" y="5171712"/>
                </a:lnTo>
                <a:lnTo>
                  <a:pt x="0" y="5171712"/>
                </a:lnTo>
                <a:lnTo>
                  <a:pt x="0" y="0"/>
                </a:lnTo>
                <a:close/>
              </a:path>
            </a:pathLst>
          </a:custGeom>
          <a:blipFill>
            <a:blip r:embed="rId5"/>
            <a:stretch>
              <a:fillRect l="0" t="0" r="-1329" b="0"/>
            </a:stretch>
          </a:blipFill>
        </p:spPr>
      </p:sp>
      <p:sp>
        <p:nvSpPr>
          <p:cNvPr name="TextBox 12" id="12"/>
          <p:cNvSpPr txBox="true"/>
          <p:nvPr/>
        </p:nvSpPr>
        <p:spPr>
          <a:xfrm rot="0">
            <a:off x="1028700" y="1866095"/>
            <a:ext cx="10357750" cy="870162"/>
          </a:xfrm>
          <a:prstGeom prst="rect">
            <a:avLst/>
          </a:prstGeom>
        </p:spPr>
        <p:txBody>
          <a:bodyPr anchor="t" rtlCol="false" tIns="0" lIns="0" bIns="0" rIns="0">
            <a:spAutoFit/>
          </a:bodyPr>
          <a:lstStyle/>
          <a:p>
            <a:pPr algn="l">
              <a:lnSpc>
                <a:spcPts val="6600"/>
              </a:lnSpc>
            </a:pPr>
            <a:r>
              <a:rPr lang="en-US" sz="6000" spc="-300" b="true">
                <a:solidFill>
                  <a:srgbClr val="111D48"/>
                </a:solidFill>
                <a:latin typeface="Inter Semi-Bold"/>
                <a:ea typeface="Inter Semi-Bold"/>
                <a:cs typeface="Inter Semi-Bold"/>
                <a:sym typeface="Inter Semi-Bold"/>
              </a:rPr>
              <a:t>System Overview</a:t>
            </a:r>
          </a:p>
        </p:txBody>
      </p:sp>
      <p:sp>
        <p:nvSpPr>
          <p:cNvPr name="TextBox 13" id="13"/>
          <p:cNvSpPr txBox="true"/>
          <p:nvPr/>
        </p:nvSpPr>
        <p:spPr>
          <a:xfrm rot="0">
            <a:off x="1511977" y="4133242"/>
            <a:ext cx="5426920" cy="407035"/>
          </a:xfrm>
          <a:prstGeom prst="rect">
            <a:avLst/>
          </a:prstGeom>
        </p:spPr>
        <p:txBody>
          <a:bodyPr anchor="t" rtlCol="false" tIns="0" lIns="0" bIns="0" rIns="0">
            <a:spAutoFit/>
          </a:bodyPr>
          <a:lstStyle/>
          <a:p>
            <a:pPr algn="l">
              <a:lnSpc>
                <a:spcPts val="3080"/>
              </a:lnSpc>
            </a:pPr>
            <a:r>
              <a:rPr lang="en-US" sz="2800" spc="-140" b="true">
                <a:solidFill>
                  <a:srgbClr val="111D48"/>
                </a:solidFill>
                <a:latin typeface="Inter Bold"/>
                <a:ea typeface="Inter Bold"/>
                <a:cs typeface="Inter Bold"/>
                <a:sym typeface="Inter Bold"/>
              </a:rPr>
              <a:t>Implementation Highllghts:</a:t>
            </a:r>
          </a:p>
        </p:txBody>
      </p:sp>
      <p:sp>
        <p:nvSpPr>
          <p:cNvPr name="TextBox 14" id="14"/>
          <p:cNvSpPr txBox="true"/>
          <p:nvPr/>
        </p:nvSpPr>
        <p:spPr>
          <a:xfrm rot="0">
            <a:off x="1637503" y="4966002"/>
            <a:ext cx="6019895" cy="2816225"/>
          </a:xfrm>
          <a:prstGeom prst="rect">
            <a:avLst/>
          </a:prstGeom>
        </p:spPr>
        <p:txBody>
          <a:bodyPr anchor="t" rtlCol="false" tIns="0" lIns="0" bIns="0" rIns="0">
            <a:spAutoFit/>
          </a:bodyPr>
          <a:lstStyle/>
          <a:p>
            <a:pPr algn="l">
              <a:lnSpc>
                <a:spcPts val="2800"/>
              </a:lnSpc>
            </a:pPr>
            <a:r>
              <a:rPr lang="en-US" sz="2000">
                <a:solidFill>
                  <a:srgbClr val="111D48"/>
                </a:solidFill>
                <a:latin typeface="Inter"/>
                <a:ea typeface="Inter"/>
                <a:cs typeface="Inter"/>
                <a:sym typeface="Inter"/>
              </a:rPr>
              <a:t>A Random Forest model was developed to predict chronic kidney disease risk. The dataset was cleaned, processed, and key features were selected to improve performance. The model was trained on 400 patient records and achieved 96% accuracy, 94% precision, and 95% recall Development was done using Python, Scikit- learn, and Streamlit.</a:t>
            </a:r>
          </a:p>
        </p:txBody>
      </p:sp>
      <p:sp>
        <p:nvSpPr>
          <p:cNvPr name="TextBox 15" id="15"/>
          <p:cNvSpPr txBox="true"/>
          <p:nvPr/>
        </p:nvSpPr>
        <p:spPr>
          <a:xfrm rot="0">
            <a:off x="9731512" y="7434882"/>
            <a:ext cx="6966268" cy="656590"/>
          </a:xfrm>
          <a:prstGeom prst="rect">
            <a:avLst/>
          </a:prstGeom>
        </p:spPr>
        <p:txBody>
          <a:bodyPr anchor="t" rtlCol="false" tIns="0" lIns="0" bIns="0" rIns="0">
            <a:spAutoFit/>
          </a:bodyPr>
          <a:lstStyle/>
          <a:p>
            <a:pPr algn="ctr">
              <a:lnSpc>
                <a:spcPts val="2659"/>
              </a:lnSpc>
            </a:pPr>
            <a:r>
              <a:rPr lang="en-US" sz="1899">
                <a:solidFill>
                  <a:srgbClr val="111D48"/>
                </a:solidFill>
                <a:latin typeface="Canva Sans"/>
                <a:ea typeface="Canva Sans"/>
                <a:cs typeface="Canva Sans"/>
                <a:sym typeface="Canva Sans"/>
              </a:rPr>
              <a:t>Simple review on a patient potential risk and records from </a:t>
            </a:r>
          </a:p>
          <a:p>
            <a:pPr algn="ctr">
              <a:lnSpc>
                <a:spcPts val="2659"/>
              </a:lnSpc>
              <a:spcBef>
                <a:spcPct val="0"/>
              </a:spcBef>
            </a:pPr>
            <a:r>
              <a:rPr lang="en-US" sz="1899">
                <a:solidFill>
                  <a:srgbClr val="111D48"/>
                </a:solidFill>
                <a:latin typeface="Canva Sans"/>
                <a:ea typeface="Canva Sans"/>
                <a:cs typeface="Canva Sans"/>
                <a:sym typeface="Canva Sans"/>
              </a:rPr>
              <a:t>Our prediction system made from Capstone 1 to Capstone 2</a:t>
            </a:r>
          </a:p>
        </p:txBody>
      </p:sp>
      <p:sp>
        <p:nvSpPr>
          <p:cNvPr name="Freeform 16" id="16"/>
          <p:cNvSpPr/>
          <p:nvPr/>
        </p:nvSpPr>
        <p:spPr>
          <a:xfrm flipH="false" flipV="false" rot="0">
            <a:off x="257534" y="226684"/>
            <a:ext cx="2716041" cy="1259564"/>
          </a:xfrm>
          <a:custGeom>
            <a:avLst/>
            <a:gdLst/>
            <a:ahLst/>
            <a:cxnLst/>
            <a:rect r="r" b="b" t="t" l="l"/>
            <a:pathLst>
              <a:path h="1259564" w="2716041">
                <a:moveTo>
                  <a:pt x="0" y="0"/>
                </a:moveTo>
                <a:lnTo>
                  <a:pt x="2716041" y="0"/>
                </a:lnTo>
                <a:lnTo>
                  <a:pt x="2716041" y="1259564"/>
                </a:lnTo>
                <a:lnTo>
                  <a:pt x="0" y="1259564"/>
                </a:lnTo>
                <a:lnTo>
                  <a:pt x="0" y="0"/>
                </a:lnTo>
                <a:close/>
              </a:path>
            </a:pathLst>
          </a:custGeom>
          <a:blipFill>
            <a:blip r:embed="rId6"/>
            <a:stretch>
              <a:fillRect l="0" t="0" r="0" b="0"/>
            </a:stretch>
          </a:blipFill>
        </p:spPr>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11911" t="0" r="0" b="-11911"/>
            </a:stretch>
          </a:blipFill>
        </p:spPr>
      </p:sp>
      <p:grpSp>
        <p:nvGrpSpPr>
          <p:cNvPr name="Group 3" id="3"/>
          <p:cNvGrpSpPr/>
          <p:nvPr/>
        </p:nvGrpSpPr>
        <p:grpSpPr>
          <a:xfrm rot="0">
            <a:off x="0" y="0"/>
            <a:ext cx="8138049" cy="10287000"/>
            <a:chOff x="0" y="0"/>
            <a:chExt cx="2143354" cy="2709333"/>
          </a:xfrm>
        </p:grpSpPr>
        <p:sp>
          <p:nvSpPr>
            <p:cNvPr name="Freeform 4" id="4"/>
            <p:cNvSpPr/>
            <p:nvPr/>
          </p:nvSpPr>
          <p:spPr>
            <a:xfrm flipH="false" flipV="false" rot="0">
              <a:off x="0" y="0"/>
              <a:ext cx="2143354" cy="2709333"/>
            </a:xfrm>
            <a:custGeom>
              <a:avLst/>
              <a:gdLst/>
              <a:ahLst/>
              <a:cxnLst/>
              <a:rect r="r" b="b" t="t" l="l"/>
              <a:pathLst>
                <a:path h="2709333" w="2143354">
                  <a:moveTo>
                    <a:pt x="0" y="0"/>
                  </a:moveTo>
                  <a:lnTo>
                    <a:pt x="2143354" y="0"/>
                  </a:lnTo>
                  <a:lnTo>
                    <a:pt x="2143354" y="2709333"/>
                  </a:lnTo>
                  <a:lnTo>
                    <a:pt x="0" y="2709333"/>
                  </a:lnTo>
                  <a:close/>
                </a:path>
              </a:pathLst>
            </a:custGeom>
            <a:gradFill rotWithShape="true">
              <a:gsLst>
                <a:gs pos="0">
                  <a:srgbClr val="121F49">
                    <a:alpha val="100000"/>
                  </a:srgbClr>
                </a:gs>
                <a:gs pos="100000">
                  <a:srgbClr val="9AAFC0">
                    <a:alpha val="0"/>
                  </a:srgbClr>
                </a:gs>
              </a:gsLst>
              <a:lin ang="0"/>
            </a:gradFill>
          </p:spPr>
        </p:sp>
        <p:sp>
          <p:nvSpPr>
            <p:cNvPr name="TextBox 5" id="5"/>
            <p:cNvSpPr txBox="true"/>
            <p:nvPr/>
          </p:nvSpPr>
          <p:spPr>
            <a:xfrm>
              <a:off x="0" y="-38100"/>
              <a:ext cx="2143354" cy="2747433"/>
            </a:xfrm>
            <a:prstGeom prst="rect">
              <a:avLst/>
            </a:prstGeom>
          </p:spPr>
          <p:txBody>
            <a:bodyPr anchor="ctr" rtlCol="false" tIns="50800" lIns="50800" bIns="50800" rIns="50800"/>
            <a:lstStyle/>
            <a:p>
              <a:pPr algn="ctr">
                <a:lnSpc>
                  <a:spcPts val="2659"/>
                </a:lnSpc>
                <a:spcBef>
                  <a:spcPct val="0"/>
                </a:spcBef>
              </a:pPr>
            </a:p>
          </p:txBody>
        </p:sp>
      </p:grpSp>
      <p:grpSp>
        <p:nvGrpSpPr>
          <p:cNvPr name="Group 6" id="6"/>
          <p:cNvGrpSpPr/>
          <p:nvPr/>
        </p:nvGrpSpPr>
        <p:grpSpPr>
          <a:xfrm rot="0">
            <a:off x="9439775" y="-7864701"/>
            <a:ext cx="26016402" cy="26016402"/>
            <a:chOff x="0" y="0"/>
            <a:chExt cx="812800" cy="812800"/>
          </a:xfrm>
        </p:grpSpPr>
        <p:sp>
          <p:nvSpPr>
            <p:cNvPr name="Freeform 7" id="7"/>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name="TextBox 8" id="8"/>
            <p:cNvSpPr txBox="true"/>
            <p:nvPr/>
          </p:nvSpPr>
          <p:spPr>
            <a:xfrm>
              <a:off x="76200" y="38100"/>
              <a:ext cx="660400" cy="698500"/>
            </a:xfrm>
            <a:prstGeom prst="rect">
              <a:avLst/>
            </a:prstGeom>
          </p:spPr>
          <p:txBody>
            <a:bodyPr anchor="ctr" rtlCol="false" tIns="50800" lIns="50800" bIns="50800" rIns="50800"/>
            <a:lstStyle/>
            <a:p>
              <a:pPr algn="ctr">
                <a:lnSpc>
                  <a:spcPts val="2659"/>
                </a:lnSpc>
              </a:pPr>
            </a:p>
          </p:txBody>
        </p:sp>
      </p:grpSp>
      <p:sp>
        <p:nvSpPr>
          <p:cNvPr name="Freeform 9" id="9"/>
          <p:cNvSpPr/>
          <p:nvPr/>
        </p:nvSpPr>
        <p:spPr>
          <a:xfrm flipH="false" flipV="false" rot="0">
            <a:off x="10762095" y="7466247"/>
            <a:ext cx="171165" cy="171165"/>
          </a:xfrm>
          <a:custGeom>
            <a:avLst/>
            <a:gdLst/>
            <a:ahLst/>
            <a:cxnLst/>
            <a:rect r="r" b="b" t="t" l="l"/>
            <a:pathLst>
              <a:path h="171165" w="171165">
                <a:moveTo>
                  <a:pt x="0" y="0"/>
                </a:moveTo>
                <a:lnTo>
                  <a:pt x="171165" y="0"/>
                </a:lnTo>
                <a:lnTo>
                  <a:pt x="171165" y="171164"/>
                </a:lnTo>
                <a:lnTo>
                  <a:pt x="0" y="171164"/>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10" id="10"/>
          <p:cNvSpPr txBox="true"/>
          <p:nvPr/>
        </p:nvSpPr>
        <p:spPr>
          <a:xfrm rot="0">
            <a:off x="10762095" y="4465311"/>
            <a:ext cx="6842437" cy="1442103"/>
          </a:xfrm>
          <a:prstGeom prst="rect">
            <a:avLst/>
          </a:prstGeom>
        </p:spPr>
        <p:txBody>
          <a:bodyPr anchor="t" rtlCol="false" tIns="0" lIns="0" bIns="0" rIns="0">
            <a:spAutoFit/>
          </a:bodyPr>
          <a:lstStyle/>
          <a:p>
            <a:pPr algn="l">
              <a:lnSpc>
                <a:spcPts val="11054"/>
              </a:lnSpc>
            </a:pPr>
            <a:r>
              <a:rPr lang="en-US" sz="10049" spc="-502" b="true">
                <a:solidFill>
                  <a:srgbClr val="111D48"/>
                </a:solidFill>
                <a:latin typeface="Inter Semi-Bold"/>
                <a:ea typeface="Inter Semi-Bold"/>
                <a:cs typeface="Inter Semi-Bold"/>
                <a:sym typeface="Inter Semi-Bold"/>
              </a:rPr>
              <a:t>Thank You!</a:t>
            </a:r>
          </a:p>
        </p:txBody>
      </p:sp>
      <p:sp>
        <p:nvSpPr>
          <p:cNvPr name="Freeform 11" id="11"/>
          <p:cNvSpPr/>
          <p:nvPr/>
        </p:nvSpPr>
        <p:spPr>
          <a:xfrm flipH="false" flipV="false" rot="0">
            <a:off x="257534" y="226684"/>
            <a:ext cx="2716041" cy="1259564"/>
          </a:xfrm>
          <a:custGeom>
            <a:avLst/>
            <a:gdLst/>
            <a:ahLst/>
            <a:cxnLst/>
            <a:rect r="r" b="b" t="t" l="l"/>
            <a:pathLst>
              <a:path h="1259564" w="2716041">
                <a:moveTo>
                  <a:pt x="0" y="0"/>
                </a:moveTo>
                <a:lnTo>
                  <a:pt x="2716041" y="0"/>
                </a:lnTo>
                <a:lnTo>
                  <a:pt x="2716041" y="1259564"/>
                </a:lnTo>
                <a:lnTo>
                  <a:pt x="0" y="1259564"/>
                </a:lnTo>
                <a:lnTo>
                  <a:pt x="0" y="0"/>
                </a:lnTo>
                <a:close/>
              </a:path>
            </a:pathLst>
          </a:custGeom>
          <a:blipFill>
            <a:blip r:embed="rId5"/>
            <a:stretch>
              <a:fillRect l="0" t="0" r="0" b="0"/>
            </a:stretch>
          </a:blipFill>
        </p:spPr>
      </p:sp>
    </p:spTree>
  </p:cSld>
  <p:clrMapOvr>
    <a:masterClrMapping/>
  </p:clrMapOvr>
</p:sld>
</file>

<file path=ppt/slides/slide8.xml><?xml version="1.0" encoding="utf-8"?>
<p:sld xmlns:p="http://schemas.openxmlformats.org/presentationml/2006/main" xmlns:a="http://schemas.openxmlformats.org/drawingml/2006/main">
  <p:cSld>
    <p:bg>
      <p:bgPr>
        <a:solidFill>
          <a:srgbClr val="F8F8F8"/>
        </a:solidFill>
      </p:bgPr>
    </p:bg>
    <p:spTree>
      <p:nvGrpSpPr>
        <p:cNvPr id="1" name=""/>
        <p:cNvGrpSpPr/>
        <p:nvPr/>
      </p:nvGrpSpPr>
      <p:grpSpPr>
        <a:xfrm>
          <a:off x="0" y="0"/>
          <a:ext cx="0" cy="0"/>
          <a:chOff x="0" y="0"/>
          <a:chExt cx="0" cy="0"/>
        </a:xfrm>
      </p:grpSpPr>
      <p:sp>
        <p:nvSpPr>
          <p:cNvPr name="TextBox 2" id="2"/>
          <p:cNvSpPr txBox="true"/>
          <p:nvPr/>
        </p:nvSpPr>
        <p:spPr>
          <a:xfrm rot="0">
            <a:off x="1592935" y="1863708"/>
            <a:ext cx="15666365" cy="6369050"/>
          </a:xfrm>
          <a:prstGeom prst="rect">
            <a:avLst/>
          </a:prstGeom>
        </p:spPr>
        <p:txBody>
          <a:bodyPr anchor="t" rtlCol="false" tIns="0" lIns="0" bIns="0" rIns="0">
            <a:spAutoFit/>
          </a:bodyPr>
          <a:lstStyle/>
          <a:p>
            <a:pPr algn="just">
              <a:lnSpc>
                <a:spcPts val="2939"/>
              </a:lnSpc>
            </a:pPr>
          </a:p>
          <a:p>
            <a:pPr algn="just">
              <a:lnSpc>
                <a:spcPts val="2659"/>
              </a:lnSpc>
            </a:pPr>
            <a:r>
              <a:rPr lang="en-US" sz="1899">
                <a:solidFill>
                  <a:srgbClr val="000000"/>
                </a:solidFill>
                <a:latin typeface="Canva Sans"/>
                <a:ea typeface="Canva Sans"/>
                <a:cs typeface="Canva Sans"/>
                <a:sym typeface="Canva Sans"/>
              </a:rPr>
              <a:t>Zydus Hospital. (n.d.). Best chronic kidney disease treatment. https://zydushospitals.com/kidney-dieases    (ZydusHospital)</a:t>
            </a:r>
          </a:p>
          <a:p>
            <a:pPr algn="just">
              <a:lnSpc>
                <a:spcPts val="2659"/>
              </a:lnSpc>
            </a:pPr>
          </a:p>
          <a:p>
            <a:pPr algn="just">
              <a:lnSpc>
                <a:spcPts val="2659"/>
              </a:lnSpc>
            </a:pPr>
            <a:r>
              <a:rPr lang="en-US" sz="1899">
                <a:solidFill>
                  <a:srgbClr val="000000"/>
                </a:solidFill>
                <a:latin typeface="Canva Sans"/>
                <a:ea typeface="Canva Sans"/>
                <a:cs typeface="Canva Sans"/>
                <a:sym typeface="Canva Sans"/>
              </a:rPr>
              <a:t>Amy. (2024, October 3). Late diagnosis causes major harm to kidney patients. Kidney Research UK. https://www.kidneyresearchuk.org/2024/03/14/late-diagnosis-causes-irreversible-and-major-harm-to-kidney-patients/#:~:text=A%20survey%20of%20kidney%20patients%20found%20the,greater%20their%20likelihood%20of%20’crashlanding’%20onto%20dialysis. (KidneyResearchUK)</a:t>
            </a:r>
          </a:p>
          <a:p>
            <a:pPr algn="just">
              <a:lnSpc>
                <a:spcPts val="2659"/>
              </a:lnSpc>
            </a:pPr>
          </a:p>
          <a:p>
            <a:pPr algn="just">
              <a:lnSpc>
                <a:spcPts val="2659"/>
              </a:lnSpc>
            </a:pPr>
            <a:r>
              <a:rPr lang="en-US" sz="1899">
                <a:solidFill>
                  <a:srgbClr val="000000"/>
                </a:solidFill>
                <a:latin typeface="Canva Sans"/>
                <a:ea typeface="Canva Sans"/>
                <a:cs typeface="Canva Sans"/>
                <a:sym typeface="Canva Sans"/>
              </a:rPr>
              <a:t>Quick kidney disease facts and stats. American Kidney Fund. (2025, August 13). https://www.kidneyfund.org/all-about-kidneys/quick-kidney-disease-facts-and-stats#:~:text=Check%20out%20basic%20facts%20and,U.S.%20last%20year%20%5B6%5D. (KidneyFund)</a:t>
            </a:r>
          </a:p>
          <a:p>
            <a:pPr algn="just">
              <a:lnSpc>
                <a:spcPts val="2659"/>
              </a:lnSpc>
            </a:pPr>
          </a:p>
          <a:p>
            <a:pPr algn="just">
              <a:lnSpc>
                <a:spcPts val="2659"/>
              </a:lnSpc>
            </a:pPr>
          </a:p>
          <a:p>
            <a:pPr algn="just">
              <a:lnSpc>
                <a:spcPts val="2659"/>
              </a:lnSpc>
            </a:pPr>
          </a:p>
          <a:p>
            <a:pPr algn="just">
              <a:lnSpc>
                <a:spcPts val="2659"/>
              </a:lnSpc>
            </a:pPr>
          </a:p>
          <a:p>
            <a:pPr algn="just">
              <a:lnSpc>
                <a:spcPts val="2659"/>
              </a:lnSpc>
            </a:pPr>
          </a:p>
          <a:p>
            <a:pPr algn="just">
              <a:lnSpc>
                <a:spcPts val="2659"/>
              </a:lnSpc>
            </a:pPr>
          </a:p>
          <a:p>
            <a:pPr algn="just">
              <a:lnSpc>
                <a:spcPts val="2659"/>
              </a:lnSpc>
            </a:pPr>
          </a:p>
          <a:p>
            <a:pPr algn="just">
              <a:lnSpc>
                <a:spcPts val="2659"/>
              </a:lnSpc>
            </a:pPr>
          </a:p>
          <a:p>
            <a:pPr algn="just">
              <a:lnSpc>
                <a:spcPts val="2659"/>
              </a:lnSpc>
              <a:spcBef>
                <a:spcPct val="0"/>
              </a:spcBef>
            </a:pPr>
          </a:p>
        </p:txBody>
      </p:sp>
      <p:sp>
        <p:nvSpPr>
          <p:cNvPr name="TextBox 3" id="3"/>
          <p:cNvSpPr txBox="true"/>
          <p:nvPr/>
        </p:nvSpPr>
        <p:spPr>
          <a:xfrm rot="0">
            <a:off x="794718" y="1061789"/>
            <a:ext cx="2627082" cy="694372"/>
          </a:xfrm>
          <a:prstGeom prst="rect">
            <a:avLst/>
          </a:prstGeom>
        </p:spPr>
        <p:txBody>
          <a:bodyPr anchor="t" rtlCol="false" tIns="0" lIns="0" bIns="0" rIns="0">
            <a:spAutoFit/>
          </a:bodyPr>
          <a:lstStyle/>
          <a:p>
            <a:pPr algn="ctr">
              <a:lnSpc>
                <a:spcPts val="5710"/>
              </a:lnSpc>
            </a:pPr>
            <a:r>
              <a:rPr lang="en-US" sz="4078">
                <a:solidFill>
                  <a:srgbClr val="000000"/>
                </a:solidFill>
                <a:latin typeface="Trocchi"/>
                <a:ea typeface="Trocchi"/>
                <a:cs typeface="Trocchi"/>
                <a:sym typeface="Trocchi"/>
              </a:rPr>
              <a:t>Cit</a:t>
            </a:r>
            <a:r>
              <a:rPr lang="en-US" sz="4078">
                <a:solidFill>
                  <a:srgbClr val="000000"/>
                </a:solidFill>
                <a:latin typeface="Trocchi"/>
                <a:ea typeface="Trocchi"/>
                <a:cs typeface="Trocchi"/>
                <a:sym typeface="Trocchi"/>
              </a:rPr>
              <a:t>ations: </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2F2F4"/>
        </a:solidFill>
      </p:bgPr>
    </p:bg>
    <p:spTree>
      <p:nvGrpSpPr>
        <p:cNvPr id="1" name=""/>
        <p:cNvGrpSpPr/>
        <p:nvPr/>
      </p:nvGrpSpPr>
      <p:grpSpPr>
        <a:xfrm>
          <a:off x="0" y="0"/>
          <a:ext cx="0" cy="0"/>
          <a:chOff x="0" y="0"/>
          <a:chExt cx="0" cy="0"/>
        </a:xfrm>
      </p:grpSpPr>
      <p:grpSp>
        <p:nvGrpSpPr>
          <p:cNvPr name="Group 2" id="2"/>
          <p:cNvGrpSpPr/>
          <p:nvPr/>
        </p:nvGrpSpPr>
        <p:grpSpPr>
          <a:xfrm rot="0">
            <a:off x="0" y="-8581082"/>
            <a:ext cx="18288000" cy="27451050"/>
            <a:chOff x="0" y="0"/>
            <a:chExt cx="24384000" cy="36601400"/>
          </a:xfrm>
        </p:grpSpPr>
        <p:sp>
          <p:nvSpPr>
            <p:cNvPr name="Freeform 3" id="3"/>
            <p:cNvSpPr/>
            <p:nvPr/>
          </p:nvSpPr>
          <p:spPr>
            <a:xfrm flipH="false" flipV="false" rot="0">
              <a:off x="0" y="0"/>
              <a:ext cx="24384000" cy="36601400"/>
            </a:xfrm>
            <a:custGeom>
              <a:avLst/>
              <a:gdLst/>
              <a:ahLst/>
              <a:cxnLst/>
              <a:rect r="r" b="b" t="t" l="l"/>
              <a:pathLst>
                <a:path h="36601400" w="24384000">
                  <a:moveTo>
                    <a:pt x="0" y="0"/>
                  </a:moveTo>
                  <a:lnTo>
                    <a:pt x="24384000" y="0"/>
                  </a:lnTo>
                  <a:lnTo>
                    <a:pt x="24384000" y="36601400"/>
                  </a:lnTo>
                  <a:lnTo>
                    <a:pt x="0" y="36601400"/>
                  </a:lnTo>
                  <a:lnTo>
                    <a:pt x="0" y="0"/>
                  </a:lnTo>
                  <a:close/>
                </a:path>
              </a:pathLst>
            </a:custGeom>
            <a:blipFill>
              <a:blip r:embed="rId2"/>
              <a:stretch>
                <a:fillRect l="0" t="0" r="0" b="0"/>
              </a:stretch>
            </a:blipFill>
          </p:spPr>
        </p:sp>
      </p:grpSp>
      <p:grpSp>
        <p:nvGrpSpPr>
          <p:cNvPr name="Group 4" id="4"/>
          <p:cNvGrpSpPr/>
          <p:nvPr/>
        </p:nvGrpSpPr>
        <p:grpSpPr>
          <a:xfrm rot="0">
            <a:off x="-63503" y="4332322"/>
            <a:ext cx="7177021" cy="6018171"/>
            <a:chOff x="0" y="0"/>
            <a:chExt cx="7177024" cy="6018174"/>
          </a:xfrm>
        </p:grpSpPr>
        <p:sp>
          <p:nvSpPr>
            <p:cNvPr name="Freeform 5" id="5"/>
            <p:cNvSpPr/>
            <p:nvPr/>
          </p:nvSpPr>
          <p:spPr>
            <a:xfrm flipH="false" flipV="false" rot="0">
              <a:off x="63500" y="3376169"/>
              <a:ext cx="4714621" cy="2578482"/>
            </a:xfrm>
            <a:custGeom>
              <a:avLst/>
              <a:gdLst/>
              <a:ahLst/>
              <a:cxnLst/>
              <a:rect r="r" b="b" t="t" l="l"/>
              <a:pathLst>
                <a:path h="2578482" w="4714621">
                  <a:moveTo>
                    <a:pt x="2434336" y="0"/>
                  </a:moveTo>
                  <a:lnTo>
                    <a:pt x="420370" y="1780921"/>
                  </a:lnTo>
                  <a:lnTo>
                    <a:pt x="0" y="2152650"/>
                  </a:lnTo>
                  <a:lnTo>
                    <a:pt x="0" y="2578481"/>
                  </a:lnTo>
                  <a:lnTo>
                    <a:pt x="4714621" y="2578481"/>
                  </a:lnTo>
                  <a:lnTo>
                    <a:pt x="2434336" y="0"/>
                  </a:lnTo>
                  <a:close/>
                </a:path>
              </a:pathLst>
            </a:custGeom>
            <a:solidFill>
              <a:srgbClr val="34609F"/>
            </a:solidFill>
          </p:spPr>
        </p:sp>
        <p:sp>
          <p:nvSpPr>
            <p:cNvPr name="Freeform 6" id="6"/>
            <p:cNvSpPr/>
            <p:nvPr/>
          </p:nvSpPr>
          <p:spPr>
            <a:xfrm flipH="false" flipV="false" rot="0">
              <a:off x="63500" y="2387728"/>
              <a:ext cx="3154299" cy="3566923"/>
            </a:xfrm>
            <a:custGeom>
              <a:avLst/>
              <a:gdLst/>
              <a:ahLst/>
              <a:cxnLst/>
              <a:rect r="r" b="b" t="t" l="l"/>
              <a:pathLst>
                <a:path h="3566923" w="3154299">
                  <a:moveTo>
                    <a:pt x="0" y="0"/>
                  </a:moveTo>
                  <a:lnTo>
                    <a:pt x="0" y="3566922"/>
                  </a:lnTo>
                  <a:lnTo>
                    <a:pt x="3154299" y="3566922"/>
                  </a:lnTo>
                  <a:lnTo>
                    <a:pt x="0" y="0"/>
                  </a:lnTo>
                  <a:close/>
                </a:path>
              </a:pathLst>
            </a:custGeom>
            <a:solidFill>
              <a:srgbClr val="5EA6E7"/>
            </a:solidFill>
          </p:spPr>
        </p:sp>
        <p:sp>
          <p:nvSpPr>
            <p:cNvPr name="Freeform 7" id="7"/>
            <p:cNvSpPr/>
            <p:nvPr/>
          </p:nvSpPr>
          <p:spPr>
            <a:xfrm flipH="false" flipV="false" rot="0">
              <a:off x="63500" y="3373248"/>
              <a:ext cx="3740150" cy="2581530"/>
            </a:xfrm>
            <a:custGeom>
              <a:avLst/>
              <a:gdLst/>
              <a:ahLst/>
              <a:cxnLst/>
              <a:rect r="r" b="b" t="t" l="l"/>
              <a:pathLst>
                <a:path h="2581530" w="3740150">
                  <a:moveTo>
                    <a:pt x="2433447" y="0"/>
                  </a:moveTo>
                  <a:lnTo>
                    <a:pt x="0" y="2152015"/>
                  </a:lnTo>
                  <a:lnTo>
                    <a:pt x="0" y="2581530"/>
                  </a:lnTo>
                  <a:lnTo>
                    <a:pt x="2492121" y="2581530"/>
                  </a:lnTo>
                  <a:lnTo>
                    <a:pt x="3740150" y="1477899"/>
                  </a:lnTo>
                  <a:lnTo>
                    <a:pt x="2433447" y="0"/>
                  </a:lnTo>
                  <a:close/>
                </a:path>
              </a:pathLst>
            </a:custGeom>
            <a:solidFill>
              <a:srgbClr val="3F70B6"/>
            </a:solidFill>
          </p:spPr>
        </p:sp>
      </p:grpSp>
      <p:sp>
        <p:nvSpPr>
          <p:cNvPr name="Freeform 8" id="8"/>
          <p:cNvSpPr/>
          <p:nvPr/>
        </p:nvSpPr>
        <p:spPr>
          <a:xfrm flipH="false" flipV="false" rot="0">
            <a:off x="9144000" y="8555498"/>
            <a:ext cx="8115214" cy="702802"/>
          </a:xfrm>
          <a:custGeom>
            <a:avLst/>
            <a:gdLst/>
            <a:ahLst/>
            <a:cxnLst/>
            <a:rect r="r" b="b" t="t" l="l"/>
            <a:pathLst>
              <a:path h="702802" w="8115214">
                <a:moveTo>
                  <a:pt x="0" y="0"/>
                </a:moveTo>
                <a:lnTo>
                  <a:pt x="8115214" y="0"/>
                </a:lnTo>
                <a:lnTo>
                  <a:pt x="8115214" y="702802"/>
                </a:lnTo>
                <a:lnTo>
                  <a:pt x="0" y="70280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9" id="9"/>
          <p:cNvGrpSpPr/>
          <p:nvPr/>
        </p:nvGrpSpPr>
        <p:grpSpPr>
          <a:xfrm rot="0">
            <a:off x="10325138" y="-63503"/>
            <a:ext cx="8026356" cy="7505643"/>
            <a:chOff x="0" y="0"/>
            <a:chExt cx="8026362" cy="7505636"/>
          </a:xfrm>
        </p:grpSpPr>
        <p:sp>
          <p:nvSpPr>
            <p:cNvPr name="Freeform 10" id="10"/>
            <p:cNvSpPr/>
            <p:nvPr/>
          </p:nvSpPr>
          <p:spPr>
            <a:xfrm flipH="false" flipV="false" rot="0">
              <a:off x="3992119" y="63500"/>
              <a:ext cx="3970783" cy="6655306"/>
            </a:xfrm>
            <a:custGeom>
              <a:avLst/>
              <a:gdLst/>
              <a:ahLst/>
              <a:cxnLst/>
              <a:rect r="r" b="b" t="t" l="l"/>
              <a:pathLst>
                <a:path h="6655306" w="3970783">
                  <a:moveTo>
                    <a:pt x="2448434" y="0"/>
                  </a:moveTo>
                  <a:lnTo>
                    <a:pt x="0" y="2165222"/>
                  </a:lnTo>
                  <a:lnTo>
                    <a:pt x="3970783" y="6655306"/>
                  </a:lnTo>
                  <a:lnTo>
                    <a:pt x="3970783" y="0"/>
                  </a:lnTo>
                  <a:close/>
                </a:path>
              </a:pathLst>
            </a:custGeom>
            <a:solidFill>
              <a:srgbClr val="34609F"/>
            </a:solidFill>
          </p:spPr>
        </p:sp>
        <p:sp>
          <p:nvSpPr>
            <p:cNvPr name="Freeform 11" id="11"/>
            <p:cNvSpPr/>
            <p:nvPr/>
          </p:nvSpPr>
          <p:spPr>
            <a:xfrm flipH="false" flipV="false" rot="0">
              <a:off x="3727578" y="63500"/>
              <a:ext cx="4235324" cy="4789296"/>
            </a:xfrm>
            <a:custGeom>
              <a:avLst/>
              <a:gdLst/>
              <a:ahLst/>
              <a:cxnLst/>
              <a:rect r="r" b="b" t="t" l="l"/>
              <a:pathLst>
                <a:path h="4789296" w="4235324">
                  <a:moveTo>
                    <a:pt x="0" y="0"/>
                  </a:moveTo>
                  <a:lnTo>
                    <a:pt x="4235324" y="4789296"/>
                  </a:lnTo>
                  <a:lnTo>
                    <a:pt x="4235324" y="0"/>
                  </a:lnTo>
                  <a:close/>
                </a:path>
              </a:pathLst>
            </a:custGeom>
            <a:solidFill>
              <a:srgbClr val="5EA6E7"/>
            </a:solidFill>
          </p:spPr>
        </p:sp>
        <p:sp>
          <p:nvSpPr>
            <p:cNvPr name="Freeform 12" id="12"/>
            <p:cNvSpPr/>
            <p:nvPr/>
          </p:nvSpPr>
          <p:spPr>
            <a:xfrm flipH="false" flipV="false" rot="0">
              <a:off x="3992119" y="63500"/>
              <a:ext cx="3970783" cy="3633342"/>
            </a:xfrm>
            <a:custGeom>
              <a:avLst/>
              <a:gdLst/>
              <a:ahLst/>
              <a:cxnLst/>
              <a:rect r="r" b="b" t="t" l="l"/>
              <a:pathLst>
                <a:path h="3633342" w="3970783">
                  <a:moveTo>
                    <a:pt x="2448434" y="0"/>
                  </a:moveTo>
                  <a:lnTo>
                    <a:pt x="0" y="2165222"/>
                  </a:lnTo>
                  <a:lnTo>
                    <a:pt x="1298322" y="3633342"/>
                  </a:lnTo>
                  <a:lnTo>
                    <a:pt x="3970783" y="1270000"/>
                  </a:lnTo>
                  <a:lnTo>
                    <a:pt x="3970783" y="0"/>
                  </a:lnTo>
                  <a:close/>
                </a:path>
              </a:pathLst>
            </a:custGeom>
            <a:solidFill>
              <a:srgbClr val="3F70B6"/>
            </a:solidFill>
          </p:spPr>
        </p:sp>
      </p:grpSp>
      <p:sp>
        <p:nvSpPr>
          <p:cNvPr name="TextBox 13" id="13"/>
          <p:cNvSpPr txBox="true"/>
          <p:nvPr/>
        </p:nvSpPr>
        <p:spPr>
          <a:xfrm rot="0">
            <a:off x="1349721" y="3224794"/>
            <a:ext cx="15104840" cy="2039845"/>
          </a:xfrm>
          <a:prstGeom prst="rect">
            <a:avLst/>
          </a:prstGeom>
        </p:spPr>
        <p:txBody>
          <a:bodyPr anchor="t" rtlCol="false" tIns="0" lIns="0" bIns="0" rIns="0">
            <a:spAutoFit/>
          </a:bodyPr>
          <a:lstStyle/>
          <a:p>
            <a:pPr algn="l">
              <a:lnSpc>
                <a:spcPts val="16485"/>
              </a:lnSpc>
            </a:pPr>
            <a:r>
              <a:rPr lang="en-US" b="true" sz="11775" spc="11">
                <a:solidFill>
                  <a:srgbClr val="193B6A"/>
                </a:solidFill>
                <a:latin typeface="Liberation Sans Bold"/>
                <a:ea typeface="Liberation Sans Bold"/>
                <a:cs typeface="Liberation Sans Bold"/>
                <a:sym typeface="Liberation Sans Bold"/>
              </a:rPr>
              <a:t>CKD EARLYINSIGHT</a:t>
            </a:r>
          </a:p>
        </p:txBody>
      </p:sp>
      <p:sp>
        <p:nvSpPr>
          <p:cNvPr name="TextBox 14" id="14"/>
          <p:cNvSpPr txBox="true"/>
          <p:nvPr/>
        </p:nvSpPr>
        <p:spPr>
          <a:xfrm rot="0">
            <a:off x="4465301" y="5599395"/>
            <a:ext cx="9544183" cy="875862"/>
          </a:xfrm>
          <a:prstGeom prst="rect">
            <a:avLst/>
          </a:prstGeom>
        </p:spPr>
        <p:txBody>
          <a:bodyPr anchor="t" rtlCol="false" tIns="0" lIns="0" bIns="0" rIns="0">
            <a:spAutoFit/>
          </a:bodyPr>
          <a:lstStyle/>
          <a:p>
            <a:pPr algn="l">
              <a:lnSpc>
                <a:spcPts val="7029"/>
              </a:lnSpc>
            </a:pPr>
            <a:r>
              <a:rPr lang="en-US" sz="5021">
                <a:solidFill>
                  <a:srgbClr val="193B6A"/>
                </a:solidFill>
                <a:latin typeface="Arial"/>
                <a:ea typeface="Arial"/>
                <a:cs typeface="Arial"/>
                <a:sym typeface="Arial"/>
              </a:rPr>
              <a:t>Installation &amp; Maintenance Guide</a:t>
            </a:r>
          </a:p>
        </p:txBody>
      </p:sp>
      <p:sp>
        <p:nvSpPr>
          <p:cNvPr name="TextBox 15" id="15"/>
          <p:cNvSpPr txBox="true"/>
          <p:nvPr/>
        </p:nvSpPr>
        <p:spPr>
          <a:xfrm rot="0">
            <a:off x="9369628" y="8603047"/>
            <a:ext cx="7621629" cy="573567"/>
          </a:xfrm>
          <a:prstGeom prst="rect">
            <a:avLst/>
          </a:prstGeom>
        </p:spPr>
        <p:txBody>
          <a:bodyPr anchor="t" rtlCol="false" tIns="0" lIns="0" bIns="0" rIns="0">
            <a:spAutoFit/>
          </a:bodyPr>
          <a:lstStyle/>
          <a:p>
            <a:pPr algn="l">
              <a:lnSpc>
                <a:spcPts val="4560"/>
              </a:lnSpc>
            </a:pPr>
            <a:r>
              <a:rPr lang="en-US" sz="3257">
                <a:solidFill>
                  <a:srgbClr val="F2F2F4"/>
                </a:solidFill>
                <a:latin typeface="Arial"/>
                <a:ea typeface="Arial"/>
                <a:cs typeface="Arial"/>
                <a:sym typeface="Arial"/>
              </a:rPr>
              <a:t>Setup, Execution, and System Validation</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DAHHtCOmhIA</dc:identifier>
  <dcterms:modified xsi:type="dcterms:W3CDTF">2011-08-01T06:04:30Z</dcterms:modified>
  <cp:revision>1</cp:revision>
  <dc:title>CS - ChronicKidneyDisease</dc:title>
</cp:coreProperties>
</file>