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3.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2"/>
    <p:sldId id="323" r:id="rId3"/>
    <p:sldId id="324" r:id="rId4"/>
    <p:sldId id="325" r:id="rId5"/>
    <p:sldId id="327" r:id="rId6"/>
    <p:sldId id="328" r:id="rId7"/>
    <p:sldId id="329" r:id="rId8"/>
    <p:sldId id="330" r:id="rId9"/>
    <p:sldId id="331" r:id="rId10"/>
    <p:sldId id="332" r:id="rId11"/>
    <p:sldId id="278" r:id="rId12"/>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47" autoAdjust="0"/>
  </p:normalViewPr>
  <p:slideViewPr>
    <p:cSldViewPr>
      <p:cViewPr varScale="1">
        <p:scale>
          <a:sx n="106" d="100"/>
          <a:sy n="106" d="100"/>
        </p:scale>
        <p:origin x="756" y="11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37BD1AF3-FB57-4AD4-B3FD-44A773C671AC}" type="datetimeFigureOut">
              <a:rPr lang="en-US" smtClean="0"/>
              <a:t>4/15/2026</a:t>
            </a:fld>
            <a:endParaRPr lang="en-US"/>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FCBCBCF1-49FE-44E3-90EC-57655E31E0C7}" type="slidenum">
              <a:rPr lang="en-US" smtClean="0"/>
              <a:t>‹#›</a:t>
            </a:fld>
            <a:endParaRPr lang="en-US"/>
          </a:p>
        </p:txBody>
      </p:sp>
    </p:spTree>
    <p:extLst>
      <p:ext uri="{BB962C8B-B14F-4D97-AF65-F5344CB8AC3E}">
        <p14:creationId xmlns:p14="http://schemas.microsoft.com/office/powerpoint/2010/main" val="427569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BCBCF1-49FE-44E3-90EC-57655E31E0C7}" type="slidenum">
              <a:rPr lang="en-US" smtClean="0"/>
              <a:t>1</a:t>
            </a:fld>
            <a:endParaRPr lang="en-US"/>
          </a:p>
        </p:txBody>
      </p:sp>
    </p:spTree>
    <p:extLst>
      <p:ext uri="{BB962C8B-B14F-4D97-AF65-F5344CB8AC3E}">
        <p14:creationId xmlns:p14="http://schemas.microsoft.com/office/powerpoint/2010/main" val="2234047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7575" y="607377"/>
            <a:ext cx="7945755" cy="701040"/>
          </a:xfrm>
          <a:prstGeom prst="rect">
            <a:avLst/>
          </a:prstGeom>
        </p:spPr>
        <p:txBody>
          <a:bodyPr wrap="square" lIns="0" tIns="0" rIns="0" bIns="0">
            <a:spAutoFit/>
          </a:bodyPr>
          <a:lstStyle>
            <a:lvl1pPr>
              <a:defRPr sz="3200" b="0" i="0">
                <a:solidFill>
                  <a:schemeClr val="bg1"/>
                </a:solidFill>
                <a:latin typeface="Calibri"/>
                <a:cs typeface="Calibri"/>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chemeClr val="bg1"/>
                </a:solidFill>
                <a:latin typeface="Calibri"/>
                <a:cs typeface="Calibri"/>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4/15/2026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7999"/>
          </a:xfrm>
          <a:prstGeom prst="rect">
            <a:avLst/>
          </a:prstGeom>
        </p:spPr>
      </p:pic>
      <p:pic>
        <p:nvPicPr>
          <p:cNvPr id="17" name="bg object 17"/>
          <p:cNvPicPr/>
          <p:nvPr/>
        </p:nvPicPr>
        <p:blipFill>
          <a:blip r:embed="rId3" cstate="print"/>
          <a:stretch>
            <a:fillRect/>
          </a:stretch>
        </p:blipFill>
        <p:spPr>
          <a:xfrm>
            <a:off x="123825" y="6172200"/>
            <a:ext cx="1981200" cy="514350"/>
          </a:xfrm>
          <a:prstGeom prst="rect">
            <a:avLst/>
          </a:prstGeom>
        </p:spPr>
      </p:pic>
      <p:sp>
        <p:nvSpPr>
          <p:cNvPr id="2" name="Holder 2"/>
          <p:cNvSpPr>
            <a:spLocks noGrp="1"/>
          </p:cNvSpPr>
          <p:nvPr>
            <p:ph type="title"/>
          </p:nvPr>
        </p:nvSpPr>
        <p:spPr/>
        <p:txBody>
          <a:bodyPr lIns="0" tIns="0" rIns="0" bIns="0"/>
          <a:lstStyle>
            <a:lvl1pPr>
              <a:defRPr sz="3200" b="0"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4/15/2026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4/15/2026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CB83A58-32AA-6D43-AF43-70D9862A3FC1}"/>
              </a:ext>
            </a:extLst>
          </p:cNvPr>
          <p:cNvGrpSpPr/>
          <p:nvPr userDrawn="1"/>
        </p:nvGrpSpPr>
        <p:grpSpPr>
          <a:xfrm>
            <a:off x="0" y="0"/>
            <a:ext cx="4315900" cy="6858000"/>
            <a:chOff x="-1" y="0"/>
            <a:chExt cx="4315900" cy="6858000"/>
          </a:xfrm>
        </p:grpSpPr>
        <p:pic>
          <p:nvPicPr>
            <p:cNvPr id="17" name="Picture 16" descr="A close up of a logo  Description automatically generated">
              <a:extLst>
                <a:ext uri="{FF2B5EF4-FFF2-40B4-BE49-F238E27FC236}">
                  <a16:creationId xmlns:a16="http://schemas.microsoft.com/office/drawing/2014/main" id="{D6E02BDA-92F0-4F43-82C6-9571E6B45151}"/>
                </a:ext>
              </a:extLst>
            </p:cNvPr>
            <p:cNvPicPr>
              <a:picLocks noChangeAspect="1"/>
            </p:cNvPicPr>
            <p:nvPr userDrawn="1"/>
          </p:nvPicPr>
          <p:blipFill rotWithShape="1">
            <a:blip r:embed="rId2"/>
            <a:srcRect r="87308" b="16582"/>
            <a:stretch/>
          </p:blipFill>
          <p:spPr>
            <a:xfrm>
              <a:off x="2768453" y="0"/>
              <a:ext cx="1547446" cy="6858000"/>
            </a:xfrm>
            <a:prstGeom prst="rect">
              <a:avLst/>
            </a:prstGeom>
          </p:spPr>
        </p:pic>
        <p:sp>
          <p:nvSpPr>
            <p:cNvPr id="18" name="Rectangle 17">
              <a:extLst>
                <a:ext uri="{FF2B5EF4-FFF2-40B4-BE49-F238E27FC236}">
                  <a16:creationId xmlns:a16="http://schemas.microsoft.com/office/drawing/2014/main" id="{9D19BB77-1F1D-F144-8A0F-B3A34033D6D3}"/>
                </a:ext>
              </a:extLst>
            </p:cNvPr>
            <p:cNvSpPr/>
            <p:nvPr userDrawn="1"/>
          </p:nvSpPr>
          <p:spPr>
            <a:xfrm>
              <a:off x="-1" y="0"/>
              <a:ext cx="426081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315900" y="0"/>
            <a:ext cx="7876099" cy="6858000"/>
          </a:xfrm>
        </p:spPr>
        <p:txBody>
          <a:bodyPr/>
          <a:lstStyle/>
          <a:p>
            <a:endParaRPr lang="en-US"/>
          </a:p>
        </p:txBody>
      </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bg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4"/>
            <a:ext cx="3925956" cy="39554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9" name="Picture 18" descr="Text  Description automatically generated">
            <a:extLst>
              <a:ext uri="{FF2B5EF4-FFF2-40B4-BE49-F238E27FC236}">
                <a16:creationId xmlns:a16="http://schemas.microsoft.com/office/drawing/2014/main" id="{2D5B1C5A-E9E3-6647-9073-279D660A5B61}"/>
              </a:ext>
            </a:extLst>
          </p:cNvPr>
          <p:cNvPicPr>
            <a:picLocks noChangeAspect="1"/>
          </p:cNvPicPr>
          <p:nvPr userDrawn="1"/>
        </p:nvPicPr>
        <p:blipFill rotWithShape="1">
          <a:blip r:embed="rId3"/>
          <a:srcRect b="46188"/>
          <a:stretch/>
        </p:blipFill>
        <p:spPr>
          <a:xfrm>
            <a:off x="0" y="6115707"/>
            <a:ext cx="1507525" cy="605767"/>
          </a:xfrm>
          <a:prstGeom prst="rect">
            <a:avLst/>
          </a:prstGeom>
        </p:spPr>
      </p:pic>
    </p:spTree>
    <p:extLst>
      <p:ext uri="{BB962C8B-B14F-4D97-AF65-F5344CB8AC3E}">
        <p14:creationId xmlns:p14="http://schemas.microsoft.com/office/powerpoint/2010/main" val="2221474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2" y="0"/>
            <a:ext cx="12192001" cy="6858000"/>
          </a:xfrm>
        </p:spPr>
        <p:txBody>
          <a:bodyPr/>
          <a:lstStyle/>
          <a:p>
            <a:endParaRPr lang="en-US"/>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4/15/2026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7" name="Title 1">
            <a:extLst>
              <a:ext uri="{FF2B5EF4-FFF2-40B4-BE49-F238E27FC236}">
                <a16:creationId xmlns:a16="http://schemas.microsoft.com/office/drawing/2014/main" id="{6882D828-8B60-B64D-8195-E5AD6028C460}"/>
              </a:ext>
            </a:extLst>
          </p:cNvPr>
          <p:cNvSpPr>
            <a:spLocks noGrp="1"/>
          </p:cNvSpPr>
          <p:nvPr>
            <p:ph type="ctrTitle"/>
          </p:nvPr>
        </p:nvSpPr>
        <p:spPr>
          <a:xfrm>
            <a:off x="218438" y="4229389"/>
            <a:ext cx="7751670" cy="904790"/>
          </a:xfrm>
        </p:spPr>
        <p:txBody>
          <a:bodyPr anchor="b"/>
          <a:lstStyle>
            <a:lvl1pPr algn="l">
              <a:defRPr sz="4400">
                <a:latin typeface="+mj-lt"/>
              </a:defRPr>
            </a:lvl1pPr>
          </a:lstStyle>
          <a:p>
            <a:r>
              <a:rPr lang="en-US"/>
              <a:t>Click to edit Master title style</a:t>
            </a:r>
          </a:p>
        </p:txBody>
      </p:sp>
      <p:sp>
        <p:nvSpPr>
          <p:cNvPr id="18" name="Subtitle 2">
            <a:extLst>
              <a:ext uri="{FF2B5EF4-FFF2-40B4-BE49-F238E27FC236}">
                <a16:creationId xmlns:a16="http://schemas.microsoft.com/office/drawing/2014/main" id="{7BEBCA61-7A9D-944B-BBF6-A7D21A219613}"/>
              </a:ext>
            </a:extLst>
          </p:cNvPr>
          <p:cNvSpPr>
            <a:spLocks noGrp="1"/>
          </p:cNvSpPr>
          <p:nvPr>
            <p:ph type="subTitle" idx="1"/>
          </p:nvPr>
        </p:nvSpPr>
        <p:spPr>
          <a:xfrm>
            <a:off x="218438" y="5291490"/>
            <a:ext cx="7751670" cy="627396"/>
          </a:xfrm>
        </p:spPr>
        <p:txBody>
          <a:bodyPr>
            <a:normAutofit/>
          </a:bodyPr>
          <a:lstStyle>
            <a:lvl1pPr marL="0" indent="0" algn="l">
              <a:buNone/>
              <a:defRPr sz="16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01973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a:p>
        </p:txBody>
      </p:sp>
      <p:pic>
        <p:nvPicPr>
          <p:cNvPr id="10" name="Picture 9" descr="A close up of a sign  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933487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10" cstate="print"/>
          <a:stretch>
            <a:fillRect/>
          </a:stretch>
        </p:blipFill>
        <p:spPr>
          <a:xfrm>
            <a:off x="0" y="0"/>
            <a:ext cx="12192000" cy="6857999"/>
          </a:xfrm>
          <a:prstGeom prst="rect">
            <a:avLst/>
          </a:prstGeom>
        </p:spPr>
      </p:pic>
      <p:sp>
        <p:nvSpPr>
          <p:cNvPr id="2" name="Holder 2"/>
          <p:cNvSpPr>
            <a:spLocks noGrp="1"/>
          </p:cNvSpPr>
          <p:nvPr>
            <p:ph type="title"/>
          </p:nvPr>
        </p:nvSpPr>
        <p:spPr>
          <a:xfrm>
            <a:off x="917575" y="95630"/>
            <a:ext cx="9923145" cy="1184910"/>
          </a:xfrm>
          <a:prstGeom prst="rect">
            <a:avLst/>
          </a:prstGeom>
        </p:spPr>
        <p:txBody>
          <a:bodyPr wrap="square" lIns="0" tIns="0" rIns="0" bIns="0">
            <a:spAutoFit/>
          </a:bodyPr>
          <a:lstStyle>
            <a:lvl1pPr>
              <a:defRPr sz="3200" b="0" i="0">
                <a:solidFill>
                  <a:schemeClr val="bg1"/>
                </a:solidFill>
                <a:latin typeface="Calibri"/>
                <a:cs typeface="Calibri"/>
              </a:defRPr>
            </a:lvl1pPr>
          </a:lstStyle>
          <a:p>
            <a:endParaRPr/>
          </a:p>
        </p:txBody>
      </p:sp>
      <p:sp>
        <p:nvSpPr>
          <p:cNvPr id="3" name="Holder 3"/>
          <p:cNvSpPr>
            <a:spLocks noGrp="1"/>
          </p:cNvSpPr>
          <p:nvPr>
            <p:ph type="body" idx="1"/>
          </p:nvPr>
        </p:nvSpPr>
        <p:spPr>
          <a:xfrm>
            <a:off x="661263" y="1644586"/>
            <a:ext cx="10859135" cy="396367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4/15/2026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descr="$PPTXTitle"/>
          <p:cNvSpPr txBox="1">
            <a:spLocks noGrp="1"/>
          </p:cNvSpPr>
          <p:nvPr>
            <p:ph type="title"/>
          </p:nvPr>
        </p:nvSpPr>
        <p:spPr>
          <a:xfrm>
            <a:off x="3459860" y="694690"/>
            <a:ext cx="4735830" cy="1242695"/>
          </a:xfrm>
          <a:prstGeom prst="rect">
            <a:avLst/>
          </a:prstGeom>
        </p:spPr>
        <p:txBody>
          <a:bodyPr vert="horz" wrap="square" lIns="0" tIns="7620" rIns="0" bIns="0" rtlCol="0">
            <a:spAutoFit/>
          </a:bodyPr>
          <a:lstStyle/>
          <a:p>
            <a:pPr marL="1209040" marR="5080" indent="-1196975">
              <a:lnSpc>
                <a:spcPct val="101400"/>
              </a:lnSpc>
              <a:spcBef>
                <a:spcPts val="60"/>
              </a:spcBef>
            </a:pPr>
            <a:r>
              <a:rPr sz="3950" b="1" spc="180" dirty="0"/>
              <a:t>Florida</a:t>
            </a:r>
            <a:r>
              <a:rPr sz="3950" b="1" spc="-15" dirty="0"/>
              <a:t> </a:t>
            </a:r>
            <a:r>
              <a:rPr sz="3950" b="1" spc="130" dirty="0"/>
              <a:t>International </a:t>
            </a:r>
            <a:r>
              <a:rPr sz="3950" b="1" spc="135" dirty="0"/>
              <a:t>University</a:t>
            </a:r>
            <a:endParaRPr sz="3950" dirty="0"/>
          </a:p>
        </p:txBody>
      </p:sp>
      <p:sp>
        <p:nvSpPr>
          <p:cNvPr id="4" name="object 4"/>
          <p:cNvSpPr txBox="1"/>
          <p:nvPr/>
        </p:nvSpPr>
        <p:spPr>
          <a:xfrm>
            <a:off x="1953260" y="1865809"/>
            <a:ext cx="7419975" cy="2429896"/>
          </a:xfrm>
          <a:prstGeom prst="rect">
            <a:avLst/>
          </a:prstGeom>
        </p:spPr>
        <p:txBody>
          <a:bodyPr vert="horz" wrap="square" lIns="0" tIns="81915" rIns="0" bIns="0" rtlCol="0">
            <a:spAutoFit/>
          </a:bodyPr>
          <a:lstStyle/>
          <a:p>
            <a:pPr marL="332740" algn="ctr">
              <a:lnSpc>
                <a:spcPct val="100000"/>
              </a:lnSpc>
              <a:spcBef>
                <a:spcPts val="645"/>
              </a:spcBef>
            </a:pPr>
            <a:r>
              <a:rPr sz="2400" i="1" spc="130" dirty="0">
                <a:solidFill>
                  <a:srgbClr val="FFFFFF"/>
                </a:solidFill>
                <a:latin typeface="Calibri"/>
                <a:cs typeface="Calibri"/>
              </a:rPr>
              <a:t>S</a:t>
            </a:r>
            <a:r>
              <a:rPr lang="en-US" sz="2400" i="1" spc="130" dirty="0">
                <a:solidFill>
                  <a:srgbClr val="FFFFFF"/>
                </a:solidFill>
                <a:latin typeface="Calibri"/>
                <a:cs typeface="Calibri"/>
              </a:rPr>
              <a:t>pring</a:t>
            </a:r>
            <a:r>
              <a:rPr sz="2400" i="1" spc="-60" dirty="0">
                <a:solidFill>
                  <a:srgbClr val="FFFFFF"/>
                </a:solidFill>
                <a:latin typeface="Calibri"/>
                <a:cs typeface="Calibri"/>
              </a:rPr>
              <a:t> </a:t>
            </a:r>
            <a:r>
              <a:rPr sz="2400" i="1" spc="50" dirty="0">
                <a:solidFill>
                  <a:srgbClr val="FFFFFF"/>
                </a:solidFill>
                <a:latin typeface="Calibri"/>
                <a:cs typeface="Calibri"/>
              </a:rPr>
              <a:t>202</a:t>
            </a:r>
            <a:r>
              <a:rPr lang="en-US" sz="2400" i="1" spc="50" dirty="0">
                <a:solidFill>
                  <a:srgbClr val="FFFFFF"/>
                </a:solidFill>
                <a:latin typeface="Calibri"/>
                <a:cs typeface="Calibri"/>
              </a:rPr>
              <a:t>6</a:t>
            </a:r>
            <a:r>
              <a:rPr sz="2400" i="1" spc="-20" dirty="0">
                <a:solidFill>
                  <a:srgbClr val="FFFFFF"/>
                </a:solidFill>
                <a:latin typeface="Calibri"/>
                <a:cs typeface="Calibri"/>
              </a:rPr>
              <a:t> </a:t>
            </a:r>
            <a:r>
              <a:rPr sz="2400" i="1" spc="85" dirty="0">
                <a:solidFill>
                  <a:srgbClr val="FFFFFF"/>
                </a:solidFill>
                <a:latin typeface="Calibri"/>
                <a:cs typeface="Calibri"/>
              </a:rPr>
              <a:t>Senior</a:t>
            </a:r>
            <a:r>
              <a:rPr sz="2400" i="1" spc="-55" dirty="0">
                <a:solidFill>
                  <a:srgbClr val="FFFFFF"/>
                </a:solidFill>
                <a:latin typeface="Calibri"/>
                <a:cs typeface="Calibri"/>
              </a:rPr>
              <a:t> </a:t>
            </a:r>
            <a:r>
              <a:rPr sz="2400" i="1" spc="75" dirty="0">
                <a:solidFill>
                  <a:srgbClr val="FFFFFF"/>
                </a:solidFill>
                <a:latin typeface="Calibri"/>
                <a:cs typeface="Calibri"/>
              </a:rPr>
              <a:t>Design</a:t>
            </a:r>
            <a:r>
              <a:rPr sz="2400" i="1" spc="-60" dirty="0">
                <a:solidFill>
                  <a:srgbClr val="FFFFFF"/>
                </a:solidFill>
                <a:latin typeface="Calibri"/>
                <a:cs typeface="Calibri"/>
              </a:rPr>
              <a:t> </a:t>
            </a:r>
            <a:r>
              <a:rPr sz="2400" i="1" spc="55" dirty="0">
                <a:solidFill>
                  <a:srgbClr val="FFFFFF"/>
                </a:solidFill>
                <a:latin typeface="Calibri"/>
                <a:cs typeface="Calibri"/>
              </a:rPr>
              <a:t>Project</a:t>
            </a:r>
            <a:endParaRPr sz="2400" dirty="0">
              <a:latin typeface="Calibri"/>
              <a:cs typeface="Calibri"/>
            </a:endParaRPr>
          </a:p>
          <a:p>
            <a:pPr marL="1165225" marR="1150620" algn="ctr">
              <a:lnSpc>
                <a:spcPct val="100000"/>
              </a:lnSpc>
              <a:spcBef>
                <a:spcPts val="1365"/>
              </a:spcBef>
            </a:pPr>
            <a:r>
              <a:rPr lang="en-US" sz="6000" b="1" dirty="0">
                <a:solidFill>
                  <a:schemeClr val="accent5"/>
                </a:solidFill>
                <a:latin typeface="Calibri"/>
                <a:cs typeface="Calibri"/>
              </a:rPr>
              <a:t>Vulnerd</a:t>
            </a:r>
            <a:endParaRPr sz="6000" dirty="0">
              <a:solidFill>
                <a:schemeClr val="accent5"/>
              </a:solidFill>
              <a:latin typeface="Calibri"/>
              <a:cs typeface="Calibri"/>
            </a:endParaRPr>
          </a:p>
          <a:p>
            <a:pPr marL="12700" marR="5080" algn="ctr">
              <a:lnSpc>
                <a:spcPct val="100800"/>
              </a:lnSpc>
              <a:spcBef>
                <a:spcPts val="300"/>
              </a:spcBef>
            </a:pPr>
            <a:r>
              <a:rPr sz="1800" b="1" spc="50" dirty="0">
                <a:solidFill>
                  <a:srgbClr val="FFFFFF"/>
                </a:solidFill>
                <a:latin typeface="Calibri"/>
                <a:cs typeface="Calibri"/>
              </a:rPr>
              <a:t>Team</a:t>
            </a:r>
            <a:r>
              <a:rPr sz="1800" b="1" spc="25" dirty="0">
                <a:solidFill>
                  <a:srgbClr val="FFFFFF"/>
                </a:solidFill>
                <a:latin typeface="Calibri"/>
                <a:cs typeface="Calibri"/>
              </a:rPr>
              <a:t> </a:t>
            </a:r>
            <a:r>
              <a:rPr sz="1800" b="1" spc="65" dirty="0">
                <a:solidFill>
                  <a:srgbClr val="FFFFFF"/>
                </a:solidFill>
                <a:latin typeface="Calibri"/>
                <a:cs typeface="Calibri"/>
              </a:rPr>
              <a:t>Members:</a:t>
            </a:r>
            <a:r>
              <a:rPr sz="1800" b="1" spc="50" dirty="0">
                <a:solidFill>
                  <a:srgbClr val="FFFFFF"/>
                </a:solidFill>
                <a:latin typeface="Calibri"/>
                <a:cs typeface="Calibri"/>
              </a:rPr>
              <a:t> </a:t>
            </a:r>
            <a:r>
              <a:rPr lang="en-US" sz="1800" dirty="0">
                <a:solidFill>
                  <a:srgbClr val="FFFFFF"/>
                </a:solidFill>
                <a:latin typeface="Calibri"/>
                <a:cs typeface="Calibri"/>
              </a:rPr>
              <a:t>Jonathan Nava-Arenas, Reynaldo Rodriguez, Luisa Faria Novy E Silva, Anthony Whiteman, Rickoy Cunningham </a:t>
            </a:r>
          </a:p>
          <a:p>
            <a:pPr marL="6350" algn="ctr">
              <a:lnSpc>
                <a:spcPct val="100000"/>
              </a:lnSpc>
              <a:spcBef>
                <a:spcPts val="15"/>
              </a:spcBef>
            </a:pPr>
            <a:r>
              <a:rPr sz="1800" b="1" spc="65" dirty="0">
                <a:solidFill>
                  <a:srgbClr val="FFFFFF"/>
                </a:solidFill>
                <a:latin typeface="Calibri"/>
                <a:cs typeface="Calibri"/>
              </a:rPr>
              <a:t>Instructor/Faculty:</a:t>
            </a:r>
            <a:r>
              <a:rPr sz="1800" b="1" spc="190" dirty="0">
                <a:solidFill>
                  <a:srgbClr val="FFFFFF"/>
                </a:solidFill>
                <a:latin typeface="Calibri"/>
                <a:cs typeface="Calibri"/>
              </a:rPr>
              <a:t> </a:t>
            </a:r>
            <a:r>
              <a:rPr sz="1800" dirty="0">
                <a:solidFill>
                  <a:srgbClr val="FFFFFF"/>
                </a:solidFill>
                <a:latin typeface="Calibri"/>
                <a:cs typeface="Calibri"/>
              </a:rPr>
              <a:t>Masoud</a:t>
            </a:r>
            <a:r>
              <a:rPr sz="1800" spc="110" dirty="0">
                <a:solidFill>
                  <a:srgbClr val="FFFFFF"/>
                </a:solidFill>
                <a:latin typeface="Calibri"/>
                <a:cs typeface="Calibri"/>
              </a:rPr>
              <a:t> </a:t>
            </a:r>
            <a:r>
              <a:rPr sz="1800" spc="60" dirty="0">
                <a:solidFill>
                  <a:srgbClr val="FFFFFF"/>
                </a:solidFill>
                <a:latin typeface="Calibri"/>
                <a:cs typeface="Calibri"/>
              </a:rPr>
              <a:t>Sadjadi</a:t>
            </a:r>
            <a:r>
              <a:rPr sz="1800" spc="145" dirty="0">
                <a:solidFill>
                  <a:srgbClr val="FFFFFF"/>
                </a:solidFill>
                <a:latin typeface="Calibri"/>
                <a:cs typeface="Calibri"/>
              </a:rPr>
              <a:t> </a:t>
            </a:r>
            <a:r>
              <a:rPr sz="1800" dirty="0">
                <a:solidFill>
                  <a:srgbClr val="FFFFFF"/>
                </a:solidFill>
                <a:latin typeface="Calibri"/>
                <a:cs typeface="Calibri"/>
              </a:rPr>
              <a:t>Florida</a:t>
            </a:r>
            <a:r>
              <a:rPr sz="1800" spc="190" dirty="0">
                <a:solidFill>
                  <a:srgbClr val="FFFFFF"/>
                </a:solidFill>
                <a:latin typeface="Calibri"/>
                <a:cs typeface="Calibri"/>
              </a:rPr>
              <a:t> </a:t>
            </a:r>
            <a:r>
              <a:rPr sz="1800" dirty="0">
                <a:solidFill>
                  <a:srgbClr val="FFFFFF"/>
                </a:solidFill>
                <a:latin typeface="Calibri"/>
                <a:cs typeface="Calibri"/>
              </a:rPr>
              <a:t>International</a:t>
            </a:r>
            <a:r>
              <a:rPr sz="1800" spc="130" dirty="0">
                <a:solidFill>
                  <a:srgbClr val="FFFFFF"/>
                </a:solidFill>
                <a:latin typeface="Calibri"/>
                <a:cs typeface="Calibri"/>
              </a:rPr>
              <a:t> </a:t>
            </a:r>
            <a:r>
              <a:rPr sz="1800" spc="-10" dirty="0">
                <a:solidFill>
                  <a:srgbClr val="FFFFFF"/>
                </a:solidFill>
                <a:latin typeface="Calibri"/>
                <a:cs typeface="Calibri"/>
              </a:rPr>
              <a:t>University</a:t>
            </a:r>
            <a:endParaRPr sz="1800" dirty="0">
              <a:latin typeface="Calibri"/>
              <a:cs typeface="Calibri"/>
            </a:endParaRPr>
          </a:p>
        </p:txBody>
      </p:sp>
      <p:pic>
        <p:nvPicPr>
          <p:cNvPr id="5" name="object 5" descr="A black and gold sign with white text  AI-generated content may be incorrect."/>
          <p:cNvPicPr/>
          <p:nvPr/>
        </p:nvPicPr>
        <p:blipFill>
          <a:blip r:embed="rId3" cstate="print"/>
          <a:stretch>
            <a:fillRect/>
          </a:stretch>
        </p:blipFill>
        <p:spPr>
          <a:xfrm>
            <a:off x="152400" y="5810250"/>
            <a:ext cx="2895600" cy="790575"/>
          </a:xfrm>
          <a:prstGeom prst="rect">
            <a:avLst/>
          </a:prstGeom>
        </p:spPr>
      </p:pic>
      <p:pic>
        <p:nvPicPr>
          <p:cNvPr id="11" name="Picture 10">
            <a:extLst>
              <a:ext uri="{FF2B5EF4-FFF2-40B4-BE49-F238E27FC236}">
                <a16:creationId xmlns:a16="http://schemas.microsoft.com/office/drawing/2014/main" id="{AE458B78-7CD3-02C0-4E9E-5E93BE790F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1600" y="233044"/>
            <a:ext cx="2165985" cy="216598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25667" y="1447800"/>
            <a:ext cx="5981322" cy="4876800"/>
          </a:xfrm>
        </p:spPr>
        <p:txBody>
          <a:bodyPr>
            <a:normAutofit/>
          </a:bodyPr>
          <a:lstStyle/>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Expand </a:t>
            </a:r>
            <a:r>
              <a:rPr lang="en-US" sz="1600" dirty="0" err="1">
                <a:solidFill>
                  <a:schemeClr val="bg1"/>
                </a:solidFill>
                <a:latin typeface="Rockwell Nova" panose="02060503020205020403" pitchFamily="18" charset="0"/>
              </a:rPr>
              <a:t>VulNerd</a:t>
            </a:r>
            <a:r>
              <a:rPr lang="en-US" sz="1600" dirty="0">
                <a:solidFill>
                  <a:schemeClr val="bg1"/>
                </a:solidFill>
                <a:latin typeface="Rockwell Nova" panose="02060503020205020403" pitchFamily="18" charset="0"/>
              </a:rPr>
              <a:t> to accept scan formats beyond Nessus CSV. OpenVAS, Qualys, and Burp Suite exports would broaden accessibility for organizations using different scanners</a:t>
            </a:r>
          </a:p>
          <a:p>
            <a:pPr marL="457200" indent="-457200">
              <a:buFont typeface="Arial" panose="020B0604020202020204" pitchFamily="34" charset="0"/>
              <a:buChar char="•"/>
            </a:pPr>
            <a:endParaRPr lang="en-US" sz="1600" dirty="0">
              <a:solidFill>
                <a:schemeClr val="bg1"/>
              </a:solidFill>
              <a:latin typeface="Rockwell Nova" panose="02060503020205020403" pitchFamily="18" charset="0"/>
            </a:endParaRP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Integrate real-time log monitoring and automated alerting based on the Detection Playbook’s IF/THEN trigger logic turning static playbook rules into active detection capabilities</a:t>
            </a:r>
          </a:p>
          <a:p>
            <a:endParaRPr lang="en-US" sz="1600" dirty="0">
              <a:solidFill>
                <a:schemeClr val="bg1"/>
              </a:solidFill>
              <a:latin typeface="Rockwell Nova" panose="02060503020205020403" pitchFamily="18" charset="0"/>
            </a:endParaRP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Develop role-based views so different team members (IT admin, manager, compliance officer) see findings relevant to their responsibilities rather than a raw vulnerability dump</a:t>
            </a:r>
          </a:p>
          <a:p>
            <a:endParaRPr lang="en-US" sz="1600" dirty="0">
              <a:solidFill>
                <a:schemeClr val="bg1"/>
              </a:solidFill>
              <a:latin typeface="Rockwell Nova" panose="02060503020205020403" pitchFamily="18" charset="0"/>
            </a:endParaRP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Possibly explore integrating dedicated DAST tools (Burp Suite, OWASP ZAP) into the pipeline to close the application-layer detection gap demonstrated by this project</a:t>
            </a: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1514717" y="228600"/>
            <a:ext cx="8984543" cy="1325563"/>
          </a:xfrm>
        </p:spPr>
        <p:txBody>
          <a:bodyPr/>
          <a:lstStyle/>
          <a:p>
            <a:pPr algn="ctr"/>
            <a:r>
              <a:rPr lang="en-US" b="1" dirty="0"/>
              <a:t>Future Work</a:t>
            </a:r>
          </a:p>
        </p:txBody>
      </p:sp>
      <p:pic>
        <p:nvPicPr>
          <p:cNvPr id="5" name="Picture 4">
            <a:extLst>
              <a:ext uri="{FF2B5EF4-FFF2-40B4-BE49-F238E27FC236}">
                <a16:creationId xmlns:a16="http://schemas.microsoft.com/office/drawing/2014/main" id="{FEB890D6-CCA2-739F-DA74-EB2C00649051}"/>
              </a:ext>
            </a:extLst>
          </p:cNvPr>
          <p:cNvPicPr>
            <a:picLocks noChangeAspect="1"/>
          </p:cNvPicPr>
          <p:nvPr/>
        </p:nvPicPr>
        <p:blipFill>
          <a:blip r:embed="rId2"/>
          <a:stretch>
            <a:fillRect/>
          </a:stretch>
        </p:blipFill>
        <p:spPr>
          <a:xfrm>
            <a:off x="6185012" y="1752600"/>
            <a:ext cx="5847954" cy="3263047"/>
          </a:xfrm>
          <a:prstGeom prst="rect">
            <a:avLst/>
          </a:prstGeom>
        </p:spPr>
      </p:pic>
    </p:spTree>
    <p:extLst>
      <p:ext uri="{BB962C8B-B14F-4D97-AF65-F5344CB8AC3E}">
        <p14:creationId xmlns:p14="http://schemas.microsoft.com/office/powerpoint/2010/main" val="2126777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ree, outdoor, sky, palm  Description automatically generated">
            <a:extLst>
              <a:ext uri="{FF2B5EF4-FFF2-40B4-BE49-F238E27FC236}">
                <a16:creationId xmlns:a16="http://schemas.microsoft.com/office/drawing/2014/main" id="{C133D981-609F-3F41-8836-6670A41F98CA}"/>
              </a:ext>
            </a:extLst>
          </p:cNvPr>
          <p:cNvPicPr>
            <a:picLocks noGrp="1" noChangeAspect="1"/>
          </p:cNvPicPr>
          <p:nvPr>
            <p:ph type="pic" sz="quarter" idx="13"/>
          </p:nvPr>
        </p:nvPicPr>
        <p:blipFill>
          <a:blip r:embed="rId2"/>
          <a:srcRect l="11960" r="11960"/>
          <a:stretch>
            <a:fillRect/>
          </a:stretch>
        </p:blipFill>
        <p:spPr/>
      </p:pic>
      <p:sp>
        <p:nvSpPr>
          <p:cNvPr id="3" name="Title 2">
            <a:extLst>
              <a:ext uri="{FF2B5EF4-FFF2-40B4-BE49-F238E27FC236}">
                <a16:creationId xmlns:a16="http://schemas.microsoft.com/office/drawing/2014/main" id="{266AA7AE-6C47-6D48-9B29-9C72AF59892F}"/>
              </a:ext>
            </a:extLst>
          </p:cNvPr>
          <p:cNvSpPr>
            <a:spLocks noGrp="1"/>
          </p:cNvSpPr>
          <p:nvPr>
            <p:ph type="title"/>
          </p:nvPr>
        </p:nvSpPr>
        <p:spPr>
          <a:xfrm>
            <a:off x="208723" y="838200"/>
            <a:ext cx="3925956" cy="738664"/>
          </a:xfrm>
        </p:spPr>
        <p:txBody>
          <a:bodyPr/>
          <a:lstStyle/>
          <a:p>
            <a:pPr algn="ctr"/>
            <a:r>
              <a:rPr lang="en-US" sz="4800" b="1" dirty="0"/>
              <a:t>Thank You  </a:t>
            </a:r>
          </a:p>
        </p:txBody>
      </p:sp>
      <p:pic>
        <p:nvPicPr>
          <p:cNvPr id="5" name="Content Placeholder 4">
            <a:extLst>
              <a:ext uri="{FF2B5EF4-FFF2-40B4-BE49-F238E27FC236}">
                <a16:creationId xmlns:a16="http://schemas.microsoft.com/office/drawing/2014/main" id="{BDC3F203-0B83-5762-F23D-2675E6C96F56}"/>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07963" y="1849437"/>
            <a:ext cx="3927475" cy="3927475"/>
          </a:xfrm>
          <a:prstGeom prst="rect">
            <a:avLst/>
          </a:prstGeom>
        </p:spPr>
      </p:pic>
    </p:spTree>
    <p:extLst>
      <p:ext uri="{BB962C8B-B14F-4D97-AF65-F5344CB8AC3E}">
        <p14:creationId xmlns:p14="http://schemas.microsoft.com/office/powerpoint/2010/main" val="3450502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304800" y="1604295"/>
            <a:ext cx="7306946" cy="4338956"/>
          </a:xfrm>
        </p:spPr>
        <p:txBody>
          <a:bodyPr>
            <a:normAutofit fontScale="92500"/>
          </a:bodyPr>
          <a:lstStyle/>
          <a:p>
            <a:r>
              <a:rPr lang="en-US" sz="1600" dirty="0">
                <a:solidFill>
                  <a:schemeClr val="bg1"/>
                </a:solidFill>
                <a:latin typeface="Rockwell Nova" panose="02060503020205020403" pitchFamily="18" charset="0"/>
              </a:rPr>
              <a:t>Most cybersecurity tools assume you have a dedicated security team to interpret the output. Small businesses and under-resourced organizations don't have that luxury. They're left with scanner exports full of CVE codes, severity numbers, and technical jargon with no clear guidance on what actually matters or what to do about it. The result? Vulnerabilities go unaddressed, not because the tools don't exist, but because the people who need them most can't make sense of what they're saying. </a:t>
            </a:r>
            <a:r>
              <a:rPr lang="en-US" sz="1600" dirty="0" err="1">
                <a:solidFill>
                  <a:schemeClr val="bg1"/>
                </a:solidFill>
                <a:latin typeface="Rockwell Nova" panose="02060503020205020403" pitchFamily="18" charset="0"/>
              </a:rPr>
              <a:t>Vulnerd</a:t>
            </a:r>
            <a:r>
              <a:rPr lang="en-US" sz="1600" dirty="0">
                <a:solidFill>
                  <a:schemeClr val="bg1"/>
                </a:solidFill>
                <a:latin typeface="Rockwell Nova" panose="02060503020205020403" pitchFamily="18" charset="0"/>
              </a:rPr>
              <a:t> was built to sit in that gap turning raw scan data into clear, prioritized, actionable reporting without requiring a dedicated analyst to translate it.</a:t>
            </a:r>
          </a:p>
          <a:p>
            <a:endParaRPr lang="en-US" sz="1600" dirty="0">
              <a:solidFill>
                <a:schemeClr val="bg1"/>
              </a:solidFill>
              <a:latin typeface="Rockwell Nova" panose="02060503020205020403" pitchFamily="18" charset="0"/>
            </a:endParaRPr>
          </a:p>
          <a:p>
            <a:r>
              <a:rPr lang="en-US" sz="1600" dirty="0">
                <a:solidFill>
                  <a:schemeClr val="bg1"/>
                </a:solidFill>
                <a:latin typeface="Rockwell Nova" panose="02060503020205020403" pitchFamily="18" charset="0"/>
              </a:rPr>
              <a:t>Key points:</a:t>
            </a:r>
          </a:p>
          <a:p>
            <a:pPr marL="285750" indent="-285750">
              <a:buFont typeface="Arial" panose="020B0604020202020204" pitchFamily="34" charset="0"/>
              <a:buChar char="•"/>
            </a:pPr>
            <a:r>
              <a:rPr lang="en-US" sz="1600" dirty="0">
                <a:solidFill>
                  <a:schemeClr val="bg1"/>
                </a:solidFill>
                <a:latin typeface="Rockwell Nova" panose="02060503020205020403" pitchFamily="18" charset="0"/>
              </a:rPr>
              <a:t>43% of cyberattacks target small businesses, yet most lack dedicated security staff</a:t>
            </a:r>
          </a:p>
          <a:p>
            <a:pPr marL="285750" indent="-285750">
              <a:buFont typeface="Arial" panose="020B0604020202020204" pitchFamily="34" charset="0"/>
              <a:buChar char="•"/>
            </a:pPr>
            <a:r>
              <a:rPr lang="en-US" sz="1600" dirty="0">
                <a:solidFill>
                  <a:schemeClr val="bg1"/>
                </a:solidFill>
                <a:latin typeface="Rockwell Nova" panose="02060503020205020403" pitchFamily="18" charset="0"/>
              </a:rPr>
              <a:t>Existing tools (Nessus, etc.) produce powerful but overwhelming output</a:t>
            </a:r>
          </a:p>
          <a:p>
            <a:pPr marL="285750" indent="-285750">
              <a:buFont typeface="Arial" panose="020B0604020202020204" pitchFamily="34" charset="0"/>
              <a:buChar char="•"/>
            </a:pPr>
            <a:r>
              <a:rPr lang="en-US" sz="1600" dirty="0">
                <a:solidFill>
                  <a:schemeClr val="bg1"/>
                </a:solidFill>
                <a:latin typeface="Rockwell Nova" panose="02060503020205020403" pitchFamily="18" charset="0"/>
              </a:rPr>
              <a:t>The gap isn't in scanning capability — it's in interpretation and response</a:t>
            </a:r>
          </a:p>
          <a:p>
            <a:pPr marL="285750" indent="-285750">
              <a:buFont typeface="Arial" panose="020B0604020202020204" pitchFamily="34" charset="0"/>
              <a:buChar char="•"/>
            </a:pPr>
            <a:r>
              <a:rPr lang="en-US" sz="1600" dirty="0">
                <a:solidFill>
                  <a:schemeClr val="bg1"/>
                </a:solidFill>
                <a:latin typeface="Rockwell Nova" panose="02060503020205020403" pitchFamily="18" charset="0"/>
              </a:rPr>
              <a:t>No single detection method catches everything; a layered approach is essential</a:t>
            </a:r>
          </a:p>
          <a:p>
            <a:endParaRPr lang="en-US" sz="1600" dirty="0">
              <a:solidFill>
                <a:schemeClr val="bg1"/>
              </a:solidFill>
              <a:latin typeface="Rockwell Nova" panose="02060503020205020403" pitchFamily="18" charset="0"/>
            </a:endParaRP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lstStyle/>
          <a:p>
            <a:pPr algn="ctr"/>
            <a:r>
              <a:rPr lang="en-US" b="1" dirty="0"/>
              <a:t>Problem Definition</a:t>
            </a:r>
          </a:p>
        </p:txBody>
      </p:sp>
      <p:pic>
        <p:nvPicPr>
          <p:cNvPr id="6" name="Picture 5">
            <a:extLst>
              <a:ext uri="{FF2B5EF4-FFF2-40B4-BE49-F238E27FC236}">
                <a16:creationId xmlns:a16="http://schemas.microsoft.com/office/drawing/2014/main" id="{C3F40D76-D450-E1F6-268C-D4909241B8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1746" y="1604295"/>
            <a:ext cx="4461509" cy="4461509"/>
          </a:xfrm>
          <a:prstGeom prst="rect">
            <a:avLst/>
          </a:prstGeom>
        </p:spPr>
      </p:pic>
    </p:spTree>
    <p:extLst>
      <p:ext uri="{BB962C8B-B14F-4D97-AF65-F5344CB8AC3E}">
        <p14:creationId xmlns:p14="http://schemas.microsoft.com/office/powerpoint/2010/main" val="2126777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20E58-8029-8239-6984-A029687C820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F4353C9-FAA8-316C-5BF6-9FA0300C5AD6}"/>
              </a:ext>
            </a:extLst>
          </p:cNvPr>
          <p:cNvSpPr>
            <a:spLocks noGrp="1"/>
          </p:cNvSpPr>
          <p:nvPr>
            <p:ph type="body" sz="quarter" idx="14"/>
          </p:nvPr>
        </p:nvSpPr>
        <p:spPr>
          <a:xfrm>
            <a:off x="152400" y="1143000"/>
            <a:ext cx="5257800" cy="4338956"/>
          </a:xfrm>
        </p:spPr>
        <p:txBody>
          <a:bodyPr>
            <a:normAutofit fontScale="92500" lnSpcReduction="10000"/>
          </a:bodyPr>
          <a:lstStyle/>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Hardware: Raspberry Pi 5 running headless Raspberry Pi OS Lite (64-bit) with USB solid-state storage demonstrating that effective security labs don’t require enterprise hardware</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Application: DVWA (Damn Vulnerable Web Application) deployed via Docker Compose with an isolated MariaDB backend, exposed on port 8081 containerization ensures host OS isolation</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Access Control: Tailscale VPN (WireGuard-based) restricts all access to authenticated team members  no services are publicly exposed to the internet</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Scanning: Nessus Essentials configured with SSH credentials (vulnerd user) and HTTP form authentication (admin/password) for deep credentialed scanning</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Testing Tools: Browser and terminal (curl) for manual attack execution across 8 DVWA modules at Security Level Low</a:t>
            </a:r>
          </a:p>
        </p:txBody>
      </p:sp>
      <p:sp>
        <p:nvSpPr>
          <p:cNvPr id="3" name="Title 2">
            <a:extLst>
              <a:ext uri="{FF2B5EF4-FFF2-40B4-BE49-F238E27FC236}">
                <a16:creationId xmlns:a16="http://schemas.microsoft.com/office/drawing/2014/main" id="{DD1BF396-5567-2DE4-509A-92BDC4CB4FB8}"/>
              </a:ext>
            </a:extLst>
          </p:cNvPr>
          <p:cNvSpPr>
            <a:spLocks noGrp="1"/>
          </p:cNvSpPr>
          <p:nvPr>
            <p:ph type="title"/>
          </p:nvPr>
        </p:nvSpPr>
        <p:spPr>
          <a:xfrm>
            <a:off x="1371600" y="46037"/>
            <a:ext cx="8984543" cy="1325563"/>
          </a:xfrm>
        </p:spPr>
        <p:txBody>
          <a:bodyPr/>
          <a:lstStyle/>
          <a:p>
            <a:pPr algn="ctr"/>
            <a:r>
              <a:rPr lang="en-US" b="1" dirty="0"/>
              <a:t>System Architecture</a:t>
            </a:r>
          </a:p>
        </p:txBody>
      </p:sp>
      <p:sp>
        <p:nvSpPr>
          <p:cNvPr id="4" name="TextBox 3">
            <a:extLst>
              <a:ext uri="{FF2B5EF4-FFF2-40B4-BE49-F238E27FC236}">
                <a16:creationId xmlns:a16="http://schemas.microsoft.com/office/drawing/2014/main" id="{87F3112F-1606-EE73-7086-6402C8B48647}"/>
              </a:ext>
            </a:extLst>
          </p:cNvPr>
          <p:cNvSpPr txBox="1"/>
          <p:nvPr/>
        </p:nvSpPr>
        <p:spPr>
          <a:xfrm>
            <a:off x="5715000" y="990600"/>
            <a:ext cx="5257800" cy="5632311"/>
          </a:xfrm>
          <a:prstGeom prst="rect">
            <a:avLst/>
          </a:prstGeom>
          <a:noFill/>
        </p:spPr>
        <p:txBody>
          <a:bodyPr wrap="square" rtlCol="0">
            <a:spAutoFit/>
          </a:bodyPr>
          <a:lstStyle/>
          <a:p>
            <a:pPr marL="342900" indent="-342900">
              <a:buAutoNum type="arabicPeriod"/>
            </a:pPr>
            <a:r>
              <a:rPr lang="en-US" sz="1500" dirty="0">
                <a:solidFill>
                  <a:schemeClr val="bg1"/>
                </a:solidFill>
                <a:latin typeface="Rockwell Nova" panose="02060503020205020403" pitchFamily="18" charset="0"/>
              </a:rPr>
              <a:t>Collect — Users upload a Nessus CSV export through a simple drag-and-drop web interface. That's the only user effort required.</a:t>
            </a:r>
          </a:p>
          <a:p>
            <a:pPr marL="342900" indent="-342900">
              <a:buAutoNum type="arabicPeriod"/>
            </a:pPr>
            <a:r>
              <a:rPr lang="en-US" sz="1500" dirty="0">
                <a:solidFill>
                  <a:schemeClr val="bg1"/>
                </a:solidFill>
                <a:latin typeface="Rockwell Nova" panose="02060503020205020403" pitchFamily="18" charset="0"/>
              </a:rPr>
              <a:t>Parse — A custom Python engine reads the raw export, cleans it, normalizes the data, and structures it into analyzable input. Nessus exports aren't friendly even to other programs, so this stage handles the heavy lifting.</a:t>
            </a:r>
          </a:p>
          <a:p>
            <a:pPr marL="342900" indent="-342900">
              <a:buAutoNum type="arabicPeriod"/>
            </a:pPr>
            <a:r>
              <a:rPr lang="en-US" sz="1500" dirty="0">
                <a:solidFill>
                  <a:schemeClr val="bg1"/>
                </a:solidFill>
                <a:latin typeface="Rockwell Nova" panose="02060503020205020403" pitchFamily="18" charset="0"/>
              </a:rPr>
              <a:t>Analyze — Google Gemini AI reads the cleaned findings and generates a full report card. It grades the network, identifies the biggest risks, explains each vulnerability in plain English, and provides prioritized next steps.</a:t>
            </a:r>
          </a:p>
          <a:p>
            <a:pPr marL="342900" indent="-342900">
              <a:buAutoNum type="arabicPeriod"/>
            </a:pPr>
            <a:r>
              <a:rPr lang="en-US" sz="1500" dirty="0">
                <a:solidFill>
                  <a:schemeClr val="bg1"/>
                </a:solidFill>
                <a:latin typeface="Rockwell Nova" panose="02060503020205020403" pitchFamily="18" charset="0"/>
              </a:rPr>
              <a:t>Comply — The system maps findings to the compliance framework relevant to the user's industry (HIPAA, PCI-DSS, NIST 800-53, FERPA, or CIS Controls) and builds a compliance dashboard with scores, real-world breach stories, and cost comparisons.</a:t>
            </a:r>
          </a:p>
          <a:p>
            <a:pPr marL="342900" indent="-342900">
              <a:buAutoNum type="arabicPeriod"/>
            </a:pPr>
            <a:r>
              <a:rPr lang="en-US" sz="1500" dirty="0">
                <a:solidFill>
                  <a:schemeClr val="bg1"/>
                </a:solidFill>
                <a:latin typeface="Rockwell Nova" panose="02060503020205020403" pitchFamily="18" charset="0"/>
              </a:rPr>
              <a:t>Deliver — Everything displays in the browser: the report card, compliance dashboard, a built-in AI chat assistant with context on the specific scan, and the option to email a polished PDF report to stakeholders.</a:t>
            </a:r>
            <a:endParaRPr lang="en-US" sz="1500" dirty="0"/>
          </a:p>
        </p:txBody>
      </p:sp>
    </p:spTree>
    <p:extLst>
      <p:ext uri="{BB962C8B-B14F-4D97-AF65-F5344CB8AC3E}">
        <p14:creationId xmlns:p14="http://schemas.microsoft.com/office/powerpoint/2010/main" val="4052436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0E837-B4A2-4A05-5129-5EDFB432E08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7127CDB-0E47-1CB5-09B2-0C5CEDBEE33C}"/>
              </a:ext>
            </a:extLst>
          </p:cNvPr>
          <p:cNvSpPr>
            <a:spLocks noGrp="1"/>
          </p:cNvSpPr>
          <p:nvPr>
            <p:ph type="body" sz="quarter" idx="14"/>
          </p:nvPr>
        </p:nvSpPr>
        <p:spPr>
          <a:xfrm>
            <a:off x="192386" y="1454172"/>
            <a:ext cx="5334000" cy="5029200"/>
          </a:xfrm>
        </p:spPr>
        <p:txBody>
          <a:bodyPr>
            <a:normAutofit fontScale="92500"/>
          </a:bodyPr>
          <a:lstStyle/>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Basic Network Scan (Credentialed via SSH): Most productive scan and found critical vulnerabilities in system libraries (libnss3, libgnutls30), outdated Vim packages, weak SSH algorithms, and OS/network fingerprinting exposure</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Web Application Tests (HTTP form auth): Found clickjacking vulnerability (missing X-Frame-Options/CSP headers) and cleartext credential transmission, but failed to detect any injection vulnerabilities</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Advanced Scan: Second pass with expanded plugin set and SSH credentials confirmed findings from Basic scan with additional detail</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Advanced Dynamic Scan: Initially failed when Info-level plugins were filtered out, revealed that Nessus requires discovery-stage plugins as prerequisites for higher-severity checks</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Malware Scan: Intentionally skipped, designed for detecting malware on Windows/Unix systems, not application-layer coding vulnerabilities in a containerized DVWA environment</a:t>
            </a:r>
          </a:p>
        </p:txBody>
      </p:sp>
      <p:sp>
        <p:nvSpPr>
          <p:cNvPr id="3" name="Title 2">
            <a:extLst>
              <a:ext uri="{FF2B5EF4-FFF2-40B4-BE49-F238E27FC236}">
                <a16:creationId xmlns:a16="http://schemas.microsoft.com/office/drawing/2014/main" id="{263B6E84-CFC7-1E05-6243-94D37EBC7AD5}"/>
              </a:ext>
            </a:extLst>
          </p:cNvPr>
          <p:cNvSpPr>
            <a:spLocks noGrp="1"/>
          </p:cNvSpPr>
          <p:nvPr>
            <p:ph type="title"/>
          </p:nvPr>
        </p:nvSpPr>
        <p:spPr>
          <a:xfrm>
            <a:off x="1603728" y="0"/>
            <a:ext cx="8984543" cy="1325563"/>
          </a:xfrm>
        </p:spPr>
        <p:txBody>
          <a:bodyPr/>
          <a:lstStyle/>
          <a:p>
            <a:pPr algn="ctr"/>
            <a:r>
              <a:rPr lang="en-US" b="1" dirty="0"/>
              <a:t>Implementation: Automated Scanning</a:t>
            </a:r>
          </a:p>
        </p:txBody>
      </p:sp>
      <p:sp>
        <p:nvSpPr>
          <p:cNvPr id="4" name="Text Placeholder 1">
            <a:extLst>
              <a:ext uri="{FF2B5EF4-FFF2-40B4-BE49-F238E27FC236}">
                <a16:creationId xmlns:a16="http://schemas.microsoft.com/office/drawing/2014/main" id="{66BC3EF2-CCA6-8D77-5B05-73068D88FA18}"/>
              </a:ext>
            </a:extLst>
          </p:cNvPr>
          <p:cNvSpPr txBox="1">
            <a:spLocks/>
          </p:cNvSpPr>
          <p:nvPr/>
        </p:nvSpPr>
        <p:spPr>
          <a:xfrm>
            <a:off x="5867400" y="1454172"/>
            <a:ext cx="5257800" cy="2660628"/>
          </a:xfrm>
          <a:prstGeom prst="rect">
            <a:avLst/>
          </a:prstGeom>
        </p:spPr>
        <p:txBody>
          <a:bodyPr wrap="square" lIns="0" tIns="0" rIns="0" bIns="0">
            <a:normAutofit/>
          </a:bodyPr>
          <a:lstStyle>
            <a:lvl1pPr marL="0" indent="0">
              <a:buNone/>
              <a:defRPr b="0" i="0">
                <a:solidFill>
                  <a:schemeClr val="tx1"/>
                </a:solidFill>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500" dirty="0">
                <a:solidFill>
                  <a:schemeClr val="bg1"/>
                </a:solidFill>
                <a:latin typeface="Rockwell Nova" panose="02060503020205020403" pitchFamily="18" charset="0"/>
              </a:rPr>
              <a:t>Detection Engineering</a:t>
            </a:r>
          </a:p>
          <a:p>
            <a:endParaRPr lang="en-US" sz="1500" dirty="0">
              <a:solidFill>
                <a:schemeClr val="bg1"/>
              </a:solidFill>
              <a:latin typeface="Rockwell Nova" panose="02060503020205020403" pitchFamily="18" charset="0"/>
            </a:endParaRPr>
          </a:p>
          <a:p>
            <a:r>
              <a:rPr lang="en-US" sz="1500" dirty="0">
                <a:solidFill>
                  <a:schemeClr val="bg1"/>
                </a:solidFill>
                <a:latin typeface="Rockwell Nova" panose="02060503020205020403" pitchFamily="18" charset="0"/>
              </a:rPr>
              <a:t>The team built a Detection Playbook containing 15 total detections 9 sourced from Nessus scan findings and 6 identified exclusively through manual testing. Each detection follows a consistent structure: detection name, related plugins, threat context, plain-language trigger logic (IF/THEN), priority rating, and recommended response. This playbook turns raw alerts into repeatable "if this happens, do that" rules.</a:t>
            </a:r>
          </a:p>
        </p:txBody>
      </p:sp>
      <p:pic>
        <p:nvPicPr>
          <p:cNvPr id="6" name="Picture 5">
            <a:extLst>
              <a:ext uri="{FF2B5EF4-FFF2-40B4-BE49-F238E27FC236}">
                <a16:creationId xmlns:a16="http://schemas.microsoft.com/office/drawing/2014/main" id="{64B264F9-7F36-F4D2-3D46-EE85E37E73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400" y="3822744"/>
            <a:ext cx="5455598" cy="2660628"/>
          </a:xfrm>
          <a:prstGeom prst="rect">
            <a:avLst/>
          </a:prstGeom>
        </p:spPr>
      </p:pic>
    </p:spTree>
    <p:extLst>
      <p:ext uri="{BB962C8B-B14F-4D97-AF65-F5344CB8AC3E}">
        <p14:creationId xmlns:p14="http://schemas.microsoft.com/office/powerpoint/2010/main" val="3664427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922654" y="1934315"/>
            <a:ext cx="8984543" cy="4338956"/>
          </a:xfrm>
        </p:spPr>
        <p:txBody>
          <a:bodyPr>
            <a:normAutofit/>
          </a:bodyPr>
          <a:lstStyle/>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Brute Force: Automated password guessing via curl loop with no rate limiting or lockout, succeeded on default credentials, demonstrating weakest-link authentication risk</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Command Injection: Used semicolon operators (127.0.0.1;whoami) to execute arbitrary system commands, retrieved /etc/passwd and kernel version, proving full server control</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SQL Injection: Injected ' OR '1'='1 payloads to dump the entire user database including password hashes, OWASP Top 10 vulnerability, primary cause of real-world data breaches</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XSS (Reflected, Stored, DOM): Three distinct attack vectors tested — Stored XSS persists in the database and fires for every visitor; DOM-based XSS exploits client-side JavaScript</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File Inclusion (LFI): Path traversal (../../etc/passwd) exposed the entire server file system; PHP leaked internal file paths through error messages</a:t>
            </a:r>
          </a:p>
          <a:p>
            <a:pPr marL="457200" indent="-457200">
              <a:buFont typeface="Arial" panose="020B0604020202020204" pitchFamily="34" charset="0"/>
              <a:buChar char="•"/>
            </a:pPr>
            <a:r>
              <a:rPr lang="en-US" sz="1600" dirty="0">
                <a:solidFill>
                  <a:schemeClr val="bg1"/>
                </a:solidFill>
                <a:latin typeface="Rockwell Nova" panose="02060503020205020403" pitchFamily="18" charset="0"/>
              </a:rPr>
              <a:t>File Upload: Uploaded a PHP webshell with zero validation, server accepted and executed it, giving persistent remote backdoor access that survives restarts</a:t>
            </a: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lstStyle/>
          <a:p>
            <a:pPr algn="ctr"/>
            <a:r>
              <a:rPr lang="en-US" b="1" dirty="0"/>
              <a:t>Implementation: Manual Testing</a:t>
            </a:r>
          </a:p>
        </p:txBody>
      </p:sp>
    </p:spTree>
    <p:extLst>
      <p:ext uri="{BB962C8B-B14F-4D97-AF65-F5344CB8AC3E}">
        <p14:creationId xmlns:p14="http://schemas.microsoft.com/office/powerpoint/2010/main" val="2126777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457200" y="1752600"/>
            <a:ext cx="6468746" cy="4477398"/>
          </a:xfrm>
        </p:spPr>
        <p:txBody>
          <a:bodyPr>
            <a:normAutofit/>
          </a:bodyPr>
          <a:lstStyle/>
          <a:p>
            <a:pPr marL="457200" indent="-457200">
              <a:buFont typeface="Arial" panose="020B0604020202020204" pitchFamily="34" charset="0"/>
              <a:buChar char="•"/>
            </a:pPr>
            <a:r>
              <a:rPr lang="en-US" sz="1500" dirty="0">
                <a:solidFill>
                  <a:schemeClr val="bg1"/>
                </a:solidFill>
                <a:latin typeface="Rockwell Nova" panose="02060503020205020403" pitchFamily="18" charset="0"/>
              </a:rPr>
              <a:t>Cyber Threat Intelligence: Luisa Faria analyzed scan results through a threat intelligence lens mapping discovered services to potential attack paths and real-world attacker behavior</a:t>
            </a:r>
          </a:p>
          <a:p>
            <a:pPr marL="457200" indent="-457200">
              <a:buFont typeface="Arial" panose="020B0604020202020204" pitchFamily="34" charset="0"/>
              <a:buChar char="•"/>
            </a:pPr>
            <a:r>
              <a:rPr lang="en-US" sz="1500" dirty="0">
                <a:solidFill>
                  <a:schemeClr val="bg1"/>
                </a:solidFill>
                <a:latin typeface="Rockwell Nova" panose="02060503020205020403" pitchFamily="18" charset="0"/>
              </a:rPr>
              <a:t>MITRE ATT&amp;amp;CK Mapping: Findings mapped to 5 framework techniques T1595 (Active Scanning), T1046 (Network Service Discovery), T1190 (Exploit Public-Facing App), T1110 (Brute Force), T1059 (Command Execution)</a:t>
            </a:r>
          </a:p>
          <a:p>
            <a:pPr marL="457200" indent="-457200">
              <a:buFont typeface="Arial" panose="020B0604020202020204" pitchFamily="34" charset="0"/>
              <a:buChar char="•"/>
            </a:pPr>
            <a:r>
              <a:rPr lang="en-US" sz="1500" dirty="0">
                <a:solidFill>
                  <a:schemeClr val="bg1"/>
                </a:solidFill>
                <a:latin typeface="Rockwell Nova" panose="02060503020205020403" pitchFamily="18" charset="0"/>
              </a:rPr>
              <a:t>Attack Chain Modeling: CTI report modeled a full attack scenario from reconnaissance through service discovery, exploitation, privilege escalation, and persistent access</a:t>
            </a:r>
          </a:p>
          <a:p>
            <a:pPr marL="457200" indent="-457200">
              <a:buFont typeface="Arial" panose="020B0604020202020204" pitchFamily="34" charset="0"/>
              <a:buChar char="•"/>
            </a:pPr>
            <a:r>
              <a:rPr lang="en-US" sz="1500" dirty="0">
                <a:solidFill>
                  <a:schemeClr val="bg1"/>
                </a:solidFill>
                <a:latin typeface="Rockwell Nova" panose="02060503020205020403" pitchFamily="18" charset="0"/>
              </a:rPr>
              <a:t>VulNerd Web Tool: Parses Nessus CSV exports through a 5-stage pipeline to Collect, Parse, Analyze (Google Gemini AI), Comply (industry-specific frameworks), and Deliver (report card with grades, compliance dashboard, and interactive AI chat)</a:t>
            </a:r>
          </a:p>
          <a:p>
            <a:pPr marL="457200" indent="-457200">
              <a:buFont typeface="Arial" panose="020B0604020202020204" pitchFamily="34" charset="0"/>
              <a:buChar char="•"/>
            </a:pPr>
            <a:r>
              <a:rPr lang="en-US" sz="1500" dirty="0">
                <a:solidFill>
                  <a:schemeClr val="bg1"/>
                </a:solidFill>
                <a:latin typeface="Rockwell Nova" panose="02060503020205020403" pitchFamily="18" charset="0"/>
              </a:rPr>
              <a:t>Compliance Coverage: Maps findings to HIPAA, PCI-DSS, NIST 800-53, FERPA, and CIS Controls based on industry type, includes cost comparison of fixing vs. breach impact</a:t>
            </a:r>
          </a:p>
          <a:p>
            <a:endParaRPr lang="en-US" sz="1400" i="1" dirty="0">
              <a:solidFill>
                <a:schemeClr val="bg1"/>
              </a:solidFill>
              <a:latin typeface="Rockwell Nova" panose="02060503020205020403" pitchFamily="18" charset="0"/>
            </a:endParaRP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lstStyle/>
          <a:p>
            <a:pPr algn="ctr"/>
            <a:r>
              <a:rPr lang="en-US" b="1" dirty="0"/>
              <a:t>Implementation: CTI Analysis &amp;amp; VulNerd Tool</a:t>
            </a:r>
          </a:p>
        </p:txBody>
      </p:sp>
      <p:pic>
        <p:nvPicPr>
          <p:cNvPr id="5" name="Picture 4">
            <a:extLst>
              <a:ext uri="{FF2B5EF4-FFF2-40B4-BE49-F238E27FC236}">
                <a16:creationId xmlns:a16="http://schemas.microsoft.com/office/drawing/2014/main" id="{717AD5C1-EABA-55FC-7137-EA27BE2A44DE}"/>
              </a:ext>
            </a:extLst>
          </p:cNvPr>
          <p:cNvPicPr>
            <a:picLocks noChangeAspect="1"/>
          </p:cNvPicPr>
          <p:nvPr/>
        </p:nvPicPr>
        <p:blipFill>
          <a:blip r:embed="rId2"/>
          <a:stretch>
            <a:fillRect/>
          </a:stretch>
        </p:blipFill>
        <p:spPr>
          <a:xfrm>
            <a:off x="7224710" y="1220869"/>
            <a:ext cx="4808854" cy="5187946"/>
          </a:xfrm>
          <a:prstGeom prst="rect">
            <a:avLst/>
          </a:prstGeom>
        </p:spPr>
      </p:pic>
    </p:spTree>
    <p:extLst>
      <p:ext uri="{BB962C8B-B14F-4D97-AF65-F5344CB8AC3E}">
        <p14:creationId xmlns:p14="http://schemas.microsoft.com/office/powerpoint/2010/main" val="2126777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827076" y="392430"/>
            <a:ext cx="9923145" cy="1184910"/>
          </a:xfrm>
        </p:spPr>
        <p:txBody>
          <a:bodyPr wrap="square">
            <a:normAutofit/>
          </a:bodyPr>
          <a:lstStyle/>
          <a:p>
            <a:pPr algn="ctr"/>
            <a:r>
              <a:rPr lang="en-US" b="1" dirty="0"/>
              <a:t>Demonstration Overview</a:t>
            </a:r>
          </a:p>
        </p:txBody>
      </p:sp>
      <p:sp>
        <p:nvSpPr>
          <p:cNvPr id="2" name="Text Placeholder 1">
            <a:extLst>
              <a:ext uri="{FF2B5EF4-FFF2-40B4-BE49-F238E27FC236}">
                <a16:creationId xmlns:a16="http://schemas.microsoft.com/office/drawing/2014/main" id="{DF79C512-F028-824E-91F2-9E2FECA850AC}"/>
              </a:ext>
            </a:extLst>
          </p:cNvPr>
          <p:cNvSpPr>
            <a:spLocks noGrp="1"/>
          </p:cNvSpPr>
          <p:nvPr>
            <p:ph sz="half" idx="2"/>
          </p:nvPr>
        </p:nvSpPr>
        <p:spPr>
          <a:xfrm>
            <a:off x="609600" y="1577340"/>
            <a:ext cx="5303520" cy="4526280"/>
          </a:xfrm>
        </p:spPr>
        <p:txBody>
          <a:bodyPr wrap="square">
            <a:normAutofit/>
          </a:bodyPr>
          <a:lstStyle/>
          <a:p>
            <a:pPr marL="457200" indent="-457200">
              <a:lnSpc>
                <a:spcPct val="90000"/>
              </a:lnSpc>
              <a:spcAft>
                <a:spcPts val="600"/>
              </a:spcAft>
              <a:buFont typeface="Arial" panose="020B0604020202020204" pitchFamily="34" charset="0"/>
              <a:buChar char="•"/>
            </a:pPr>
            <a:r>
              <a:rPr lang="en-US" sz="1500" dirty="0">
                <a:solidFill>
                  <a:schemeClr val="bg1"/>
                </a:solidFill>
                <a:latin typeface="Rockwell Nova" panose="02060503020205020403" pitchFamily="18" charset="0"/>
              </a:rPr>
              <a:t>Live Lab Access: Connect to DVWA through </a:t>
            </a:r>
            <a:r>
              <a:rPr lang="en-US" sz="1500" dirty="0" err="1">
                <a:solidFill>
                  <a:schemeClr val="bg1"/>
                </a:solidFill>
                <a:latin typeface="Rockwell Nova" panose="02060503020205020403" pitchFamily="18" charset="0"/>
              </a:rPr>
              <a:t>Tailscale</a:t>
            </a:r>
            <a:r>
              <a:rPr lang="en-US" sz="1500" dirty="0">
                <a:solidFill>
                  <a:schemeClr val="bg1"/>
                </a:solidFill>
                <a:latin typeface="Rockwell Nova" panose="02060503020205020403" pitchFamily="18" charset="0"/>
              </a:rPr>
              <a:t> VPN, showing the containerized environment running on the Raspberry Pi 5</a:t>
            </a:r>
          </a:p>
          <a:p>
            <a:pPr marL="457200" indent="-457200">
              <a:lnSpc>
                <a:spcPct val="90000"/>
              </a:lnSpc>
              <a:spcAft>
                <a:spcPts val="600"/>
              </a:spcAft>
              <a:buFont typeface="Arial" panose="020B0604020202020204" pitchFamily="34" charset="0"/>
              <a:buChar char="•"/>
            </a:pPr>
            <a:r>
              <a:rPr lang="en-US" sz="1500" dirty="0">
                <a:solidFill>
                  <a:schemeClr val="bg1"/>
                </a:solidFill>
                <a:latin typeface="Rockwell Nova" panose="02060503020205020403" pitchFamily="18" charset="0"/>
              </a:rPr>
              <a:t>Nessus Scan Comparison: Walk through scan results across all four scan profiles, highlighting what each found and missed</a:t>
            </a:r>
          </a:p>
          <a:p>
            <a:pPr marL="457200" indent="-457200">
              <a:lnSpc>
                <a:spcPct val="90000"/>
              </a:lnSpc>
              <a:spcAft>
                <a:spcPts val="600"/>
              </a:spcAft>
              <a:buFont typeface="Arial" panose="020B0604020202020204" pitchFamily="34" charset="0"/>
              <a:buChar char="•"/>
            </a:pPr>
            <a:r>
              <a:rPr lang="en-US" sz="1500" dirty="0">
                <a:solidFill>
                  <a:schemeClr val="bg1"/>
                </a:solidFill>
                <a:latin typeface="Rockwell Nova" panose="02060503020205020403" pitchFamily="18" charset="0"/>
              </a:rPr>
              <a:t>Manual Attack Demo: Execute a live command injection or SQL injection attack against DVWA at Security Level Low, demonstrating the vulnerability that all automated scans missed</a:t>
            </a:r>
          </a:p>
          <a:p>
            <a:pPr marL="457200" indent="-457200">
              <a:lnSpc>
                <a:spcPct val="90000"/>
              </a:lnSpc>
              <a:spcAft>
                <a:spcPts val="600"/>
              </a:spcAft>
              <a:buFont typeface="Arial" panose="020B0604020202020204" pitchFamily="34" charset="0"/>
              <a:buChar char="•"/>
            </a:pPr>
            <a:r>
              <a:rPr lang="en-US" sz="1500" dirty="0">
                <a:solidFill>
                  <a:schemeClr val="bg1"/>
                </a:solidFill>
                <a:latin typeface="Rockwell Nova" panose="02060503020205020403" pitchFamily="18" charset="0"/>
              </a:rPr>
              <a:t>Detection Playbook v2: Show the 15-detection playbook with IF/THEN trigger logic, priority ratings, and recommended responses</a:t>
            </a:r>
          </a:p>
          <a:p>
            <a:pPr marL="457200" indent="-457200">
              <a:lnSpc>
                <a:spcPct val="90000"/>
              </a:lnSpc>
              <a:spcAft>
                <a:spcPts val="600"/>
              </a:spcAft>
              <a:buFont typeface="Arial" panose="020B0604020202020204" pitchFamily="34" charset="0"/>
              <a:buChar char="•"/>
            </a:pPr>
            <a:r>
              <a:rPr lang="en-US" sz="1500" dirty="0" err="1">
                <a:solidFill>
                  <a:schemeClr val="bg1"/>
                </a:solidFill>
                <a:latin typeface="Rockwell Nova" panose="02060503020205020403" pitchFamily="18" charset="0"/>
              </a:rPr>
              <a:t>VulNerd</a:t>
            </a:r>
            <a:r>
              <a:rPr lang="en-US" sz="1500" dirty="0">
                <a:solidFill>
                  <a:schemeClr val="bg1"/>
                </a:solidFill>
                <a:latin typeface="Rockwell Nova" panose="02060503020205020403" pitchFamily="18" charset="0"/>
              </a:rPr>
              <a:t> Tool Demo: Upload a Nessus CSV → watch AI analysis generate a graded report card → view compliance dashboard → interact with the built-in chat assistant</a:t>
            </a:r>
          </a:p>
          <a:p>
            <a:pPr>
              <a:lnSpc>
                <a:spcPct val="90000"/>
              </a:lnSpc>
              <a:spcAft>
                <a:spcPts val="600"/>
              </a:spcAft>
            </a:pPr>
            <a:endParaRPr lang="en-US" sz="1700" i="1" dirty="0"/>
          </a:p>
        </p:txBody>
      </p:sp>
      <p:pic>
        <p:nvPicPr>
          <p:cNvPr id="5" name="Picture 4">
            <a:extLst>
              <a:ext uri="{FF2B5EF4-FFF2-40B4-BE49-F238E27FC236}">
                <a16:creationId xmlns:a16="http://schemas.microsoft.com/office/drawing/2014/main" id="{AD5C88E3-E02A-72E4-152C-C24808BE9744}"/>
              </a:ext>
            </a:extLst>
          </p:cNvPr>
          <p:cNvPicPr>
            <a:picLocks noChangeAspect="1"/>
          </p:cNvPicPr>
          <p:nvPr/>
        </p:nvPicPr>
        <p:blipFill>
          <a:blip r:embed="rId2"/>
          <a:stretch>
            <a:fillRect/>
          </a:stretch>
        </p:blipFill>
        <p:spPr>
          <a:xfrm>
            <a:off x="6470705" y="1577340"/>
            <a:ext cx="4919870" cy="4526280"/>
          </a:xfrm>
          <a:prstGeom prst="rect">
            <a:avLst/>
          </a:prstGeom>
          <a:noFill/>
        </p:spPr>
      </p:pic>
    </p:spTree>
    <p:extLst>
      <p:ext uri="{BB962C8B-B14F-4D97-AF65-F5344CB8AC3E}">
        <p14:creationId xmlns:p14="http://schemas.microsoft.com/office/powerpoint/2010/main" val="2126777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198910" y="1325563"/>
            <a:ext cx="5135090" cy="4765993"/>
          </a:xfrm>
        </p:spPr>
        <p:txBody>
          <a:bodyPr>
            <a:normAutofit lnSpcReduction="10000"/>
          </a:bodyPr>
          <a:lstStyle/>
          <a:p>
            <a:r>
              <a:rPr lang="en-US" sz="1500" dirty="0">
                <a:solidFill>
                  <a:schemeClr val="bg1"/>
                </a:solidFill>
                <a:latin typeface="Rockwell Nova" panose="02060503020205020403" pitchFamily="18" charset="0"/>
              </a:rPr>
              <a:t>The Central Finding</a:t>
            </a:r>
          </a:p>
          <a:p>
            <a:r>
              <a:rPr lang="en-US" sz="1500" dirty="0">
                <a:solidFill>
                  <a:schemeClr val="bg1"/>
                </a:solidFill>
                <a:latin typeface="Rockwell Nova" panose="02060503020205020403" pitchFamily="18" charset="0"/>
              </a:rPr>
              <a:t>40% of all detections including 3 of 4 Critical-priority findings — were identified exclusively through manual testing and were completely missed by every automated Nessus scan. This validates the project's core thesis: no single detection method catches everything.</a:t>
            </a:r>
          </a:p>
          <a:p>
            <a:endParaRPr lang="en-US" sz="1500" dirty="0">
              <a:solidFill>
                <a:schemeClr val="bg1"/>
              </a:solidFill>
              <a:latin typeface="Rockwell Nova" panose="02060503020205020403" pitchFamily="18" charset="0"/>
            </a:endParaRPr>
          </a:p>
          <a:p>
            <a:r>
              <a:rPr lang="en-US" sz="1500" dirty="0">
                <a:solidFill>
                  <a:schemeClr val="bg1"/>
                </a:solidFill>
                <a:latin typeface="Rockwell Nova" panose="02060503020205020403" pitchFamily="18" charset="0"/>
              </a:rPr>
              <a:t>Automated Scanning Results (Nessus)</a:t>
            </a:r>
          </a:p>
          <a:p>
            <a:r>
              <a:rPr lang="en-US" sz="1500" dirty="0">
                <a:solidFill>
                  <a:schemeClr val="bg1"/>
                </a:solidFill>
                <a:latin typeface="Rockwell Nova" panose="02060503020205020403" pitchFamily="18" charset="0"/>
              </a:rPr>
              <a:t>Four scan types were run, producing 9 of the 15 total detections. The credentialed Basic Network Scan was the most productive by a significant margin, uncovering system-level exposures like OS fingerprinting, PHP version leakage, web application exposure on non-standard ports, and SSH configuration issues. The Web Application Tests failed to detect any injection vulnerabilities despite being properly authenticated against DVWA a notable limitation of automated web scanning. The Advanced Dynamic Scan revealed that filtering out Info-level plugins broke the scan pipeline entirely, because higher-severity plugins depend on those low-level discovery stages to function.</a:t>
            </a: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381000" y="-89328"/>
            <a:ext cx="8984543" cy="1325563"/>
          </a:xfrm>
        </p:spPr>
        <p:txBody>
          <a:bodyPr/>
          <a:lstStyle/>
          <a:p>
            <a:pPr algn="l"/>
            <a:r>
              <a:rPr lang="en-US" b="1" dirty="0"/>
              <a:t>Testing and Evaluation Results</a:t>
            </a:r>
          </a:p>
        </p:txBody>
      </p:sp>
      <p:sp>
        <p:nvSpPr>
          <p:cNvPr id="4" name="Text Placeholder 1">
            <a:extLst>
              <a:ext uri="{FF2B5EF4-FFF2-40B4-BE49-F238E27FC236}">
                <a16:creationId xmlns:a16="http://schemas.microsoft.com/office/drawing/2014/main" id="{5A42E71A-5D72-43A4-7602-35BA3EB9A345}"/>
              </a:ext>
            </a:extLst>
          </p:cNvPr>
          <p:cNvSpPr txBox="1">
            <a:spLocks/>
          </p:cNvSpPr>
          <p:nvPr/>
        </p:nvSpPr>
        <p:spPr>
          <a:xfrm>
            <a:off x="9213143" y="2667000"/>
            <a:ext cx="4419601" cy="3424556"/>
          </a:xfrm>
          <a:prstGeom prst="rect">
            <a:avLst/>
          </a:prstGeom>
        </p:spPr>
        <p:txBody>
          <a:bodyPr wrap="square" lIns="0" tIns="0" rIns="0" bIns="0">
            <a:normAutofit/>
          </a:bodyPr>
          <a:lstStyle>
            <a:lvl1pPr marL="0" indent="0">
              <a:buNone/>
              <a:defRPr b="0" i="0">
                <a:solidFill>
                  <a:schemeClr val="tx1"/>
                </a:solidFill>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US" sz="1500" dirty="0">
              <a:solidFill>
                <a:schemeClr val="bg1"/>
              </a:solidFill>
              <a:latin typeface="Rockwell Nova" panose="02060503020205020403" pitchFamily="18" charset="0"/>
            </a:endParaRPr>
          </a:p>
        </p:txBody>
      </p:sp>
      <p:sp>
        <p:nvSpPr>
          <p:cNvPr id="6" name="TextBox 5">
            <a:extLst>
              <a:ext uri="{FF2B5EF4-FFF2-40B4-BE49-F238E27FC236}">
                <a16:creationId xmlns:a16="http://schemas.microsoft.com/office/drawing/2014/main" id="{1BDC878D-D9B3-2D88-AD5A-700678A3B7C0}"/>
              </a:ext>
            </a:extLst>
          </p:cNvPr>
          <p:cNvSpPr txBox="1"/>
          <p:nvPr/>
        </p:nvSpPr>
        <p:spPr>
          <a:xfrm>
            <a:off x="5562600" y="914400"/>
            <a:ext cx="6248400" cy="5863144"/>
          </a:xfrm>
          <a:prstGeom prst="rect">
            <a:avLst/>
          </a:prstGeom>
          <a:noFill/>
        </p:spPr>
        <p:txBody>
          <a:bodyPr wrap="square">
            <a:spAutoFit/>
          </a:bodyPr>
          <a:lstStyle/>
          <a:p>
            <a:r>
              <a:rPr lang="en-US" sz="1500" dirty="0">
                <a:solidFill>
                  <a:schemeClr val="bg1"/>
                </a:solidFill>
                <a:latin typeface="Rockwell Nova" panose="02060503020205020403" pitchFamily="18" charset="0"/>
              </a:rPr>
              <a:t>Manual Testing Results</a:t>
            </a:r>
          </a:p>
          <a:p>
            <a:r>
              <a:rPr lang="en-US" sz="1500" dirty="0">
                <a:solidFill>
                  <a:schemeClr val="bg1"/>
                </a:solidFill>
                <a:latin typeface="Rockwell Nova" panose="02060503020205020403" pitchFamily="18" charset="0"/>
              </a:rPr>
              <a:t>Eight targeted attacks were executed against DVWA, producing 6 detections that no automated scan found. These represent some of the most dangerous vulnerability categories in web application security:</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Command Injection (Critical) — Arbitrary system commands executed through user input</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SQL Injection (Critical) — Full database contents extracted through form fields</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Unrestricted File Upload (Critical) — Malicious files uploaded to the server without restriction</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Cross-Site Scripting — Reflected, Stored, and DOM variants all successfully exploited</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File Inclusion (High) — Server-side files accessed through manipulated parameters</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Brute Force Authentication (High) — Weak credentials compromised through repeated login attempts</a:t>
            </a:r>
          </a:p>
          <a:p>
            <a:endParaRPr lang="en-US" sz="1500" dirty="0">
              <a:solidFill>
                <a:schemeClr val="bg1"/>
              </a:solidFill>
              <a:latin typeface="Rockwell Nova" panose="02060503020205020403" pitchFamily="18" charset="0"/>
            </a:endParaRPr>
          </a:p>
          <a:p>
            <a:r>
              <a:rPr lang="en-US" sz="1500" dirty="0">
                <a:solidFill>
                  <a:schemeClr val="bg1"/>
                </a:solidFill>
                <a:latin typeface="Rockwell Nova" panose="02060503020205020403" pitchFamily="18" charset="0"/>
              </a:rPr>
              <a:t>Detection Breakdown by Source</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Nessus only: 9 detections (60%) — mostly Medium and Low priority, focused on system configuration and information disclosure</a:t>
            </a:r>
          </a:p>
          <a:p>
            <a:pPr marL="285750" indent="-285750">
              <a:buFont typeface="Arial" panose="020B0604020202020204" pitchFamily="34" charset="0"/>
              <a:buChar char="•"/>
            </a:pPr>
            <a:r>
              <a:rPr lang="en-US" sz="1500" dirty="0">
                <a:solidFill>
                  <a:schemeClr val="bg1"/>
                </a:solidFill>
                <a:latin typeface="Rockwell Nova" panose="02060503020205020403" pitchFamily="18" charset="0"/>
              </a:rPr>
              <a:t>Manual only: 6 detections (40%) — included 3 Critical and 2 High priority findings targeting application-layer vulnerabilities</a:t>
            </a:r>
          </a:p>
        </p:txBody>
      </p:sp>
    </p:spTree>
    <p:extLst>
      <p:ext uri="{BB962C8B-B14F-4D97-AF65-F5344CB8AC3E}">
        <p14:creationId xmlns:p14="http://schemas.microsoft.com/office/powerpoint/2010/main" val="2126777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228600" y="1524000"/>
            <a:ext cx="7611746" cy="4579142"/>
          </a:xfrm>
        </p:spPr>
        <p:txBody>
          <a:bodyPr>
            <a:normAutofit fontScale="85000" lnSpcReduction="20000"/>
          </a:bodyPr>
          <a:lstStyle/>
          <a:p>
            <a:r>
              <a:rPr lang="en-US" sz="1600" dirty="0">
                <a:solidFill>
                  <a:schemeClr val="bg1"/>
                </a:solidFill>
                <a:latin typeface="Rockwell Nova" panose="02060503020205020403" pitchFamily="18" charset="0"/>
              </a:rPr>
              <a:t>Challenge 1: Nessus Plugin Dependencies</a:t>
            </a:r>
          </a:p>
          <a:p>
            <a:r>
              <a:rPr lang="en-US" sz="1600" dirty="0">
                <a:solidFill>
                  <a:schemeClr val="bg1"/>
                </a:solidFill>
                <a:latin typeface="Rockwell Nova" panose="02060503020205020403" pitchFamily="18" charset="0"/>
              </a:rPr>
              <a:t>When configuring the Advanced Dynamic Scan, the team attempted to filter out Info-level plugins to reduce noise and focus on higher-severity findings. This unexpectedly broke the entire scan pipeline. Info-level plugins handle foundational discovery tasks like service detection and port identification that higher-severity plugins depend on as prerequisites. The lesson: severity filtering in automated scanners must account for plugin dependency chains, not just individual severity ratings.</a:t>
            </a:r>
          </a:p>
          <a:p>
            <a:endParaRPr lang="en-US" sz="1600" dirty="0">
              <a:solidFill>
                <a:schemeClr val="bg1"/>
              </a:solidFill>
              <a:latin typeface="Rockwell Nova" panose="02060503020205020403" pitchFamily="18" charset="0"/>
            </a:endParaRPr>
          </a:p>
          <a:p>
            <a:r>
              <a:rPr lang="en-US" sz="1600" dirty="0">
                <a:solidFill>
                  <a:schemeClr val="bg1"/>
                </a:solidFill>
                <a:latin typeface="Rockwell Nova" panose="02060503020205020403" pitchFamily="18" charset="0"/>
              </a:rPr>
              <a:t>Challenge 2: Automated Scanner Blind Spots</a:t>
            </a:r>
          </a:p>
          <a:p>
            <a:r>
              <a:rPr lang="en-US" sz="1600" dirty="0">
                <a:solidFill>
                  <a:schemeClr val="bg1"/>
                </a:solidFill>
                <a:latin typeface="Rockwell Nova" panose="02060503020205020403" pitchFamily="18" charset="0"/>
              </a:rPr>
              <a:t>The Nessus Web Application Tests were properly configured with DVWA authentication credentials, yet they failed to detect any injection vulnerabilities  SQL injection, command injection, XSS, and file inclusion all went undetected. This was initially surprising but became one of the project's most important findings. Automated web scanners interact with applications differently than a human attacker would, and many application-layer vulnerabilities require contextual understanding of form behavior, input handling, and application logic that scanners simply don't replicate well.</a:t>
            </a:r>
          </a:p>
          <a:p>
            <a:endParaRPr lang="en-US" sz="1600" dirty="0">
              <a:solidFill>
                <a:schemeClr val="bg1"/>
              </a:solidFill>
              <a:latin typeface="Rockwell Nova" panose="02060503020205020403" pitchFamily="18" charset="0"/>
            </a:endParaRPr>
          </a:p>
          <a:p>
            <a:r>
              <a:rPr lang="en-US" sz="1600" dirty="0">
                <a:solidFill>
                  <a:schemeClr val="bg1"/>
                </a:solidFill>
                <a:latin typeface="Rockwell Nova" panose="02060503020205020403" pitchFamily="18" charset="0"/>
              </a:rPr>
              <a:t>Challenge 3: Credentialed vs. Uncredentialed Scanning</a:t>
            </a:r>
          </a:p>
          <a:p>
            <a:r>
              <a:rPr lang="en-US" sz="1600" dirty="0">
                <a:solidFill>
                  <a:schemeClr val="bg1"/>
                </a:solidFill>
                <a:latin typeface="Rockwell Nova" panose="02060503020205020403" pitchFamily="18" charset="0"/>
              </a:rPr>
              <a:t>Early unauthenticated scans returned mostly surface-level information disclosure findings. Once credentialed SSH access was configured for the Basic Network Scan, the depth and quality of results improved dramatically. The lesson reinforced that scan configuration matters as much as scan selection the same tool produces vastly different results depending on the access level it's given.</a:t>
            </a: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lstStyle/>
          <a:p>
            <a:pPr algn="ctr"/>
            <a:r>
              <a:rPr lang="en-US" b="1" dirty="0"/>
              <a:t>Challenges and Lessons Learned</a:t>
            </a:r>
          </a:p>
        </p:txBody>
      </p:sp>
      <p:sp>
        <p:nvSpPr>
          <p:cNvPr id="4" name="TextBox 3">
            <a:extLst>
              <a:ext uri="{FF2B5EF4-FFF2-40B4-BE49-F238E27FC236}">
                <a16:creationId xmlns:a16="http://schemas.microsoft.com/office/drawing/2014/main" id="{65558052-6780-F054-D10E-70D76F064E4B}"/>
              </a:ext>
            </a:extLst>
          </p:cNvPr>
          <p:cNvSpPr txBox="1"/>
          <p:nvPr/>
        </p:nvSpPr>
        <p:spPr>
          <a:xfrm>
            <a:off x="7840346" y="1600200"/>
            <a:ext cx="3894454" cy="2862322"/>
          </a:xfrm>
          <a:prstGeom prst="rect">
            <a:avLst/>
          </a:prstGeom>
          <a:noFill/>
        </p:spPr>
        <p:txBody>
          <a:bodyPr wrap="square" rtlCol="0">
            <a:spAutoFit/>
          </a:bodyPr>
          <a:lstStyle/>
          <a:p>
            <a:r>
              <a:rPr lang="en-US" sz="1500" dirty="0">
                <a:solidFill>
                  <a:schemeClr val="bg1"/>
                </a:solidFill>
                <a:latin typeface="Rockwell Nova" panose="02060503020205020403" pitchFamily="18" charset="0"/>
              </a:rPr>
              <a:t>Overarching Lesson</a:t>
            </a:r>
          </a:p>
          <a:p>
            <a:endParaRPr lang="en-US" sz="1500" dirty="0">
              <a:solidFill>
                <a:schemeClr val="bg1"/>
              </a:solidFill>
              <a:latin typeface="Rockwell Nova" panose="02060503020205020403" pitchFamily="18" charset="0"/>
            </a:endParaRPr>
          </a:p>
          <a:p>
            <a:r>
              <a:rPr lang="en-US" sz="1500" dirty="0">
                <a:solidFill>
                  <a:schemeClr val="bg1"/>
                </a:solidFill>
                <a:latin typeface="Rockwell Nova" panose="02060503020205020403" pitchFamily="18" charset="0"/>
              </a:rPr>
              <a:t>No single tool, scan type, or methodology provides complete coverage. The project repeatedly demonstrated that combining approaches and understanding the limitations of each is what produces comprehensive security visibility. This is the core message for organizations that rely on a single scanner and assume they're covered.</a:t>
            </a:r>
            <a:endParaRPr lang="en-US" sz="1500" dirty="0"/>
          </a:p>
        </p:txBody>
      </p:sp>
    </p:spTree>
    <p:extLst>
      <p:ext uri="{BB962C8B-B14F-4D97-AF65-F5344CB8AC3E}">
        <p14:creationId xmlns:p14="http://schemas.microsoft.com/office/powerpoint/2010/main" val="21267774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146</TotalTime>
  <Words>1929</Words>
  <Application>Microsoft Office PowerPoint</Application>
  <PresentationFormat>Widescreen</PresentationFormat>
  <Paragraphs>92</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Aptos</vt:lpstr>
      <vt:lpstr>Arial</vt:lpstr>
      <vt:lpstr>Calibri</vt:lpstr>
      <vt:lpstr>Rockwell Nova</vt:lpstr>
      <vt:lpstr>Office Theme</vt:lpstr>
      <vt:lpstr>Florida International University</vt:lpstr>
      <vt:lpstr>Problem Definition</vt:lpstr>
      <vt:lpstr>System Architecture</vt:lpstr>
      <vt:lpstr>Implementation: Automated Scanning</vt:lpstr>
      <vt:lpstr>Implementation: Manual Testing</vt:lpstr>
      <vt:lpstr>Implementation: CTI Analysis &amp;amp; VulNerd Tool</vt:lpstr>
      <vt:lpstr>Demonstration Overview</vt:lpstr>
      <vt:lpstr>Testing and Evaluation Results</vt:lpstr>
      <vt:lpstr>Challenges and Lessons Learned</vt:lpstr>
      <vt:lpstr>Future Work</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rickoy cunningham</dc:creator>
  <cp:lastModifiedBy>Rickoy Cunningham</cp:lastModifiedBy>
  <cp:revision>45</cp:revision>
  <dcterms:created xsi:type="dcterms:W3CDTF">2026-04-13T16:27:47Z</dcterms:created>
  <dcterms:modified xsi:type="dcterms:W3CDTF">2026-04-15T23:13:26Z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2025-07-30T00:00:00Z</vt:filetime>
  </property>
  <property fmtid="{D5CDD505-2E9C-101B-9397-08002B2CF9AE}" pid="3" name="LastSaved">
    <vt:filetime>2026-04-13T00:00:00Z</vt:filetime>
  </property>
</Properties>
</file>