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43891200" cy="32918400"/>
  <p:notesSz cx="6858000" cy="9144000"/>
  <p:embeddedFontLst>
    <p:embeddedFont>
      <p:font typeface="Canva Sans" panose="020B0604020202020204" charset="0"/>
      <p:regular r:id="rId3"/>
    </p:embeddedFont>
    <p:embeddedFont>
      <p:font typeface="Canva Sans Bold" panose="020B0604020202020204" charset="0"/>
      <p:regular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22" d="100"/>
          <a:sy n="22" d="100"/>
        </p:scale>
        <p:origin x="177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google.com/url?sa=i&amp;url=https%3A%2F%2Fwww.citypng.com%2Fphoto%2F20680%2Fhd-python-logo-symbol-transparent-png&amp;psig=AOvVaw2AdSHMuBEtsdbiiknB3XFY&amp;ust=1764642152180000&amp;source=images&amp;cd=vfe&amp;opi=89978449&amp;ved=0CBYQjRxqFwoTCKjjmriqm5EDFQAAAAAdAAAAABAE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43891200" cy="32918400"/>
          </a:xfrm>
          <a:custGeom>
            <a:avLst/>
            <a:gdLst/>
            <a:ahLst/>
            <a:cxnLst/>
            <a:rect l="l" t="t" r="r" b="b"/>
            <a:pathLst>
              <a:path w="43891200" h="32918400">
                <a:moveTo>
                  <a:pt x="0" y="0"/>
                </a:moveTo>
                <a:lnTo>
                  <a:pt x="43891200" y="0"/>
                </a:lnTo>
                <a:lnTo>
                  <a:pt x="43891200" y="32918400"/>
                </a:lnTo>
                <a:lnTo>
                  <a:pt x="0" y="329184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501" t="-347" r="-10501" b="-34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hlinkClick r:id="rId3" tooltip="https://www.google.com/url?sa=i&amp;url=https%3A%2F%2Fwww.citypng.com%2Fphoto%2F20680%2Fhd-python-logo-symbol-transparent-png&amp;psig=AOvVaw2AdSHMuBEtsdbiiknB3XFY&amp;ust=1764642152180000&amp;source=images&amp;cd=vfe&amp;opi=89978449&amp;ved=0CBYQjRxqFwoTCKjjmriqm5EDFQAAAAAdAAAAABAE"/>
          </p:cNvPr>
          <p:cNvSpPr/>
          <p:nvPr/>
        </p:nvSpPr>
        <p:spPr>
          <a:xfrm>
            <a:off x="-2407429" y="-325353"/>
            <a:ext cx="47174589" cy="33390035"/>
          </a:xfrm>
          <a:custGeom>
            <a:avLst/>
            <a:gdLst/>
            <a:ahLst/>
            <a:cxnLst/>
            <a:rect l="l" t="t" r="r" b="b"/>
            <a:pathLst>
              <a:path w="47174589" h="33390035">
                <a:moveTo>
                  <a:pt x="0" y="0"/>
                </a:moveTo>
                <a:lnTo>
                  <a:pt x="47174590" y="0"/>
                </a:lnTo>
                <a:lnTo>
                  <a:pt x="47174590" y="33390036"/>
                </a:lnTo>
                <a:lnTo>
                  <a:pt x="0" y="333900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981" b="-298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35070771" y="30797665"/>
            <a:ext cx="8140478" cy="1570217"/>
          </a:xfrm>
          <a:custGeom>
            <a:avLst/>
            <a:gdLst/>
            <a:ahLst/>
            <a:cxnLst/>
            <a:rect l="l" t="t" r="r" b="b"/>
            <a:pathLst>
              <a:path w="8140478" h="1570217">
                <a:moveTo>
                  <a:pt x="0" y="0"/>
                </a:moveTo>
                <a:lnTo>
                  <a:pt x="8140478" y="0"/>
                </a:lnTo>
                <a:lnTo>
                  <a:pt x="8140478" y="1570217"/>
                </a:lnTo>
                <a:lnTo>
                  <a:pt x="0" y="15702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988908" y="29637594"/>
            <a:ext cx="6447517" cy="1706529"/>
          </a:xfrm>
          <a:custGeom>
            <a:avLst/>
            <a:gdLst/>
            <a:ahLst/>
            <a:cxnLst/>
            <a:rect l="l" t="t" r="r" b="b"/>
            <a:pathLst>
              <a:path w="6447517" h="1706529">
                <a:moveTo>
                  <a:pt x="0" y="0"/>
                </a:moveTo>
                <a:lnTo>
                  <a:pt x="6447517" y="0"/>
                </a:lnTo>
                <a:lnTo>
                  <a:pt x="6447517" y="1706528"/>
                </a:lnTo>
                <a:lnTo>
                  <a:pt x="0" y="17065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033" b="-303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6772060" y="24796916"/>
            <a:ext cx="4068016" cy="4068016"/>
          </a:xfrm>
          <a:custGeom>
            <a:avLst/>
            <a:gdLst/>
            <a:ahLst/>
            <a:cxnLst/>
            <a:rect l="l" t="t" r="r" b="b"/>
            <a:pathLst>
              <a:path w="4068016" h="4068016">
                <a:moveTo>
                  <a:pt x="0" y="0"/>
                </a:moveTo>
                <a:lnTo>
                  <a:pt x="4068016" y="0"/>
                </a:lnTo>
                <a:lnTo>
                  <a:pt x="4068016" y="4068016"/>
                </a:lnTo>
                <a:lnTo>
                  <a:pt x="0" y="406801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865914" y="25404998"/>
            <a:ext cx="2851853" cy="2851853"/>
          </a:xfrm>
          <a:custGeom>
            <a:avLst/>
            <a:gdLst/>
            <a:ahLst/>
            <a:cxnLst/>
            <a:rect l="l" t="t" r="r" b="b"/>
            <a:pathLst>
              <a:path w="2851853" h="2851853">
                <a:moveTo>
                  <a:pt x="0" y="0"/>
                </a:moveTo>
                <a:lnTo>
                  <a:pt x="2851852" y="0"/>
                </a:lnTo>
                <a:lnTo>
                  <a:pt x="2851852" y="2851853"/>
                </a:lnTo>
                <a:lnTo>
                  <a:pt x="0" y="285185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30893224" y="21602693"/>
            <a:ext cx="10943763" cy="1653689"/>
            <a:chOff x="0" y="0"/>
            <a:chExt cx="14591684" cy="220491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668508" cy="2204919"/>
            </a:xfrm>
            <a:custGeom>
              <a:avLst/>
              <a:gdLst/>
              <a:ahLst/>
              <a:cxnLst/>
              <a:rect l="l" t="t" r="r" b="b"/>
              <a:pathLst>
                <a:path w="11668508" h="2204919">
                  <a:moveTo>
                    <a:pt x="0" y="0"/>
                  </a:moveTo>
                  <a:lnTo>
                    <a:pt x="11668508" y="0"/>
                  </a:lnTo>
                  <a:lnTo>
                    <a:pt x="11668508" y="2204919"/>
                  </a:lnTo>
                  <a:lnTo>
                    <a:pt x="0" y="22049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963115" y="475664"/>
              <a:ext cx="469927" cy="1160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373"/>
                </a:lnSpc>
                <a:spcBef>
                  <a:spcPct val="0"/>
                </a:spcBef>
              </a:pPr>
              <a:r>
                <a:rPr lang="en-US" sz="5266" b="1">
                  <a:solidFill>
                    <a:srgbClr val="9FA6CD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1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841293" y="475664"/>
              <a:ext cx="496853" cy="1160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373"/>
                </a:lnSpc>
                <a:spcBef>
                  <a:spcPct val="0"/>
                </a:spcBef>
              </a:pPr>
              <a:r>
                <a:rPr lang="en-US" sz="5266" b="1">
                  <a:solidFill>
                    <a:srgbClr val="9FA6CD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6777704" y="474738"/>
              <a:ext cx="526977" cy="1160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373"/>
                </a:lnSpc>
                <a:spcBef>
                  <a:spcPct val="0"/>
                </a:spcBef>
              </a:pPr>
              <a:r>
                <a:rPr lang="en-US" sz="5266" b="1">
                  <a:solidFill>
                    <a:srgbClr val="9FA6CD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3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9712595" y="474738"/>
              <a:ext cx="554764" cy="1160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373"/>
                </a:lnSpc>
                <a:spcBef>
                  <a:spcPct val="0"/>
                </a:spcBef>
              </a:pPr>
              <a:r>
                <a:rPr lang="en-US" sz="5266" b="1">
                  <a:solidFill>
                    <a:srgbClr val="9FA6CD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4</a:t>
              </a:r>
            </a:p>
          </p:txBody>
        </p:sp>
        <p:sp>
          <p:nvSpPr>
            <p:cNvPr id="14" name="Freeform 14"/>
            <p:cNvSpPr/>
            <p:nvPr/>
          </p:nvSpPr>
          <p:spPr>
            <a:xfrm>
              <a:off x="11668508" y="0"/>
              <a:ext cx="2923176" cy="2204919"/>
            </a:xfrm>
            <a:custGeom>
              <a:avLst/>
              <a:gdLst/>
              <a:ahLst/>
              <a:cxnLst/>
              <a:rect l="l" t="t" r="r" b="b"/>
              <a:pathLst>
                <a:path w="2923176" h="2204919">
                  <a:moveTo>
                    <a:pt x="0" y="0"/>
                  </a:moveTo>
                  <a:lnTo>
                    <a:pt x="2923176" y="0"/>
                  </a:lnTo>
                  <a:lnTo>
                    <a:pt x="2923176" y="2204919"/>
                  </a:lnTo>
                  <a:lnTo>
                    <a:pt x="0" y="22049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r="-29917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2528118" y="474738"/>
              <a:ext cx="554764" cy="1160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373"/>
                </a:lnSpc>
                <a:spcBef>
                  <a:spcPct val="0"/>
                </a:spcBef>
              </a:pPr>
              <a:r>
                <a:rPr lang="en-US" sz="5266" b="1">
                  <a:solidFill>
                    <a:srgbClr val="9FA6CD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5</a:t>
              </a:r>
            </a:p>
          </p:txBody>
        </p:sp>
      </p:grpSp>
      <p:sp>
        <p:nvSpPr>
          <p:cNvPr id="16" name="Freeform 16"/>
          <p:cNvSpPr/>
          <p:nvPr/>
        </p:nvSpPr>
        <p:spPr>
          <a:xfrm>
            <a:off x="17668148" y="-325353"/>
            <a:ext cx="6705028" cy="6705028"/>
          </a:xfrm>
          <a:custGeom>
            <a:avLst/>
            <a:gdLst/>
            <a:ahLst/>
            <a:cxnLst/>
            <a:rect l="l" t="t" r="r" b="b"/>
            <a:pathLst>
              <a:path w="6705028" h="6705028">
                <a:moveTo>
                  <a:pt x="0" y="0"/>
                </a:moveTo>
                <a:lnTo>
                  <a:pt x="6705028" y="0"/>
                </a:lnTo>
                <a:lnTo>
                  <a:pt x="6705028" y="6705029"/>
                </a:lnTo>
                <a:lnTo>
                  <a:pt x="0" y="670502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30478189" y="13680366"/>
            <a:ext cx="11773833" cy="6137424"/>
          </a:xfrm>
          <a:custGeom>
            <a:avLst/>
            <a:gdLst/>
            <a:ahLst/>
            <a:cxnLst/>
            <a:rect l="l" t="t" r="r" b="b"/>
            <a:pathLst>
              <a:path w="11773833" h="6137424">
                <a:moveTo>
                  <a:pt x="0" y="0"/>
                </a:moveTo>
                <a:lnTo>
                  <a:pt x="11773833" y="0"/>
                </a:lnTo>
                <a:lnTo>
                  <a:pt x="11773833" y="6137423"/>
                </a:lnTo>
                <a:lnTo>
                  <a:pt x="0" y="613742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4489057" y="23518636"/>
            <a:ext cx="13856511" cy="8798884"/>
          </a:xfrm>
          <a:custGeom>
            <a:avLst/>
            <a:gdLst/>
            <a:ahLst/>
            <a:cxnLst/>
            <a:rect l="l" t="t" r="r" b="b"/>
            <a:pathLst>
              <a:path w="13856511" h="8798884">
                <a:moveTo>
                  <a:pt x="0" y="0"/>
                </a:moveTo>
                <a:lnTo>
                  <a:pt x="13856511" y="0"/>
                </a:lnTo>
                <a:lnTo>
                  <a:pt x="13856511" y="8798884"/>
                </a:lnTo>
                <a:lnTo>
                  <a:pt x="0" y="879888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15212069" y="10681194"/>
            <a:ext cx="12410487" cy="128374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69"/>
              </a:lnSpc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The VulNerd system is a modular vulnerability analysis pipeline that transforms raw scan data into structured, actionable insights.</a:t>
            </a:r>
          </a:p>
          <a:p>
            <a:pPr marL="750997" lvl="1" indent="-375499" algn="l">
              <a:lnSpc>
                <a:spcPts val="4869"/>
              </a:lnSpc>
              <a:buFont typeface="Arial"/>
              <a:buChar char="•"/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Data Collection: A vulnerability scanner such as Nessus Essentials performs scans on a DVWA environment</a:t>
            </a:r>
          </a:p>
          <a:p>
            <a:pPr marL="750997" lvl="1" indent="-375499" algn="l">
              <a:lnSpc>
                <a:spcPts val="4869"/>
              </a:lnSpc>
              <a:buFont typeface="Arial"/>
              <a:buChar char="•"/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Data Processing: Scan results are exported as CSV and parsed using a custom Python engine</a:t>
            </a:r>
          </a:p>
          <a:p>
            <a:pPr marL="750997" lvl="1" indent="-375499" algn="l">
              <a:lnSpc>
                <a:spcPts val="4869"/>
              </a:lnSpc>
              <a:buFont typeface="Arial"/>
              <a:buChar char="•"/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Data Enrichment: CVSS scores, severity levels, affected services, and vulnerability details are extracted and normalized</a:t>
            </a:r>
          </a:p>
          <a:p>
            <a:pPr marL="750997" lvl="1" indent="-375499" algn="l">
              <a:lnSpc>
                <a:spcPts val="4869"/>
              </a:lnSpc>
              <a:buFont typeface="Arial"/>
              <a:buChar char="•"/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AI Analysis: Google Gemini reads the enriched findings and generates a plain English report card with grades, risk explanations, and remediation guidance</a:t>
            </a:r>
          </a:p>
          <a:p>
            <a:pPr marL="750997" lvl="1" indent="-375499" algn="l">
              <a:lnSpc>
                <a:spcPts val="4869"/>
              </a:lnSpc>
              <a:buFont typeface="Arial"/>
              <a:buChar char="•"/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Data Visualization: Results are displayed through a custom web interface with a compliance dashboard, PDF export, and built in AI chat assistant</a:t>
            </a:r>
          </a:p>
          <a:p>
            <a:pPr marL="750997" lvl="1" indent="-375499" algn="l">
              <a:lnSpc>
                <a:spcPts val="4869"/>
              </a:lnSpc>
              <a:buFont typeface="Arial"/>
              <a:buChar char="•"/>
            </a:pPr>
            <a:r>
              <a:rPr lang="en-US" sz="3478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Analysis Workflow: Users prioritize vulnerabilities, track improvements after mitigation, and measure security progress over time</a:t>
            </a:r>
          </a:p>
          <a:p>
            <a:pPr algn="l">
              <a:lnSpc>
                <a:spcPts val="4869"/>
              </a:lnSpc>
              <a:spcBef>
                <a:spcPct val="0"/>
              </a:spcBef>
            </a:pPr>
            <a:endParaRPr lang="en-US" sz="3478">
              <a:solidFill>
                <a:srgbClr val="E8FBF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8151106" y="9187062"/>
            <a:ext cx="6222069" cy="10782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300" b="1" dirty="0">
                <a:solidFill>
                  <a:srgbClr val="9FA6CD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System Design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3209429" y="701247"/>
            <a:ext cx="6705028" cy="10782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300" b="1" dirty="0">
                <a:solidFill>
                  <a:srgbClr val="9FA6CD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Implementation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9636714" y="2079977"/>
            <a:ext cx="13186513" cy="11981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18260" lvl="1" indent="-409130" algn="l">
              <a:lnSpc>
                <a:spcPts val="5305"/>
              </a:lnSpc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Deployed DVWA in a controlled Docker based lab environment</a:t>
            </a:r>
          </a:p>
          <a:p>
            <a:pPr marL="818260" lvl="1" indent="-409130" algn="l">
              <a:lnSpc>
                <a:spcPts val="5305"/>
              </a:lnSpc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Conducted vulnerability scans using a vulnerability scanner such as Nessus Essentials</a:t>
            </a:r>
          </a:p>
          <a:p>
            <a:pPr marL="818260" lvl="1" indent="-409130" algn="l">
              <a:lnSpc>
                <a:spcPts val="5305"/>
              </a:lnSpc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Exported scan results and built a Python based parsing engine to clean, normalize, and structure scan data</a:t>
            </a:r>
          </a:p>
          <a:p>
            <a:pPr marL="818260" lvl="1" indent="-409130" algn="l">
              <a:lnSpc>
                <a:spcPts val="5305"/>
              </a:lnSpc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Integrated Google Gemini AI to generate graded, plain English report cards with risk explanations and remediation guidance</a:t>
            </a:r>
          </a:p>
          <a:p>
            <a:pPr marL="818260" lvl="1" indent="-409130" algn="l">
              <a:lnSpc>
                <a:spcPts val="5305"/>
              </a:lnSpc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Developed a custom web interface with a compliance dashboard, PDF export, and built in AI chat assistant for interactive analysis</a:t>
            </a:r>
          </a:p>
          <a:p>
            <a:pPr marL="818260" lvl="1" indent="-409130" algn="l">
              <a:lnSpc>
                <a:spcPts val="5305"/>
              </a:lnSpc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Implemented CVSS based prioritization for realistic risk assessment</a:t>
            </a:r>
          </a:p>
          <a:p>
            <a:pPr marL="818260" lvl="1" indent="-409130" algn="l">
              <a:lnSpc>
                <a:spcPts val="5305"/>
              </a:lnSpc>
              <a:spcBef>
                <a:spcPct val="0"/>
              </a:spcBef>
              <a:buFont typeface="Arial"/>
              <a:buChar char="•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Performed iterative scans to validate mitigation effectiveness</a:t>
            </a:r>
          </a:p>
          <a:p>
            <a:pPr algn="just">
              <a:lnSpc>
                <a:spcPts val="5305"/>
              </a:lnSpc>
              <a:spcBef>
                <a:spcPct val="0"/>
              </a:spcBef>
            </a:pPr>
            <a:endParaRPr lang="en-US" sz="3789">
              <a:solidFill>
                <a:srgbClr val="E8FBF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1940838" y="16264890"/>
            <a:ext cx="9525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endParaRPr/>
          </a:p>
        </p:txBody>
      </p:sp>
      <p:sp>
        <p:nvSpPr>
          <p:cNvPr id="24" name="TextBox 24"/>
          <p:cNvSpPr txBox="1"/>
          <p:nvPr/>
        </p:nvSpPr>
        <p:spPr>
          <a:xfrm>
            <a:off x="14971380" y="6512335"/>
            <a:ext cx="12891865" cy="2170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29"/>
              </a:lnSpc>
              <a:spcBef>
                <a:spcPct val="0"/>
              </a:spcBef>
            </a:pPr>
            <a:r>
              <a:rPr lang="en-US" sz="4163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Students: Reynaldo Rodriguez, Jonathan Nava-Arenas, Luisa Faria Novy E Silva, Anthony Whiteman, Rickoy Cunningham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057083" y="701247"/>
            <a:ext cx="3774812" cy="10782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300" b="1" dirty="0">
                <a:solidFill>
                  <a:srgbClr val="9FA6CD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Problem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062590" y="8232657"/>
            <a:ext cx="3310235" cy="1078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300" b="1">
                <a:solidFill>
                  <a:srgbClr val="9FA6CD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Solution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3209429" y="20147729"/>
            <a:ext cx="7079884" cy="10549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300" b="1" dirty="0">
                <a:solidFill>
                  <a:srgbClr val="9FA6CD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Team Time Line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739640" y="16148050"/>
            <a:ext cx="2064841" cy="1078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300" b="1">
                <a:solidFill>
                  <a:srgbClr val="9FA6CD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Tools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75230" y="9690443"/>
            <a:ext cx="12397404" cy="5980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05"/>
              </a:lnSpc>
              <a:spcBef>
                <a:spcPct val="0"/>
              </a:spcBef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VulNerd is the nerdy classmate who actually wants you to pass a class you’re behind in. It takes your scan, analyzes every finding, and hands you back a report card written like a tutor wrote it. Your biggest risks in plain English. What fixing them costs and what ignoring them costs. Students get a tool that bridges the gap between theory and real-world analysis. Small businesses get clarity without needing to hire a team to find it.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30465" y="2079977"/>
            <a:ext cx="12283191" cy="5313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05"/>
              </a:lnSpc>
              <a:spcBef>
                <a:spcPct val="0"/>
              </a:spcBef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Most cybersecurity tools weren't designed with small businesses in mind. The scanners exist, the frameworks exist, but all of it assumes you have a dedicated security team sitting behind it making sense of the output. Most small businesses don't have that. What they have is an owner wearing six hats, a Nessus export full of CVE codes, and no idea which one is about to cost them everything.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98243" y="17549407"/>
            <a:ext cx="12151377" cy="6647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05"/>
              </a:lnSpc>
              <a:spcBef>
                <a:spcPct val="0"/>
              </a:spcBef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Tools used for this project include Python for data processing and server logic, DVWA as the vulnerable test environment, Remote Desktop Protocol (RDP) for remote access, a vulnerability scanner such as Nessus Essentials for data collection, Docker for environment deployment, Google Gemini AI for intelligent analysis and report generation, ReportLab for PDF report card generation, and a custom HTML, CSS, and JavaScript interface for visualization and delivery.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9636714" y="23497028"/>
            <a:ext cx="13123344" cy="7522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18260" lvl="1" indent="-409130" algn="just">
              <a:lnSpc>
                <a:spcPts val="5305"/>
              </a:lnSpc>
              <a:buAutoNum type="arabicPeriod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Provisioned a DVWA-based lab environment with logging and visibility instrumentation.</a:t>
            </a:r>
          </a:p>
          <a:p>
            <a:pPr marL="818260" lvl="1" indent="-409130" algn="just">
              <a:lnSpc>
                <a:spcPts val="5305"/>
              </a:lnSpc>
              <a:buAutoNum type="arabicPeriod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Performed controlled adversary emulation to generate security telemetry.</a:t>
            </a:r>
          </a:p>
          <a:p>
            <a:pPr marL="818260" lvl="1" indent="-409130" algn="just">
              <a:lnSpc>
                <a:spcPts val="5305"/>
              </a:lnSpc>
              <a:buAutoNum type="arabicPeriod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Developed and refined detection logic to minimize false positives.</a:t>
            </a:r>
          </a:p>
          <a:p>
            <a:pPr marL="818260" lvl="1" indent="-409130" algn="just">
              <a:lnSpc>
                <a:spcPts val="5305"/>
              </a:lnSpc>
              <a:buAutoNum type="arabicPeriod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Correlated findings with external threat intelligence for contextual risk analysis.</a:t>
            </a:r>
          </a:p>
          <a:p>
            <a:pPr marL="818260" lvl="1" indent="-409130" algn="just">
              <a:lnSpc>
                <a:spcPts val="5305"/>
              </a:lnSpc>
              <a:buAutoNum type="arabicPeriod"/>
            </a:pPr>
            <a:r>
              <a:rPr lang="en-US" sz="3789">
                <a:solidFill>
                  <a:srgbClr val="E8FBFB"/>
                </a:solidFill>
                <a:latin typeface="Canva Sans"/>
                <a:ea typeface="Canva Sans"/>
                <a:cs typeface="Canva Sans"/>
                <a:sym typeface="Canva Sans"/>
              </a:rPr>
              <a:t>Developed a CSV-driven analytical interface with visualizations and automated reporting.</a:t>
            </a:r>
          </a:p>
          <a:p>
            <a:pPr algn="just">
              <a:lnSpc>
                <a:spcPts val="3376"/>
              </a:lnSpc>
            </a:pPr>
            <a:endParaRPr lang="en-US" sz="3789">
              <a:solidFill>
                <a:srgbClr val="E8FBF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76"/>
              </a:lnSpc>
              <a:spcBef>
                <a:spcPct val="0"/>
              </a:spcBef>
            </a:pPr>
            <a:endParaRPr lang="en-US" sz="3789">
              <a:solidFill>
                <a:srgbClr val="E8FBF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558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Canva Sans</vt:lpstr>
      <vt:lpstr>Canva Sans Bold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Design</dc:title>
  <cp:lastModifiedBy>Soul Fist</cp:lastModifiedBy>
  <cp:revision>3</cp:revision>
  <dcterms:created xsi:type="dcterms:W3CDTF">2006-08-16T00:00:00Z</dcterms:created>
  <dcterms:modified xsi:type="dcterms:W3CDTF">2026-04-27T20:05:16Z</dcterms:modified>
  <dc:identifier>DAG6NjMXEz0</dc:identifier>
</cp:coreProperties>
</file>