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irb6kDVVgTAr0WZEeSVdqiB3Iq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AEF49B4-CA07-42E2-BF83-271EAEFDC8F1}">
  <a:tblStyle styleId="{BAEF49B4-CA07-42E2-BF83-271EAEFDC8F1}" styleName="Table_0">
    <a:wholeTbl>
      <a:tcTxStyle b="off" i="off">
        <a:font>
          <a:latin typeface="Arial"/>
          <a:ea typeface="Arial"/>
          <a:cs typeface="Aria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12700">
              <a:solidFill>
                <a:schemeClr val="accent1"/>
              </a:solidFill>
              <a:prstDash val="solid"/>
              <a:round/>
              <a:headEnd len="sm" w="sm" type="none"/>
              <a:tailEnd len="sm" w="sm" type="none"/>
            </a:ln>
          </a:top>
          <a:bottom>
            <a:ln cap="flat" cmpd="sng" w="12700">
              <a:solidFill>
                <a:schemeClr val="accen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fill>
          <a:solidFill>
            <a:schemeClr val="accent1">
              <a:alpha val="20000"/>
            </a:schemeClr>
          </a:solidFill>
        </a:fill>
      </a:tcStyle>
    </a:band1H>
    <a:band2H>
      <a:tcTxStyle/>
    </a:band2H>
    <a:band1V>
      <a:tcTxStyle/>
      <a:tcStyle>
        <a:fill>
          <a:solidFill>
            <a:schemeClr val="accent1">
              <a:alpha val="20000"/>
            </a:schemeClr>
          </a:solidFill>
        </a:fill>
      </a:tcStyle>
    </a:band1V>
    <a:band2V>
      <a:tcTxStyle/>
    </a:band2V>
    <a:lastCol>
      <a:tcTxStyle b="on" i="off"/>
    </a:lastCol>
    <a:firstCol>
      <a:tcTxStyle b="on" i="off"/>
    </a:firstCol>
    <a:lastRow>
      <a:tcTxStyle b="on" i="off"/>
      <a:tcStyle>
        <a:tcBdr>
          <a:top>
            <a:ln cap="flat" cmpd="sng" w="12700">
              <a:solidFill>
                <a:schemeClr val="accent1"/>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12700">
              <a:solidFill>
                <a:schemeClr val="accent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Do we have a storage?</a:t>
            </a:r>
            <a:endParaRPr/>
          </a:p>
        </p:txBody>
      </p:sp>
      <p:sp>
        <p:nvSpPr>
          <p:cNvPr id="162" name="Google Shape;16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number of token, also i dont think the project structure has backend or rag check</a:t>
            </a:r>
            <a:endParaRPr/>
          </a:p>
        </p:txBody>
      </p:sp>
      <p:sp>
        <p:nvSpPr>
          <p:cNvPr id="170" name="Google Shape;17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no citation, or session</a:t>
            </a:r>
            <a:endParaRPr/>
          </a:p>
        </p:txBody>
      </p:sp>
      <p:sp>
        <p:nvSpPr>
          <p:cNvPr id="185" name="Google Shape;18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2" name="Shape 12"/>
        <p:cNvGrpSpPr/>
        <p:nvPr/>
      </p:nvGrpSpPr>
      <p:grpSpPr>
        <a:xfrm>
          <a:off x="0" y="0"/>
          <a:ext cx="0" cy="0"/>
          <a:chOff x="0" y="0"/>
          <a:chExt cx="0" cy="0"/>
        </a:xfrm>
      </p:grpSpPr>
      <p:pic>
        <p:nvPicPr>
          <p:cNvPr descr="A picture containing white, street&#10;&#10;Description automatically generated" id="13" name="Google Shape;13;p11"/>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4" name="Google Shape;14;p11"/>
          <p:cNvSpPr txBox="1"/>
          <p:nvPr>
            <p:ph type="ctrTitle"/>
          </p:nvPr>
        </p:nvSpPr>
        <p:spPr>
          <a:xfrm>
            <a:off x="1048603" y="1469764"/>
            <a:ext cx="10094794"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accent1"/>
              </a:buClr>
              <a:buSzPts val="6000"/>
              <a:buFont typeface="Arial"/>
              <a:buNone/>
              <a:defRPr sz="6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11"/>
          <p:cNvSpPr txBox="1"/>
          <p:nvPr>
            <p:ph idx="1" type="subTitle"/>
          </p:nvPr>
        </p:nvSpPr>
        <p:spPr>
          <a:xfrm>
            <a:off x="1524000" y="401767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accent1"/>
              </a:buClr>
              <a:buSzPts val="2400"/>
              <a:buNone/>
              <a:defRPr sz="2400">
                <a:solidFill>
                  <a:schemeClr val="accent1"/>
                </a:solidFill>
              </a:defRPr>
            </a:lvl1pPr>
            <a:lvl2pPr lvl="1" algn="ctr">
              <a:lnSpc>
                <a:spcPct val="90000"/>
              </a:lnSpc>
              <a:spcBef>
                <a:spcPts val="500"/>
              </a:spcBef>
              <a:spcAft>
                <a:spcPts val="0"/>
              </a:spcAft>
              <a:buClr>
                <a:schemeClr val="accent1"/>
              </a:buClr>
              <a:buSzPts val="2000"/>
              <a:buNone/>
              <a:defRPr sz="2000"/>
            </a:lvl2pPr>
            <a:lvl3pPr lvl="2" algn="ctr">
              <a:lnSpc>
                <a:spcPct val="90000"/>
              </a:lnSpc>
              <a:spcBef>
                <a:spcPts val="500"/>
              </a:spcBef>
              <a:spcAft>
                <a:spcPts val="0"/>
              </a:spcAft>
              <a:buClr>
                <a:schemeClr val="accent1"/>
              </a:buClr>
              <a:buSzPts val="1800"/>
              <a:buNone/>
              <a:defRPr sz="1800"/>
            </a:lvl3pPr>
            <a:lvl4pPr lvl="3" algn="ctr">
              <a:lnSpc>
                <a:spcPct val="90000"/>
              </a:lnSpc>
              <a:spcBef>
                <a:spcPts val="500"/>
              </a:spcBef>
              <a:spcAft>
                <a:spcPts val="0"/>
              </a:spcAft>
              <a:buClr>
                <a:schemeClr val="accent1"/>
              </a:buClr>
              <a:buSzPts val="1600"/>
              <a:buNone/>
              <a:defRPr sz="1600"/>
            </a:lvl4pPr>
            <a:lvl5pPr lvl="4" algn="ctr">
              <a:lnSpc>
                <a:spcPct val="90000"/>
              </a:lnSpc>
              <a:spcBef>
                <a:spcPts val="500"/>
              </a:spcBef>
              <a:spcAft>
                <a:spcPts val="0"/>
              </a:spcAft>
              <a:buClr>
                <a:schemeClr val="accen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showMasterSp="0">
  <p:cSld name="1_Section Header">
    <p:spTree>
      <p:nvGrpSpPr>
        <p:cNvPr id="68" name="Shape 68"/>
        <p:cNvGrpSpPr/>
        <p:nvPr/>
      </p:nvGrpSpPr>
      <p:grpSpPr>
        <a:xfrm>
          <a:off x="0" y="0"/>
          <a:ext cx="0" cy="0"/>
          <a:chOff x="0" y="0"/>
          <a:chExt cx="0" cy="0"/>
        </a:xfrm>
      </p:grpSpPr>
      <p:pic>
        <p:nvPicPr>
          <p:cNvPr id="69" name="Google Shape;69;p20"/>
          <p:cNvPicPr preferRelativeResize="0"/>
          <p:nvPr/>
        </p:nvPicPr>
        <p:blipFill rotWithShape="1">
          <a:blip r:embed="rId2">
            <a:alphaModFix/>
          </a:blip>
          <a:srcRect b="0" l="0" r="0" t="0"/>
          <a:stretch/>
        </p:blipFill>
        <p:spPr>
          <a:xfrm>
            <a:off x="0" y="0"/>
            <a:ext cx="12191999" cy="6858000"/>
          </a:xfrm>
          <a:prstGeom prst="rect">
            <a:avLst/>
          </a:prstGeom>
          <a:noFill/>
          <a:ln>
            <a:noFill/>
          </a:ln>
        </p:spPr>
      </p:pic>
      <p:sp>
        <p:nvSpPr>
          <p:cNvPr id="70" name="Google Shape;70;p20"/>
          <p:cNvSpPr txBox="1"/>
          <p:nvPr>
            <p:ph type="title"/>
          </p:nvPr>
        </p:nvSpPr>
        <p:spPr>
          <a:xfrm>
            <a:off x="2369126" y="1709738"/>
            <a:ext cx="8978324"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20"/>
          <p:cNvSpPr txBox="1"/>
          <p:nvPr>
            <p:ph idx="1" type="body"/>
          </p:nvPr>
        </p:nvSpPr>
        <p:spPr>
          <a:xfrm>
            <a:off x="2369126" y="4589463"/>
            <a:ext cx="8978324"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72" name="Google Shape;72;p20"/>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0"/>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75" name="Shape 75"/>
        <p:cNvGrpSpPr/>
        <p:nvPr/>
      </p:nvGrpSpPr>
      <p:grpSpPr>
        <a:xfrm>
          <a:off x="0" y="0"/>
          <a:ext cx="0" cy="0"/>
          <a:chOff x="0" y="0"/>
          <a:chExt cx="0" cy="0"/>
        </a:xfrm>
      </p:grpSpPr>
      <p:pic>
        <p:nvPicPr>
          <p:cNvPr id="76" name="Google Shape;76;p21"/>
          <p:cNvPicPr preferRelativeResize="0"/>
          <p:nvPr/>
        </p:nvPicPr>
        <p:blipFill rotWithShape="1">
          <a:blip r:embed="rId2">
            <a:alphaModFix/>
          </a:blip>
          <a:srcRect b="0" l="0" r="0" t="0"/>
          <a:stretch/>
        </p:blipFill>
        <p:spPr>
          <a:xfrm>
            <a:off x="0" y="0"/>
            <a:ext cx="12191999" cy="6858000"/>
          </a:xfrm>
          <a:prstGeom prst="rect">
            <a:avLst/>
          </a:prstGeom>
          <a:noFill/>
          <a:ln>
            <a:noFill/>
          </a:ln>
        </p:spPr>
      </p:pic>
      <p:sp>
        <p:nvSpPr>
          <p:cNvPr id="77" name="Google Shape;77;p21"/>
          <p:cNvSpPr txBox="1"/>
          <p:nvPr>
            <p:ph type="title"/>
          </p:nvPr>
        </p:nvSpPr>
        <p:spPr>
          <a:xfrm>
            <a:off x="2369126" y="797442"/>
            <a:ext cx="8984673" cy="8932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21"/>
          <p:cNvSpPr txBox="1"/>
          <p:nvPr>
            <p:ph idx="1" type="body"/>
          </p:nvPr>
        </p:nvSpPr>
        <p:spPr>
          <a:xfrm>
            <a:off x="2369125" y="1825625"/>
            <a:ext cx="4346943"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21"/>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1"/>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1"/>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21"/>
          <p:cNvSpPr txBox="1"/>
          <p:nvPr>
            <p:ph idx="2" type="body"/>
          </p:nvPr>
        </p:nvSpPr>
        <p:spPr>
          <a:xfrm>
            <a:off x="7006856" y="1825625"/>
            <a:ext cx="4346943"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showMasterSp="0">
  <p:cSld name="1_Comparison">
    <p:spTree>
      <p:nvGrpSpPr>
        <p:cNvPr id="83" name="Shape 83"/>
        <p:cNvGrpSpPr/>
        <p:nvPr/>
      </p:nvGrpSpPr>
      <p:grpSpPr>
        <a:xfrm>
          <a:off x="0" y="0"/>
          <a:ext cx="0" cy="0"/>
          <a:chOff x="0" y="0"/>
          <a:chExt cx="0" cy="0"/>
        </a:xfrm>
      </p:grpSpPr>
      <p:pic>
        <p:nvPicPr>
          <p:cNvPr id="84" name="Google Shape;84;p22"/>
          <p:cNvPicPr preferRelativeResize="0"/>
          <p:nvPr/>
        </p:nvPicPr>
        <p:blipFill rotWithShape="1">
          <a:blip r:embed="rId2">
            <a:alphaModFix/>
          </a:blip>
          <a:srcRect b="0" l="0" r="0" t="0"/>
          <a:stretch/>
        </p:blipFill>
        <p:spPr>
          <a:xfrm>
            <a:off x="0" y="0"/>
            <a:ext cx="12191999" cy="6858000"/>
          </a:xfrm>
          <a:prstGeom prst="rect">
            <a:avLst/>
          </a:prstGeom>
          <a:noFill/>
          <a:ln>
            <a:noFill/>
          </a:ln>
        </p:spPr>
      </p:pic>
      <p:sp>
        <p:nvSpPr>
          <p:cNvPr id="85" name="Google Shape;85;p22"/>
          <p:cNvSpPr txBox="1"/>
          <p:nvPr>
            <p:ph idx="1" type="body"/>
          </p:nvPr>
        </p:nvSpPr>
        <p:spPr>
          <a:xfrm>
            <a:off x="7006856" y="1825625"/>
            <a:ext cx="4348532" cy="67945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6" name="Google Shape;86;p22"/>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22"/>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2"/>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9" name="Google Shape;89;p22"/>
          <p:cNvSpPr txBox="1"/>
          <p:nvPr>
            <p:ph idx="2" type="body"/>
          </p:nvPr>
        </p:nvSpPr>
        <p:spPr>
          <a:xfrm>
            <a:off x="7006856" y="2640013"/>
            <a:ext cx="4346943" cy="353694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2"/>
          <p:cNvSpPr txBox="1"/>
          <p:nvPr>
            <p:ph idx="3" type="body"/>
          </p:nvPr>
        </p:nvSpPr>
        <p:spPr>
          <a:xfrm>
            <a:off x="2369126" y="1825625"/>
            <a:ext cx="4348532" cy="67945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1" name="Google Shape;91;p22"/>
          <p:cNvSpPr txBox="1"/>
          <p:nvPr>
            <p:ph idx="4" type="body"/>
          </p:nvPr>
        </p:nvSpPr>
        <p:spPr>
          <a:xfrm>
            <a:off x="2369126" y="2640013"/>
            <a:ext cx="4346943" cy="353694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22"/>
          <p:cNvSpPr txBox="1"/>
          <p:nvPr>
            <p:ph type="title"/>
          </p:nvPr>
        </p:nvSpPr>
        <p:spPr>
          <a:xfrm>
            <a:off x="2369126" y="797442"/>
            <a:ext cx="8984673" cy="8932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ection Header" showMasterSp="0">
  <p:cSld name="2_Section Header">
    <p:spTree>
      <p:nvGrpSpPr>
        <p:cNvPr id="93" name="Shape 93"/>
        <p:cNvGrpSpPr/>
        <p:nvPr/>
      </p:nvGrpSpPr>
      <p:grpSpPr>
        <a:xfrm>
          <a:off x="0" y="0"/>
          <a:ext cx="0" cy="0"/>
          <a:chOff x="0" y="0"/>
          <a:chExt cx="0" cy="0"/>
        </a:xfrm>
      </p:grpSpPr>
      <p:pic>
        <p:nvPicPr>
          <p:cNvPr id="94" name="Google Shape;94;p23"/>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95" name="Google Shape;95;p23"/>
          <p:cNvSpPr txBox="1"/>
          <p:nvPr>
            <p:ph type="title"/>
          </p:nvPr>
        </p:nvSpPr>
        <p:spPr>
          <a:xfrm>
            <a:off x="666044" y="1709738"/>
            <a:ext cx="10681405"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 name="Google Shape;96;p23"/>
          <p:cNvSpPr txBox="1"/>
          <p:nvPr>
            <p:ph idx="1" type="body"/>
          </p:nvPr>
        </p:nvSpPr>
        <p:spPr>
          <a:xfrm>
            <a:off x="666044" y="4589463"/>
            <a:ext cx="10681406"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97" name="Google Shape;97;p23"/>
          <p:cNvSpPr txBox="1"/>
          <p:nvPr>
            <p:ph idx="10" type="dt"/>
          </p:nvPr>
        </p:nvSpPr>
        <p:spPr>
          <a:xfrm>
            <a:off x="666044" y="6383254"/>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23"/>
          <p:cNvSpPr txBox="1"/>
          <p:nvPr>
            <p:ph idx="11" type="ftr"/>
          </p:nvPr>
        </p:nvSpPr>
        <p:spPr>
          <a:xfrm>
            <a:off x="3833027" y="6383255"/>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23"/>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00" name="Shape 100"/>
        <p:cNvGrpSpPr/>
        <p:nvPr/>
      </p:nvGrpSpPr>
      <p:grpSpPr>
        <a:xfrm>
          <a:off x="0" y="0"/>
          <a:ext cx="0" cy="0"/>
          <a:chOff x="0" y="0"/>
          <a:chExt cx="0" cy="0"/>
        </a:xfrm>
      </p:grpSpPr>
      <p:pic>
        <p:nvPicPr>
          <p:cNvPr id="101" name="Google Shape;101;p2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02" name="Google Shape;102;p24"/>
          <p:cNvSpPr txBox="1"/>
          <p:nvPr>
            <p:ph idx="1" type="body"/>
          </p:nvPr>
        </p:nvSpPr>
        <p:spPr>
          <a:xfrm>
            <a:off x="666044" y="1825625"/>
            <a:ext cx="5274736"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 name="Google Shape;103;p24"/>
          <p:cNvSpPr txBox="1"/>
          <p:nvPr>
            <p:ph type="title"/>
          </p:nvPr>
        </p:nvSpPr>
        <p:spPr>
          <a:xfrm>
            <a:off x="666044" y="681036"/>
            <a:ext cx="10687755"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24"/>
          <p:cNvSpPr txBox="1"/>
          <p:nvPr>
            <p:ph idx="10" type="dt"/>
          </p:nvPr>
        </p:nvSpPr>
        <p:spPr>
          <a:xfrm>
            <a:off x="666044" y="6377782"/>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4"/>
          <p:cNvSpPr txBox="1"/>
          <p:nvPr>
            <p:ph idx="11" type="ftr"/>
          </p:nvPr>
        </p:nvSpPr>
        <p:spPr>
          <a:xfrm>
            <a:off x="3833027" y="637778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24"/>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7" name="Google Shape;107;p24"/>
          <p:cNvSpPr txBox="1"/>
          <p:nvPr>
            <p:ph idx="2" type="body"/>
          </p:nvPr>
        </p:nvSpPr>
        <p:spPr>
          <a:xfrm>
            <a:off x="6079063" y="1825625"/>
            <a:ext cx="5274736"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08" name="Shape 108"/>
        <p:cNvGrpSpPr/>
        <p:nvPr/>
      </p:nvGrpSpPr>
      <p:grpSpPr>
        <a:xfrm>
          <a:off x="0" y="0"/>
          <a:ext cx="0" cy="0"/>
          <a:chOff x="0" y="0"/>
          <a:chExt cx="0" cy="0"/>
        </a:xfrm>
      </p:grpSpPr>
      <p:pic>
        <p:nvPicPr>
          <p:cNvPr id="109" name="Google Shape;109;p25"/>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10" name="Google Shape;110;p25"/>
          <p:cNvSpPr txBox="1"/>
          <p:nvPr>
            <p:ph idx="10" type="dt"/>
          </p:nvPr>
        </p:nvSpPr>
        <p:spPr>
          <a:xfrm>
            <a:off x="666043" y="6377253"/>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25"/>
          <p:cNvSpPr txBox="1"/>
          <p:nvPr>
            <p:ph idx="11" type="ftr"/>
          </p:nvPr>
        </p:nvSpPr>
        <p:spPr>
          <a:xfrm>
            <a:off x="3833026" y="63772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5"/>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3" name="Google Shape;113;p25"/>
          <p:cNvSpPr txBox="1"/>
          <p:nvPr>
            <p:ph type="title"/>
          </p:nvPr>
        </p:nvSpPr>
        <p:spPr>
          <a:xfrm>
            <a:off x="666044" y="681036"/>
            <a:ext cx="10687755"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25"/>
          <p:cNvSpPr txBox="1"/>
          <p:nvPr>
            <p:ph idx="1" type="body"/>
          </p:nvPr>
        </p:nvSpPr>
        <p:spPr>
          <a:xfrm>
            <a:off x="666043" y="1824567"/>
            <a:ext cx="5274735" cy="67945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5" name="Google Shape;115;p25"/>
          <p:cNvSpPr txBox="1"/>
          <p:nvPr>
            <p:ph idx="2" type="body"/>
          </p:nvPr>
        </p:nvSpPr>
        <p:spPr>
          <a:xfrm>
            <a:off x="666044" y="2640013"/>
            <a:ext cx="5274736" cy="353695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5"/>
          <p:cNvSpPr txBox="1"/>
          <p:nvPr>
            <p:ph idx="3" type="body"/>
          </p:nvPr>
        </p:nvSpPr>
        <p:spPr>
          <a:xfrm>
            <a:off x="6079064" y="1824567"/>
            <a:ext cx="5274735" cy="67945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7" name="Google Shape;117;p25"/>
          <p:cNvSpPr txBox="1"/>
          <p:nvPr>
            <p:ph idx="4" type="body"/>
          </p:nvPr>
        </p:nvSpPr>
        <p:spPr>
          <a:xfrm>
            <a:off x="6079065" y="2640013"/>
            <a:ext cx="5274736" cy="353695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showMasterSp="0">
  <p:cSld name="4_Title and Content">
    <p:spTree>
      <p:nvGrpSpPr>
        <p:cNvPr id="118" name="Shape 118"/>
        <p:cNvGrpSpPr/>
        <p:nvPr/>
      </p:nvGrpSpPr>
      <p:grpSpPr>
        <a:xfrm>
          <a:off x="0" y="0"/>
          <a:ext cx="0" cy="0"/>
          <a:chOff x="0" y="0"/>
          <a:chExt cx="0" cy="0"/>
        </a:xfrm>
      </p:grpSpPr>
      <p:pic>
        <p:nvPicPr>
          <p:cNvPr descr="A flat screen television&#10;&#10;Description automatically generated" id="119" name="Google Shape;119;p26"/>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20" name="Google Shape;120;p26"/>
          <p:cNvSpPr txBox="1"/>
          <p:nvPr>
            <p:ph idx="10" type="dt"/>
          </p:nvPr>
        </p:nvSpPr>
        <p:spPr>
          <a:xfrm>
            <a:off x="776176" y="5462940"/>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6"/>
          <p:cNvSpPr txBox="1"/>
          <p:nvPr>
            <p:ph idx="11" type="ftr"/>
          </p:nvPr>
        </p:nvSpPr>
        <p:spPr>
          <a:xfrm>
            <a:off x="4038599" y="5462939"/>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26"/>
          <p:cNvSpPr txBox="1"/>
          <p:nvPr>
            <p:ph idx="12" type="sldNum"/>
          </p:nvPr>
        </p:nvSpPr>
        <p:spPr>
          <a:xfrm>
            <a:off x="9144000" y="5462938"/>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3" name="Google Shape;123;p26"/>
          <p:cNvSpPr txBox="1"/>
          <p:nvPr/>
        </p:nvSpPr>
        <p:spPr>
          <a:xfrm>
            <a:off x="776176" y="1448151"/>
            <a:ext cx="8978324" cy="2852737"/>
          </a:xfrm>
          <a:prstGeom prst="rect">
            <a:avLst/>
          </a:prstGeom>
          <a:noFill/>
          <a:ln>
            <a:noFill/>
          </a:ln>
        </p:spPr>
        <p:txBody>
          <a:bodyPr anchorCtr="0" anchor="b" bIns="45700" lIns="91425" spcFirstLastPara="1" rIns="91425" wrap="square" tIns="45700">
            <a:normAutofit/>
          </a:bodyPr>
          <a:lstStyle/>
          <a:p>
            <a:pPr indent="0" lvl="0" marL="0" marR="0" rtl="0" algn="l">
              <a:lnSpc>
                <a:spcPct val="90000"/>
              </a:lnSpc>
              <a:spcBef>
                <a:spcPts val="0"/>
              </a:spcBef>
              <a:spcAft>
                <a:spcPts val="0"/>
              </a:spcAft>
              <a:buClr>
                <a:schemeClr val="dk1"/>
              </a:buClr>
              <a:buSzPts val="6000"/>
              <a:buFont typeface="Arial"/>
              <a:buNone/>
            </a:pPr>
            <a:r>
              <a:t/>
            </a:r>
            <a:endParaRPr sz="6000">
              <a:solidFill>
                <a:schemeClr val="dk1"/>
              </a:solidFill>
              <a:latin typeface="Arial"/>
              <a:ea typeface="Arial"/>
              <a:cs typeface="Arial"/>
              <a:sym typeface="Arial"/>
            </a:endParaRPr>
          </a:p>
        </p:txBody>
      </p:sp>
      <p:sp>
        <p:nvSpPr>
          <p:cNvPr id="124" name="Google Shape;124;p26"/>
          <p:cNvSpPr txBox="1"/>
          <p:nvPr>
            <p:ph idx="1" type="body"/>
          </p:nvPr>
        </p:nvSpPr>
        <p:spPr>
          <a:xfrm>
            <a:off x="776176" y="4327876"/>
            <a:ext cx="8978324"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25" name="Google Shape;125;p26"/>
          <p:cNvSpPr txBox="1"/>
          <p:nvPr>
            <p:ph type="title"/>
          </p:nvPr>
        </p:nvSpPr>
        <p:spPr>
          <a:xfrm>
            <a:off x="776176" y="1421163"/>
            <a:ext cx="8978324"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26" name="Shape 126"/>
        <p:cNvGrpSpPr/>
        <p:nvPr/>
      </p:nvGrpSpPr>
      <p:grpSpPr>
        <a:xfrm>
          <a:off x="0" y="0"/>
          <a:ext cx="0" cy="0"/>
          <a:chOff x="0" y="0"/>
          <a:chExt cx="0" cy="0"/>
        </a:xfrm>
      </p:grpSpPr>
      <p:pic>
        <p:nvPicPr>
          <p:cNvPr descr="A flat screen television&#10;&#10;Description automatically generated" id="127" name="Google Shape;127;p2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28" name="Google Shape;128;p27"/>
          <p:cNvSpPr txBox="1"/>
          <p:nvPr>
            <p:ph type="title"/>
          </p:nvPr>
        </p:nvSpPr>
        <p:spPr>
          <a:xfrm>
            <a:off x="776176" y="681036"/>
            <a:ext cx="10639646"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9" name="Google Shape;129;p27"/>
          <p:cNvSpPr txBox="1"/>
          <p:nvPr>
            <p:ph idx="10" type="dt"/>
          </p:nvPr>
        </p:nvSpPr>
        <p:spPr>
          <a:xfrm>
            <a:off x="776176" y="5462940"/>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27"/>
          <p:cNvSpPr txBox="1"/>
          <p:nvPr>
            <p:ph idx="11" type="ftr"/>
          </p:nvPr>
        </p:nvSpPr>
        <p:spPr>
          <a:xfrm>
            <a:off x="4038599" y="5462939"/>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27"/>
          <p:cNvSpPr txBox="1"/>
          <p:nvPr>
            <p:ph idx="12" type="sldNum"/>
          </p:nvPr>
        </p:nvSpPr>
        <p:spPr>
          <a:xfrm>
            <a:off x="9144000" y="5462938"/>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2" name="Google Shape;132;p27"/>
          <p:cNvSpPr txBox="1"/>
          <p:nvPr>
            <p:ph idx="1" type="body"/>
          </p:nvPr>
        </p:nvSpPr>
        <p:spPr>
          <a:xfrm>
            <a:off x="776176" y="1820853"/>
            <a:ext cx="5167424" cy="34741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3" name="Google Shape;133;p27"/>
          <p:cNvSpPr txBox="1"/>
          <p:nvPr>
            <p:ph idx="2" type="body"/>
          </p:nvPr>
        </p:nvSpPr>
        <p:spPr>
          <a:xfrm>
            <a:off x="6248398" y="1820852"/>
            <a:ext cx="5167424" cy="34741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34" name="Shape 134"/>
        <p:cNvGrpSpPr/>
        <p:nvPr/>
      </p:nvGrpSpPr>
      <p:grpSpPr>
        <a:xfrm>
          <a:off x="0" y="0"/>
          <a:ext cx="0" cy="0"/>
          <a:chOff x="0" y="0"/>
          <a:chExt cx="0" cy="0"/>
        </a:xfrm>
      </p:grpSpPr>
      <p:pic>
        <p:nvPicPr>
          <p:cNvPr descr="A flat screen television&#10;&#10;Description automatically generated" id="135" name="Google Shape;135;p28"/>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36" name="Google Shape;136;p28"/>
          <p:cNvSpPr txBox="1"/>
          <p:nvPr>
            <p:ph type="title"/>
          </p:nvPr>
        </p:nvSpPr>
        <p:spPr>
          <a:xfrm>
            <a:off x="776176" y="681036"/>
            <a:ext cx="10639646"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8"/>
          <p:cNvSpPr txBox="1"/>
          <p:nvPr>
            <p:ph idx="10" type="dt"/>
          </p:nvPr>
        </p:nvSpPr>
        <p:spPr>
          <a:xfrm>
            <a:off x="776176" y="5462940"/>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28"/>
          <p:cNvSpPr txBox="1"/>
          <p:nvPr>
            <p:ph idx="11" type="ftr"/>
          </p:nvPr>
        </p:nvSpPr>
        <p:spPr>
          <a:xfrm>
            <a:off x="4038599" y="5462939"/>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8"/>
          <p:cNvSpPr txBox="1"/>
          <p:nvPr>
            <p:ph idx="12" type="sldNum"/>
          </p:nvPr>
        </p:nvSpPr>
        <p:spPr>
          <a:xfrm>
            <a:off x="9144000" y="5462938"/>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0" name="Google Shape;140;p28"/>
          <p:cNvSpPr txBox="1"/>
          <p:nvPr>
            <p:ph idx="1" type="body"/>
          </p:nvPr>
        </p:nvSpPr>
        <p:spPr>
          <a:xfrm>
            <a:off x="776176" y="2509339"/>
            <a:ext cx="5167424" cy="278567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28"/>
          <p:cNvSpPr txBox="1"/>
          <p:nvPr>
            <p:ph idx="2" type="body"/>
          </p:nvPr>
        </p:nvSpPr>
        <p:spPr>
          <a:xfrm>
            <a:off x="776176" y="1820852"/>
            <a:ext cx="5167423" cy="520561"/>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42" name="Google Shape;142;p28"/>
          <p:cNvSpPr txBox="1"/>
          <p:nvPr>
            <p:ph idx="3" type="body"/>
          </p:nvPr>
        </p:nvSpPr>
        <p:spPr>
          <a:xfrm>
            <a:off x="6248402" y="2509339"/>
            <a:ext cx="5167424" cy="278567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28"/>
          <p:cNvSpPr txBox="1"/>
          <p:nvPr>
            <p:ph idx="4" type="body"/>
          </p:nvPr>
        </p:nvSpPr>
        <p:spPr>
          <a:xfrm>
            <a:off x="6248402" y="1820852"/>
            <a:ext cx="5167423" cy="520561"/>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showMasterSp="0">
  <p:cSld name="3_Title and Content">
    <p:spTree>
      <p:nvGrpSpPr>
        <p:cNvPr id="144" name="Shape 144"/>
        <p:cNvGrpSpPr/>
        <p:nvPr/>
      </p:nvGrpSpPr>
      <p:grpSpPr>
        <a:xfrm>
          <a:off x="0" y="0"/>
          <a:ext cx="0" cy="0"/>
          <a:chOff x="0" y="0"/>
          <a:chExt cx="0" cy="0"/>
        </a:xfrm>
      </p:grpSpPr>
      <p:sp>
        <p:nvSpPr>
          <p:cNvPr id="145" name="Google Shape;145;p29"/>
          <p:cNvSpPr txBox="1"/>
          <p:nvPr>
            <p:ph idx="12" type="sldNum"/>
          </p:nvPr>
        </p:nvSpPr>
        <p:spPr>
          <a:xfrm>
            <a:off x="9144000" y="5462938"/>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monitor, indoor, television, sitting&#10;&#10;Description automatically generated" id="146" name="Google Shape;146;p29"/>
          <p:cNvPicPr preferRelativeResize="0"/>
          <p:nvPr/>
        </p:nvPicPr>
        <p:blipFill rotWithShape="1">
          <a:blip r:embed="rId2">
            <a:alphaModFix/>
          </a:blip>
          <a:srcRect b="0" l="0" r="0" t="0"/>
          <a:stretch/>
        </p:blipFill>
        <p:spPr>
          <a:xfrm>
            <a:off x="0" y="0"/>
            <a:ext cx="12192000" cy="6858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2"/>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12"/>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2"/>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2"/>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 name="Google Shape;21;p12"/>
          <p:cNvSpPr txBox="1"/>
          <p:nvPr>
            <p:ph idx="1" type="body"/>
          </p:nvPr>
        </p:nvSpPr>
        <p:spPr>
          <a:xfrm>
            <a:off x="2527299" y="1825627"/>
            <a:ext cx="8826501" cy="435133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2" name="Shape 22"/>
        <p:cNvGrpSpPr/>
        <p:nvPr/>
      </p:nvGrpSpPr>
      <p:grpSpPr>
        <a:xfrm>
          <a:off x="0" y="0"/>
          <a:ext cx="0" cy="0"/>
          <a:chOff x="0" y="0"/>
          <a:chExt cx="0" cy="0"/>
        </a:xfrm>
      </p:grpSpPr>
      <p:sp>
        <p:nvSpPr>
          <p:cNvPr id="23" name="Google Shape;23;p13"/>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13"/>
          <p:cNvSpPr txBox="1"/>
          <p:nvPr>
            <p:ph idx="1" type="body"/>
          </p:nvPr>
        </p:nvSpPr>
        <p:spPr>
          <a:xfrm>
            <a:off x="2369125" y="1825625"/>
            <a:ext cx="4346943"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13"/>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3"/>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3"/>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13"/>
          <p:cNvSpPr txBox="1"/>
          <p:nvPr>
            <p:ph idx="2" type="body"/>
          </p:nvPr>
        </p:nvSpPr>
        <p:spPr>
          <a:xfrm>
            <a:off x="7006856" y="1825625"/>
            <a:ext cx="4346943"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showMasterSp="0">
  <p:cSld name="7_Title and Content">
    <p:spTree>
      <p:nvGrpSpPr>
        <p:cNvPr id="29" name="Shape 29"/>
        <p:cNvGrpSpPr/>
        <p:nvPr/>
      </p:nvGrpSpPr>
      <p:grpSpPr>
        <a:xfrm>
          <a:off x="0" y="0"/>
          <a:ext cx="0" cy="0"/>
          <a:chOff x="0" y="0"/>
          <a:chExt cx="0" cy="0"/>
        </a:xfrm>
      </p:grpSpPr>
      <p:pic>
        <p:nvPicPr>
          <p:cNvPr id="30" name="Google Shape;30;p1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31" name="Google Shape;31;p14"/>
          <p:cNvSpPr txBox="1"/>
          <p:nvPr>
            <p:ph type="title"/>
          </p:nvPr>
        </p:nvSpPr>
        <p:spPr>
          <a:xfrm>
            <a:off x="666044" y="681036"/>
            <a:ext cx="10687755"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14"/>
          <p:cNvSpPr txBox="1"/>
          <p:nvPr>
            <p:ph idx="10" type="dt"/>
          </p:nvPr>
        </p:nvSpPr>
        <p:spPr>
          <a:xfrm>
            <a:off x="666044" y="6377783"/>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4"/>
          <p:cNvSpPr txBox="1"/>
          <p:nvPr>
            <p:ph idx="11" type="ftr"/>
          </p:nvPr>
        </p:nvSpPr>
        <p:spPr>
          <a:xfrm>
            <a:off x="3833027" y="637778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4"/>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5" name="Google Shape;35;p14"/>
          <p:cNvSpPr txBox="1"/>
          <p:nvPr>
            <p:ph idx="1" type="body"/>
          </p:nvPr>
        </p:nvSpPr>
        <p:spPr>
          <a:xfrm>
            <a:off x="666045" y="1825627"/>
            <a:ext cx="10687756" cy="435133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type="obj">
  <p:cSld name="OBJECT">
    <p:spTree>
      <p:nvGrpSpPr>
        <p:cNvPr id="36" name="Shape 36"/>
        <p:cNvGrpSpPr/>
        <p:nvPr/>
      </p:nvGrpSpPr>
      <p:grpSpPr>
        <a:xfrm>
          <a:off x="0" y="0"/>
          <a:ext cx="0" cy="0"/>
          <a:chOff x="0" y="0"/>
          <a:chExt cx="0" cy="0"/>
        </a:xfrm>
      </p:grpSpPr>
      <p:pic>
        <p:nvPicPr>
          <p:cNvPr descr="A flat screen television&#10;&#10;Description automatically generated" id="37" name="Google Shape;37;p15"/>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38" name="Google Shape;38;p15"/>
          <p:cNvSpPr txBox="1"/>
          <p:nvPr>
            <p:ph type="title"/>
          </p:nvPr>
        </p:nvSpPr>
        <p:spPr>
          <a:xfrm>
            <a:off x="776176" y="681036"/>
            <a:ext cx="10639646"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5"/>
          <p:cNvSpPr txBox="1"/>
          <p:nvPr>
            <p:ph idx="1" type="body"/>
          </p:nvPr>
        </p:nvSpPr>
        <p:spPr>
          <a:xfrm>
            <a:off x="776177" y="1825625"/>
            <a:ext cx="10639645" cy="350237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10" type="dt"/>
          </p:nvPr>
        </p:nvSpPr>
        <p:spPr>
          <a:xfrm>
            <a:off x="776176" y="5462940"/>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5"/>
          <p:cNvSpPr txBox="1"/>
          <p:nvPr>
            <p:ph idx="11" type="ftr"/>
          </p:nvPr>
        </p:nvSpPr>
        <p:spPr>
          <a:xfrm>
            <a:off x="4038599" y="5462939"/>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5"/>
          <p:cNvSpPr txBox="1"/>
          <p:nvPr>
            <p:ph idx="12" type="sldNum"/>
          </p:nvPr>
        </p:nvSpPr>
        <p:spPr>
          <a:xfrm>
            <a:off x="9144000" y="5462938"/>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p:cSld name="1_Title Slide">
    <p:spTree>
      <p:nvGrpSpPr>
        <p:cNvPr id="43" name="Shape 43"/>
        <p:cNvGrpSpPr/>
        <p:nvPr/>
      </p:nvGrpSpPr>
      <p:grpSpPr>
        <a:xfrm>
          <a:off x="0" y="0"/>
          <a:ext cx="0" cy="0"/>
          <a:chOff x="0" y="0"/>
          <a:chExt cx="0" cy="0"/>
        </a:xfrm>
      </p:grpSpPr>
      <p:pic>
        <p:nvPicPr>
          <p:cNvPr descr="A picture containing white, street&#10;&#10;Description automatically generated" id="44" name="Google Shape;44;p16"/>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45" name="Google Shape;45;p16"/>
          <p:cNvSpPr txBox="1"/>
          <p:nvPr>
            <p:ph idx="1" type="subTitle"/>
          </p:nvPr>
        </p:nvSpPr>
        <p:spPr>
          <a:xfrm>
            <a:off x="1524000" y="1754373"/>
            <a:ext cx="9144000" cy="391906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accent1"/>
              </a:buClr>
              <a:buSzPts val="2400"/>
              <a:buNone/>
              <a:defRPr sz="2400">
                <a:solidFill>
                  <a:schemeClr val="accent1"/>
                </a:solidFill>
              </a:defRPr>
            </a:lvl1pPr>
            <a:lvl2pPr lvl="1" algn="ctr">
              <a:lnSpc>
                <a:spcPct val="90000"/>
              </a:lnSpc>
              <a:spcBef>
                <a:spcPts val="500"/>
              </a:spcBef>
              <a:spcAft>
                <a:spcPts val="0"/>
              </a:spcAft>
              <a:buClr>
                <a:schemeClr val="accent1"/>
              </a:buClr>
              <a:buSzPts val="2000"/>
              <a:buNone/>
              <a:defRPr sz="2000"/>
            </a:lvl2pPr>
            <a:lvl3pPr lvl="2" algn="ctr">
              <a:lnSpc>
                <a:spcPct val="90000"/>
              </a:lnSpc>
              <a:spcBef>
                <a:spcPts val="500"/>
              </a:spcBef>
              <a:spcAft>
                <a:spcPts val="0"/>
              </a:spcAft>
              <a:buClr>
                <a:schemeClr val="accent1"/>
              </a:buClr>
              <a:buSzPts val="1800"/>
              <a:buNone/>
              <a:defRPr sz="1800"/>
            </a:lvl3pPr>
            <a:lvl4pPr lvl="3" algn="ctr">
              <a:lnSpc>
                <a:spcPct val="90000"/>
              </a:lnSpc>
              <a:spcBef>
                <a:spcPts val="500"/>
              </a:spcBef>
              <a:spcAft>
                <a:spcPts val="0"/>
              </a:spcAft>
              <a:buClr>
                <a:schemeClr val="accent1"/>
              </a:buClr>
              <a:buSzPts val="1600"/>
              <a:buNone/>
              <a:defRPr sz="1600"/>
            </a:lvl4pPr>
            <a:lvl5pPr lvl="4" algn="ctr">
              <a:lnSpc>
                <a:spcPct val="90000"/>
              </a:lnSpc>
              <a:spcBef>
                <a:spcPts val="500"/>
              </a:spcBef>
              <a:spcAft>
                <a:spcPts val="0"/>
              </a:spcAft>
              <a:buClr>
                <a:schemeClr val="accen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6" name="Shape 46"/>
        <p:cNvGrpSpPr/>
        <p:nvPr/>
      </p:nvGrpSpPr>
      <p:grpSpPr>
        <a:xfrm>
          <a:off x="0" y="0"/>
          <a:ext cx="0" cy="0"/>
          <a:chOff x="0" y="0"/>
          <a:chExt cx="0" cy="0"/>
        </a:xfrm>
      </p:grpSpPr>
      <p:sp>
        <p:nvSpPr>
          <p:cNvPr id="47" name="Google Shape;47;p17"/>
          <p:cNvSpPr txBox="1"/>
          <p:nvPr>
            <p:ph type="title"/>
          </p:nvPr>
        </p:nvSpPr>
        <p:spPr>
          <a:xfrm>
            <a:off x="2369126" y="1709738"/>
            <a:ext cx="8978324"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1"/>
              </a:buClr>
              <a:buSzPts val="6000"/>
              <a:buFont typeface="Arial"/>
              <a:buNone/>
              <a:defRPr sz="6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17"/>
          <p:cNvSpPr txBox="1"/>
          <p:nvPr>
            <p:ph idx="1" type="body"/>
          </p:nvPr>
        </p:nvSpPr>
        <p:spPr>
          <a:xfrm>
            <a:off x="2369126" y="4589463"/>
            <a:ext cx="8978324"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9" name="Google Shape;49;p17"/>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7"/>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7"/>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52" name="Shape 52"/>
        <p:cNvGrpSpPr/>
        <p:nvPr/>
      </p:nvGrpSpPr>
      <p:grpSpPr>
        <a:xfrm>
          <a:off x="0" y="0"/>
          <a:ext cx="0" cy="0"/>
          <a:chOff x="0" y="0"/>
          <a:chExt cx="0" cy="0"/>
        </a:xfrm>
      </p:grpSpPr>
      <p:sp>
        <p:nvSpPr>
          <p:cNvPr id="53" name="Google Shape;53;p18"/>
          <p:cNvSpPr txBox="1"/>
          <p:nvPr>
            <p:ph idx="1" type="body"/>
          </p:nvPr>
        </p:nvSpPr>
        <p:spPr>
          <a:xfrm>
            <a:off x="7006856" y="1825625"/>
            <a:ext cx="4348532" cy="67945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4" name="Google Shape;54;p18"/>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18"/>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8"/>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7" name="Google Shape;57;p18"/>
          <p:cNvSpPr txBox="1"/>
          <p:nvPr>
            <p:ph type="title"/>
          </p:nvPr>
        </p:nvSpPr>
        <p:spPr>
          <a:xfrm>
            <a:off x="2369126" y="681036"/>
            <a:ext cx="8984673"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18"/>
          <p:cNvSpPr txBox="1"/>
          <p:nvPr>
            <p:ph idx="2" type="body"/>
          </p:nvPr>
        </p:nvSpPr>
        <p:spPr>
          <a:xfrm>
            <a:off x="7006856" y="2640013"/>
            <a:ext cx="4346943" cy="353694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idx="3" type="body"/>
          </p:nvPr>
        </p:nvSpPr>
        <p:spPr>
          <a:xfrm>
            <a:off x="2369126" y="1825625"/>
            <a:ext cx="4348532" cy="67945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lvl1pPr>
            <a:lvl2pPr indent="-228600" lvl="1" marL="914400" algn="l">
              <a:lnSpc>
                <a:spcPct val="90000"/>
              </a:lnSpc>
              <a:spcBef>
                <a:spcPts val="500"/>
              </a:spcBef>
              <a:spcAft>
                <a:spcPts val="0"/>
              </a:spcAft>
              <a:buClr>
                <a:schemeClr val="accent1"/>
              </a:buClr>
              <a:buSzPts val="2000"/>
              <a:buNone/>
              <a:defRPr b="1" sz="2000"/>
            </a:lvl2pPr>
            <a:lvl3pPr indent="-228600" lvl="2" marL="1371600" algn="l">
              <a:lnSpc>
                <a:spcPct val="90000"/>
              </a:lnSpc>
              <a:spcBef>
                <a:spcPts val="500"/>
              </a:spcBef>
              <a:spcAft>
                <a:spcPts val="0"/>
              </a:spcAft>
              <a:buClr>
                <a:schemeClr val="accent1"/>
              </a:buClr>
              <a:buSzPts val="1800"/>
              <a:buNone/>
              <a:defRPr b="1" sz="1800"/>
            </a:lvl3pPr>
            <a:lvl4pPr indent="-228600" lvl="3" marL="1828800" algn="l">
              <a:lnSpc>
                <a:spcPct val="90000"/>
              </a:lnSpc>
              <a:spcBef>
                <a:spcPts val="500"/>
              </a:spcBef>
              <a:spcAft>
                <a:spcPts val="0"/>
              </a:spcAft>
              <a:buClr>
                <a:schemeClr val="accent1"/>
              </a:buClr>
              <a:buSzPts val="1600"/>
              <a:buNone/>
              <a:defRPr b="1" sz="1600"/>
            </a:lvl4pPr>
            <a:lvl5pPr indent="-228600" lvl="4" marL="2286000" algn="l">
              <a:lnSpc>
                <a:spcPct val="90000"/>
              </a:lnSpc>
              <a:spcBef>
                <a:spcPts val="500"/>
              </a:spcBef>
              <a:spcAft>
                <a:spcPts val="0"/>
              </a:spcAft>
              <a:buClr>
                <a:schemeClr val="accen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0" name="Google Shape;60;p18"/>
          <p:cNvSpPr txBox="1"/>
          <p:nvPr>
            <p:ph idx="4" type="body"/>
          </p:nvPr>
        </p:nvSpPr>
        <p:spPr>
          <a:xfrm>
            <a:off x="2369126" y="2640013"/>
            <a:ext cx="4346943" cy="353694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showMasterSp="0">
  <p:cSld name="1_Title and Content">
    <p:spTree>
      <p:nvGrpSpPr>
        <p:cNvPr id="61" name="Shape 61"/>
        <p:cNvGrpSpPr/>
        <p:nvPr/>
      </p:nvGrpSpPr>
      <p:grpSpPr>
        <a:xfrm>
          <a:off x="0" y="0"/>
          <a:ext cx="0" cy="0"/>
          <a:chOff x="0" y="0"/>
          <a:chExt cx="0" cy="0"/>
        </a:xfrm>
      </p:grpSpPr>
      <p:pic>
        <p:nvPicPr>
          <p:cNvPr id="62" name="Google Shape;62;p19"/>
          <p:cNvPicPr preferRelativeResize="0"/>
          <p:nvPr/>
        </p:nvPicPr>
        <p:blipFill rotWithShape="1">
          <a:blip r:embed="rId2">
            <a:alphaModFix/>
          </a:blip>
          <a:srcRect b="0" l="0" r="0" t="0"/>
          <a:stretch/>
        </p:blipFill>
        <p:spPr>
          <a:xfrm>
            <a:off x="0" y="1"/>
            <a:ext cx="12192000" cy="6858000"/>
          </a:xfrm>
          <a:prstGeom prst="rect">
            <a:avLst/>
          </a:prstGeom>
          <a:noFill/>
          <a:ln>
            <a:noFill/>
          </a:ln>
        </p:spPr>
      </p:pic>
      <p:sp>
        <p:nvSpPr>
          <p:cNvPr id="63" name="Google Shape;63;p19"/>
          <p:cNvSpPr txBox="1"/>
          <p:nvPr>
            <p:ph type="title"/>
          </p:nvPr>
        </p:nvSpPr>
        <p:spPr>
          <a:xfrm>
            <a:off x="2369126" y="852775"/>
            <a:ext cx="8984673" cy="10096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19"/>
          <p:cNvSpPr txBox="1"/>
          <p:nvPr>
            <p:ph idx="1" type="body"/>
          </p:nvPr>
        </p:nvSpPr>
        <p:spPr>
          <a:xfrm>
            <a:off x="2369126" y="1963881"/>
            <a:ext cx="8984674" cy="42130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1"/>
              </a:buClr>
              <a:buSzPts val="1800"/>
              <a:buChar char="•"/>
              <a:defRPr/>
            </a:lvl1pPr>
            <a:lvl2pPr indent="-342900" lvl="1" marL="914400" algn="l">
              <a:lnSpc>
                <a:spcPct val="90000"/>
              </a:lnSpc>
              <a:spcBef>
                <a:spcPts val="500"/>
              </a:spcBef>
              <a:spcAft>
                <a:spcPts val="0"/>
              </a:spcAft>
              <a:buClr>
                <a:schemeClr val="accent1"/>
              </a:buClr>
              <a:buSzPts val="1800"/>
              <a:buChar char="•"/>
              <a:defRPr/>
            </a:lvl2pPr>
            <a:lvl3pPr indent="-342900" lvl="2" marL="1371600" algn="l">
              <a:lnSpc>
                <a:spcPct val="90000"/>
              </a:lnSpc>
              <a:spcBef>
                <a:spcPts val="500"/>
              </a:spcBef>
              <a:spcAft>
                <a:spcPts val="0"/>
              </a:spcAft>
              <a:buClr>
                <a:schemeClr val="accent1"/>
              </a:buClr>
              <a:buSzPts val="18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 name="Google Shape;65;p19"/>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8.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picture containing sitting, refrigerator, monitor, black&#10;&#10;Description automatically generated" id="6" name="Google Shape;6;p10"/>
          <p:cNvPicPr preferRelativeResize="0"/>
          <p:nvPr/>
        </p:nvPicPr>
        <p:blipFill rotWithShape="1">
          <a:blip r:embed="rId1">
            <a:alphaModFix/>
          </a:blip>
          <a:srcRect b="0" l="0" r="0" t="0"/>
          <a:stretch/>
        </p:blipFill>
        <p:spPr>
          <a:xfrm>
            <a:off x="0" y="0"/>
            <a:ext cx="12192000" cy="6858000"/>
          </a:xfrm>
          <a:prstGeom prst="rect">
            <a:avLst/>
          </a:prstGeom>
          <a:noFill/>
          <a:ln>
            <a:noFill/>
          </a:ln>
        </p:spPr>
      </p:pic>
      <p:sp>
        <p:nvSpPr>
          <p:cNvPr id="7" name="Google Shape;7;p10"/>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1"/>
              </a:buClr>
              <a:buSzPts val="3600"/>
              <a:buFont typeface="Arial"/>
              <a:buNone/>
              <a:defRPr b="0" i="0" sz="3600" u="none" cap="none" strike="noStrik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0"/>
          <p:cNvSpPr txBox="1"/>
          <p:nvPr>
            <p:ph idx="1" type="body"/>
          </p:nvPr>
        </p:nvSpPr>
        <p:spPr>
          <a:xfrm>
            <a:off x="2527300" y="1825625"/>
            <a:ext cx="8826500" cy="4351338"/>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accent1"/>
              </a:buClr>
              <a:buSzPts val="2000"/>
              <a:buFont typeface="Arial"/>
              <a:buChar char="•"/>
              <a:defRPr b="0" i="0" sz="2000" u="none" cap="none" strike="noStrike">
                <a:solidFill>
                  <a:schemeClr val="accent1"/>
                </a:solidFill>
                <a:latin typeface="Arial"/>
                <a:ea typeface="Arial"/>
                <a:cs typeface="Arial"/>
                <a:sym typeface="Arial"/>
              </a:defRPr>
            </a:lvl1pPr>
            <a:lvl2pPr indent="-342900" lvl="1" marL="914400" marR="0" rtl="0" algn="l">
              <a:lnSpc>
                <a:spcPct val="90000"/>
              </a:lnSpc>
              <a:spcBef>
                <a:spcPts val="500"/>
              </a:spcBef>
              <a:spcAft>
                <a:spcPts val="0"/>
              </a:spcAft>
              <a:buClr>
                <a:schemeClr val="accent1"/>
              </a:buClr>
              <a:buSzPts val="1800"/>
              <a:buFont typeface="Arial"/>
              <a:buChar char="•"/>
              <a:defRPr b="0" i="0" sz="1800" u="none" cap="none" strike="noStrike">
                <a:solidFill>
                  <a:schemeClr val="accent1"/>
                </a:solidFill>
                <a:latin typeface="Arial"/>
                <a:ea typeface="Arial"/>
                <a:cs typeface="Arial"/>
                <a:sym typeface="Arial"/>
              </a:defRPr>
            </a:lvl2pPr>
            <a:lvl3pPr indent="-330200" lvl="2" marL="1371600" marR="0" rtl="0" algn="l">
              <a:lnSpc>
                <a:spcPct val="90000"/>
              </a:lnSpc>
              <a:spcBef>
                <a:spcPts val="500"/>
              </a:spcBef>
              <a:spcAft>
                <a:spcPts val="0"/>
              </a:spcAft>
              <a:buClr>
                <a:schemeClr val="accent1"/>
              </a:buClr>
              <a:buSzPts val="1600"/>
              <a:buFont typeface="Arial"/>
              <a:buChar char="•"/>
              <a:defRPr b="0" i="0" sz="1600" u="none" cap="none" strike="noStrike">
                <a:solidFill>
                  <a:schemeClr val="accent1"/>
                </a:solidFill>
                <a:latin typeface="Arial"/>
                <a:ea typeface="Arial"/>
                <a:cs typeface="Arial"/>
                <a:sym typeface="Arial"/>
              </a:defRPr>
            </a:lvl3pPr>
            <a:lvl4pPr indent="-317500" lvl="3" marL="1828800" marR="0" rtl="0" algn="l">
              <a:lnSpc>
                <a:spcPct val="90000"/>
              </a:lnSpc>
              <a:spcBef>
                <a:spcPts val="500"/>
              </a:spcBef>
              <a:spcAft>
                <a:spcPts val="0"/>
              </a:spcAft>
              <a:buClr>
                <a:schemeClr val="accent1"/>
              </a:buClr>
              <a:buSzPts val="1400"/>
              <a:buFont typeface="Arial"/>
              <a:buChar char="•"/>
              <a:defRPr b="0" i="0" sz="1400" u="none" cap="none" strike="noStrike">
                <a:solidFill>
                  <a:schemeClr val="accent1"/>
                </a:solidFill>
                <a:latin typeface="Arial"/>
                <a:ea typeface="Arial"/>
                <a:cs typeface="Arial"/>
                <a:sym typeface="Arial"/>
              </a:defRPr>
            </a:lvl4pPr>
            <a:lvl5pPr indent="-317500" lvl="4" marL="2286000" marR="0" rtl="0" algn="l">
              <a:lnSpc>
                <a:spcPct val="90000"/>
              </a:lnSpc>
              <a:spcBef>
                <a:spcPts val="500"/>
              </a:spcBef>
              <a:spcAft>
                <a:spcPts val="0"/>
              </a:spcAft>
              <a:buClr>
                <a:schemeClr val="accent1"/>
              </a:buClr>
              <a:buSzPts val="1400"/>
              <a:buFont typeface="Arial"/>
              <a:buChar char="•"/>
              <a:defRPr b="0" i="0" sz="1400" u="none" cap="none" strike="noStrike">
                <a:solidFill>
                  <a:schemeClr val="accen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0"/>
          <p:cNvSpPr txBox="1"/>
          <p:nvPr>
            <p:ph idx="10" type="dt"/>
          </p:nvPr>
        </p:nvSpPr>
        <p:spPr>
          <a:xfrm>
            <a:off x="2369126" y="6383256"/>
            <a:ext cx="1995056"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0"/>
          <p:cNvSpPr txBox="1"/>
          <p:nvPr>
            <p:ph idx="11" type="ftr"/>
          </p:nvPr>
        </p:nvSpPr>
        <p:spPr>
          <a:xfrm>
            <a:off x="4675908" y="6383256"/>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0"/>
          <p:cNvSpPr txBox="1"/>
          <p:nvPr>
            <p:ph idx="12" type="sldNum"/>
          </p:nvPr>
        </p:nvSpPr>
        <p:spPr>
          <a:xfrm>
            <a:off x="9119754" y="6383256"/>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4248">
          <p15:clr>
            <a:srgbClr val="F26B43"/>
          </p15:clr>
        </p15:guide>
        <p15:guide id="2" pos="748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
          <p:cNvSpPr txBox="1"/>
          <p:nvPr>
            <p:ph type="ctrTitle"/>
          </p:nvPr>
        </p:nvSpPr>
        <p:spPr>
          <a:xfrm>
            <a:off x="1048603" y="1469764"/>
            <a:ext cx="10094794"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accent1"/>
              </a:buClr>
              <a:buSzPts val="6000"/>
              <a:buFont typeface="Arial"/>
              <a:buNone/>
            </a:pPr>
            <a:r>
              <a:rPr b="1" lang="en-US"/>
              <a:t>RAG Chatbot for Single Object: Proof of Concept</a:t>
            </a:r>
            <a:endParaRPr/>
          </a:p>
        </p:txBody>
      </p:sp>
      <p:sp>
        <p:nvSpPr>
          <p:cNvPr id="152" name="Google Shape;152;p1"/>
          <p:cNvSpPr txBox="1"/>
          <p:nvPr>
            <p:ph idx="1" type="subTitle"/>
          </p:nvPr>
        </p:nvSpPr>
        <p:spPr>
          <a:xfrm>
            <a:off x="1501000" y="4071676"/>
            <a:ext cx="9189900" cy="1629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1"/>
              </a:buClr>
              <a:buSzPts val="1600"/>
              <a:buNone/>
            </a:pPr>
            <a:r>
              <a:rPr b="1" lang="en-US" sz="1900"/>
              <a:t>(Harry Clarke Art Assistant)</a:t>
            </a:r>
            <a:endParaRPr b="1" sz="1900"/>
          </a:p>
          <a:p>
            <a:pPr indent="0" lvl="0" marL="0" rtl="0" algn="l">
              <a:lnSpc>
                <a:spcPct val="90000"/>
              </a:lnSpc>
              <a:spcBef>
                <a:spcPts val="0"/>
              </a:spcBef>
              <a:spcAft>
                <a:spcPts val="0"/>
              </a:spcAft>
              <a:buClr>
                <a:schemeClr val="accent1"/>
              </a:buClr>
              <a:buSzPts val="1600"/>
              <a:buNone/>
            </a:pPr>
            <a:r>
              <a:t/>
            </a:r>
            <a:endParaRPr b="1" sz="1800"/>
          </a:p>
          <a:p>
            <a:pPr indent="0" lvl="0" marL="0" rtl="0" algn="l">
              <a:lnSpc>
                <a:spcPct val="90000"/>
              </a:lnSpc>
              <a:spcBef>
                <a:spcPts val="0"/>
              </a:spcBef>
              <a:spcAft>
                <a:spcPts val="0"/>
              </a:spcAft>
              <a:buClr>
                <a:schemeClr val="accent1"/>
              </a:buClr>
              <a:buSzPts val="1600"/>
              <a:buNone/>
            </a:pPr>
            <a:r>
              <a:rPr b="1" lang="en-US" sz="1600"/>
              <a:t>Team:</a:t>
            </a:r>
            <a:r>
              <a:rPr b="1" i="1" lang="en-US" sz="1600"/>
              <a:t> </a:t>
            </a:r>
            <a:r>
              <a:rPr lang="en-US" sz="1600"/>
              <a:t>Jessica Orozco, Angel Feliciano, Samantha Lezama, John M. Espinal, Guilherme P. Cardoso</a:t>
            </a:r>
            <a:endParaRPr/>
          </a:p>
          <a:p>
            <a:pPr indent="0" lvl="0" marL="0" rtl="0" algn="l">
              <a:lnSpc>
                <a:spcPct val="90000"/>
              </a:lnSpc>
              <a:spcBef>
                <a:spcPts val="1000"/>
              </a:spcBef>
              <a:spcAft>
                <a:spcPts val="0"/>
              </a:spcAft>
              <a:buClr>
                <a:srgbClr val="081E3F"/>
              </a:buClr>
              <a:buSzPts val="1600"/>
              <a:buNone/>
            </a:pPr>
            <a:r>
              <a:rPr b="1" lang="en-US" sz="1600">
                <a:solidFill>
                  <a:srgbClr val="081E3F"/>
                </a:solidFill>
              </a:rPr>
              <a:t>Mentor:</a:t>
            </a:r>
            <a:r>
              <a:rPr b="1" i="1" lang="en-US" sz="1600">
                <a:solidFill>
                  <a:srgbClr val="081E3F"/>
                </a:solidFill>
              </a:rPr>
              <a:t> </a:t>
            </a:r>
            <a:r>
              <a:rPr lang="en-US" sz="1600">
                <a:solidFill>
                  <a:srgbClr val="081E3F"/>
                </a:solidFill>
              </a:rPr>
              <a:t>Dr. Mark Osterman,</a:t>
            </a:r>
            <a:r>
              <a:rPr i="1" lang="en-US" sz="1600">
                <a:solidFill>
                  <a:srgbClr val="081E3F"/>
                </a:solidFill>
              </a:rPr>
              <a:t> </a:t>
            </a:r>
            <a:r>
              <a:rPr lang="en-US" sz="1600">
                <a:solidFill>
                  <a:srgbClr val="081E3F"/>
                </a:solidFill>
              </a:rPr>
              <a:t>The Wolfsonian FIU</a:t>
            </a:r>
            <a:endParaRPr sz="1600"/>
          </a:p>
          <a:p>
            <a:pPr indent="0" lvl="0" marL="0" rtl="0" algn="l">
              <a:lnSpc>
                <a:spcPct val="90000"/>
              </a:lnSpc>
              <a:spcBef>
                <a:spcPts val="1000"/>
              </a:spcBef>
              <a:spcAft>
                <a:spcPts val="0"/>
              </a:spcAft>
              <a:buClr>
                <a:schemeClr val="accent1"/>
              </a:buClr>
              <a:buSzPts val="1600"/>
              <a:buNone/>
            </a:pPr>
            <a:r>
              <a:rPr b="1" lang="en-US" sz="1600"/>
              <a:t>Instructor/Faculty:</a:t>
            </a:r>
            <a:r>
              <a:rPr b="1" i="1" lang="en-US" sz="1600"/>
              <a:t> </a:t>
            </a:r>
            <a:r>
              <a:rPr lang="en-US" sz="1600"/>
              <a:t>Masoud Sadjadi, Florida International University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p:nvPr/>
        </p:nvSpPr>
        <p:spPr>
          <a:xfrm>
            <a:off x="1326994" y="845749"/>
            <a:ext cx="5351208" cy="6802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8" name="Google Shape;158;p2"/>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400"/>
              <a:buFont typeface="Arial"/>
              <a:buNone/>
            </a:pPr>
            <a:r>
              <a:rPr b="1" lang="en-US" sz="3400">
                <a:solidFill>
                  <a:schemeClr val="lt1"/>
                </a:solidFill>
              </a:rPr>
              <a:t>About The Project</a:t>
            </a:r>
            <a:endParaRPr/>
          </a:p>
        </p:txBody>
      </p:sp>
      <p:sp>
        <p:nvSpPr>
          <p:cNvPr id="159" name="Google Shape;159;p2"/>
          <p:cNvSpPr txBox="1"/>
          <p:nvPr>
            <p:ph idx="4294967295" type="body"/>
          </p:nvPr>
        </p:nvSpPr>
        <p:spPr>
          <a:xfrm>
            <a:off x="2577470" y="1756175"/>
            <a:ext cx="8984674"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150000"/>
              </a:lnSpc>
              <a:spcBef>
                <a:spcPts val="0"/>
              </a:spcBef>
              <a:spcAft>
                <a:spcPts val="0"/>
              </a:spcAft>
              <a:buClr>
                <a:schemeClr val="accent1"/>
              </a:buClr>
              <a:buSzPts val="1800"/>
              <a:buChar char="•"/>
            </a:pPr>
            <a:r>
              <a:rPr lang="en-US" sz="1800"/>
              <a:t>The purpose of this project is to develop a specialized conversational RAG AI chatbot focused on Harry Clarke’s monumental stained‑glass window, the Geneva Window, commissioned for the League of Nations International Labor Building. This artwork, rich in symbolism, political context, and artistic innovation, presents an opportunity to make a complex cultural object more accessible to scholars, students, and the public.</a:t>
            </a:r>
            <a:endParaRPr/>
          </a:p>
          <a:p>
            <a:pPr indent="-114300" lvl="0" marL="228600" rtl="0" algn="l">
              <a:lnSpc>
                <a:spcPct val="150000"/>
              </a:lnSpc>
              <a:spcBef>
                <a:spcPts val="1000"/>
              </a:spcBef>
              <a:spcAft>
                <a:spcPts val="0"/>
              </a:spcAft>
              <a:buClr>
                <a:schemeClr val="accent1"/>
              </a:buClr>
              <a:buSzPts val="1800"/>
              <a:buNone/>
            </a:pPr>
            <a:r>
              <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t>System Architecture</a:t>
            </a:r>
            <a:endParaRPr/>
          </a:p>
        </p:txBody>
      </p:sp>
      <p:sp>
        <p:nvSpPr>
          <p:cNvPr id="165" name="Google Shape;165;p3"/>
          <p:cNvSpPr txBox="1"/>
          <p:nvPr>
            <p:ph idx="1" type="body"/>
          </p:nvPr>
        </p:nvSpPr>
        <p:spPr>
          <a:xfrm>
            <a:off x="2527299" y="1825627"/>
            <a:ext cx="8826501" cy="4470907"/>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accent1"/>
              </a:buClr>
              <a:buSzPts val="2100"/>
              <a:buNone/>
            </a:pPr>
            <a:r>
              <a:rPr b="1" lang="en-US" sz="2100" u="sng"/>
              <a:t>Three‑Tier Architecture</a:t>
            </a:r>
            <a:endParaRPr/>
          </a:p>
          <a:p>
            <a:pPr indent="0" lvl="0" marL="0" rtl="0" algn="l">
              <a:lnSpc>
                <a:spcPct val="90000"/>
              </a:lnSpc>
              <a:spcBef>
                <a:spcPts val="1000"/>
              </a:spcBef>
              <a:spcAft>
                <a:spcPts val="0"/>
              </a:spcAft>
              <a:buClr>
                <a:schemeClr val="accent1"/>
              </a:buClr>
              <a:buSzPts val="1800"/>
              <a:buNone/>
            </a:pPr>
            <a:r>
              <a:rPr b="1" lang="en-US" sz="1800"/>
              <a:t>Frontend (React)</a:t>
            </a:r>
            <a:endParaRPr/>
          </a:p>
          <a:p>
            <a:pPr indent="-245745" lvl="0" marL="228600" rtl="0" algn="l">
              <a:lnSpc>
                <a:spcPct val="90000"/>
              </a:lnSpc>
              <a:spcBef>
                <a:spcPts val="1000"/>
              </a:spcBef>
              <a:spcAft>
                <a:spcPts val="0"/>
              </a:spcAft>
              <a:buClr>
                <a:schemeClr val="accent1"/>
              </a:buClr>
              <a:buSzPts val="1800"/>
              <a:buChar char="•"/>
            </a:pPr>
            <a:r>
              <a:rPr lang="en-US" sz="1800"/>
              <a:t>Real‑time chat interface</a:t>
            </a:r>
            <a:endParaRPr/>
          </a:p>
          <a:p>
            <a:pPr indent="-245745" lvl="0" marL="228600" rtl="0" algn="l">
              <a:lnSpc>
                <a:spcPct val="90000"/>
              </a:lnSpc>
              <a:spcBef>
                <a:spcPts val="1000"/>
              </a:spcBef>
              <a:spcAft>
                <a:spcPts val="0"/>
              </a:spcAft>
              <a:buClr>
                <a:schemeClr val="accent1"/>
              </a:buClr>
              <a:buSzPts val="1800"/>
              <a:buChar char="•"/>
            </a:pPr>
            <a:r>
              <a:rPr lang="en-US" sz="1800"/>
              <a:t>Suggested prompts and session tokens</a:t>
            </a:r>
            <a:endParaRPr/>
          </a:p>
          <a:p>
            <a:pPr indent="0" lvl="0" marL="0" rtl="0" algn="l">
              <a:lnSpc>
                <a:spcPct val="90000"/>
              </a:lnSpc>
              <a:spcBef>
                <a:spcPts val="1000"/>
              </a:spcBef>
              <a:spcAft>
                <a:spcPts val="0"/>
              </a:spcAft>
              <a:buClr>
                <a:schemeClr val="accent1"/>
              </a:buClr>
              <a:buSzPts val="1800"/>
              <a:buNone/>
            </a:pPr>
            <a:r>
              <a:rPr b="1" lang="en-US" sz="1800"/>
              <a:t>Backend (Django)</a:t>
            </a:r>
            <a:endParaRPr/>
          </a:p>
          <a:p>
            <a:pPr indent="-245745" lvl="0" marL="228600" rtl="0" algn="l">
              <a:lnSpc>
                <a:spcPct val="90000"/>
              </a:lnSpc>
              <a:spcBef>
                <a:spcPts val="1000"/>
              </a:spcBef>
              <a:spcAft>
                <a:spcPts val="0"/>
              </a:spcAft>
              <a:buClr>
                <a:schemeClr val="accent1"/>
              </a:buClr>
              <a:buSzPts val="1800"/>
              <a:buChar char="•"/>
            </a:pPr>
            <a:r>
              <a:rPr lang="en-US" sz="1800"/>
              <a:t>RAG orchestration layer</a:t>
            </a:r>
            <a:endParaRPr/>
          </a:p>
          <a:p>
            <a:pPr indent="-245745" lvl="0" marL="228600" rtl="0" algn="l">
              <a:lnSpc>
                <a:spcPct val="90000"/>
              </a:lnSpc>
              <a:spcBef>
                <a:spcPts val="1000"/>
              </a:spcBef>
              <a:spcAft>
                <a:spcPts val="0"/>
              </a:spcAft>
              <a:buClr>
                <a:schemeClr val="accent1"/>
              </a:buClr>
              <a:buSzPts val="1800"/>
              <a:buChar char="•"/>
            </a:pPr>
            <a:r>
              <a:rPr lang="en-US" sz="1800"/>
              <a:t>Retrieval module (Pinecone)</a:t>
            </a:r>
            <a:endParaRPr/>
          </a:p>
          <a:p>
            <a:pPr indent="-245745" lvl="0" marL="228600" rtl="0" algn="l">
              <a:lnSpc>
                <a:spcPct val="90000"/>
              </a:lnSpc>
              <a:spcBef>
                <a:spcPts val="1000"/>
              </a:spcBef>
              <a:spcAft>
                <a:spcPts val="0"/>
              </a:spcAft>
              <a:buClr>
                <a:schemeClr val="accent1"/>
              </a:buClr>
              <a:buSzPts val="1800"/>
              <a:buChar char="•"/>
            </a:pPr>
            <a:r>
              <a:rPr lang="en-US" sz="1800"/>
              <a:t>Generation module (OhLlama API)</a:t>
            </a:r>
            <a:endParaRPr/>
          </a:p>
          <a:p>
            <a:pPr indent="0" lvl="0" marL="0" rtl="0" algn="l">
              <a:lnSpc>
                <a:spcPct val="90000"/>
              </a:lnSpc>
              <a:spcBef>
                <a:spcPts val="1000"/>
              </a:spcBef>
              <a:spcAft>
                <a:spcPts val="0"/>
              </a:spcAft>
              <a:buClr>
                <a:schemeClr val="accent1"/>
              </a:buClr>
              <a:buSzPts val="1800"/>
              <a:buNone/>
            </a:pPr>
            <a:r>
              <a:rPr b="1" lang="en-US" sz="1800"/>
              <a:t>Data &amp; External Services</a:t>
            </a:r>
            <a:endParaRPr/>
          </a:p>
          <a:p>
            <a:pPr indent="-245745" lvl="0" marL="228600" rtl="0" algn="l">
              <a:lnSpc>
                <a:spcPct val="90000"/>
              </a:lnSpc>
              <a:spcBef>
                <a:spcPts val="1000"/>
              </a:spcBef>
              <a:spcAft>
                <a:spcPts val="0"/>
              </a:spcAft>
              <a:buClr>
                <a:schemeClr val="accent1"/>
              </a:buClr>
              <a:buSzPts val="1800"/>
              <a:buChar char="•"/>
            </a:pPr>
            <a:r>
              <a:rPr lang="en-US" sz="1800"/>
              <a:t>Pinecone Vector DB</a:t>
            </a:r>
            <a:endParaRPr/>
          </a:p>
          <a:p>
            <a:pPr indent="-245745" lvl="0" marL="228600" rtl="0" algn="l">
              <a:lnSpc>
                <a:spcPct val="90000"/>
              </a:lnSpc>
              <a:spcBef>
                <a:spcPts val="1000"/>
              </a:spcBef>
              <a:spcAft>
                <a:spcPts val="0"/>
              </a:spcAft>
              <a:buClr>
                <a:schemeClr val="accent1"/>
              </a:buClr>
              <a:buSzPts val="1800"/>
              <a:buChar char="•"/>
            </a:pPr>
            <a:r>
              <a:rPr lang="en-US" sz="1800"/>
              <a:t>OhLlama LLM</a:t>
            </a:r>
            <a:endParaRPr/>
          </a:p>
          <a:p>
            <a:pPr indent="-245745" lvl="0" marL="228600" rtl="0" algn="l">
              <a:lnSpc>
                <a:spcPct val="90000"/>
              </a:lnSpc>
              <a:spcBef>
                <a:spcPts val="1000"/>
              </a:spcBef>
              <a:spcAft>
                <a:spcPts val="0"/>
              </a:spcAft>
              <a:buClr>
                <a:schemeClr val="accent1"/>
              </a:buClr>
              <a:buSzPts val="1800"/>
              <a:buChar char="•"/>
            </a:pPr>
            <a:r>
              <a:rPr lang="en-US" sz="1800"/>
              <a:t>Storage</a:t>
            </a:r>
            <a:endParaRPr/>
          </a:p>
        </p:txBody>
      </p:sp>
      <p:pic>
        <p:nvPicPr>
          <p:cNvPr id="166" name="Google Shape;166;p3" title="harry-clarke-architecture.drawio.png"/>
          <p:cNvPicPr preferRelativeResize="0"/>
          <p:nvPr/>
        </p:nvPicPr>
        <p:blipFill rotWithShape="1">
          <a:blip r:embed="rId3">
            <a:alphaModFix/>
          </a:blip>
          <a:srcRect b="0" l="0" r="0" t="0"/>
          <a:stretch/>
        </p:blipFill>
        <p:spPr>
          <a:xfrm>
            <a:off x="6351050" y="931987"/>
            <a:ext cx="5595724" cy="4994025"/>
          </a:xfrm>
          <a:prstGeom prst="rect">
            <a:avLst/>
          </a:prstGeom>
          <a:noFill/>
          <a:ln>
            <a:noFill/>
          </a:ln>
        </p:spPr>
      </p:pic>
      <p:sp>
        <p:nvSpPr>
          <p:cNvPr id="167" name="Google Shape;167;p3"/>
          <p:cNvSpPr txBox="1"/>
          <p:nvPr/>
        </p:nvSpPr>
        <p:spPr>
          <a:xfrm>
            <a:off x="8191500" y="6350004"/>
            <a:ext cx="3796232"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sng" cap="none" strike="noStrike">
                <a:solidFill>
                  <a:srgbClr val="595959"/>
                </a:solidFill>
                <a:latin typeface="Arial"/>
                <a:ea typeface="Arial"/>
                <a:cs typeface="Arial"/>
                <a:sym typeface="Arial"/>
              </a:rPr>
              <a:t>Architecture Diagram (C4 Container Level)</a:t>
            </a:r>
            <a:endParaRPr b="1" sz="1400">
              <a:solidFill>
                <a:srgbClr val="595959"/>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4"/>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b="1" lang="en-US" sz="3600">
                <a:solidFill>
                  <a:schemeClr val="lt1"/>
                </a:solidFill>
              </a:rPr>
              <a:t>Implementation Highlights</a:t>
            </a:r>
            <a:endParaRPr/>
          </a:p>
        </p:txBody>
      </p:sp>
      <p:sp>
        <p:nvSpPr>
          <p:cNvPr id="173" name="Google Shape;173;p4"/>
          <p:cNvSpPr txBox="1"/>
          <p:nvPr>
            <p:ph idx="1" type="body"/>
          </p:nvPr>
        </p:nvSpPr>
        <p:spPr>
          <a:xfrm>
            <a:off x="2369125" y="1825625"/>
            <a:ext cx="4346943" cy="4351338"/>
          </a:xfrm>
          <a:prstGeom prst="rect">
            <a:avLst/>
          </a:prstGeom>
          <a:noFill/>
          <a:ln>
            <a:noFill/>
          </a:ln>
        </p:spPr>
        <p:txBody>
          <a:bodyPr anchorCtr="0" anchor="t" bIns="45700" lIns="91425" spcFirstLastPara="1" rIns="91425" wrap="square" tIns="45700">
            <a:normAutofit fontScale="77500"/>
          </a:bodyPr>
          <a:lstStyle/>
          <a:p>
            <a:pPr indent="-228600" lvl="0" marL="228600" rtl="0" algn="l">
              <a:lnSpc>
                <a:spcPct val="110000"/>
              </a:lnSpc>
              <a:spcBef>
                <a:spcPts val="0"/>
              </a:spcBef>
              <a:spcAft>
                <a:spcPts val="0"/>
              </a:spcAft>
              <a:buClr>
                <a:schemeClr val="accent1"/>
              </a:buClr>
              <a:buSzPct val="100000"/>
              <a:buChar char="•"/>
            </a:pPr>
            <a:r>
              <a:rPr b="1" lang="en-US"/>
              <a:t>Modular RAG Design:</a:t>
            </a:r>
            <a:r>
              <a:rPr lang="en-US"/>
              <a:t> Implemented the Service Layer Pattern in Django to keep the AI retrieval logic separate from the API views for better maintainability.</a:t>
            </a:r>
            <a:endParaRPr/>
          </a:p>
          <a:p>
            <a:pPr indent="-228600" lvl="0" marL="228600" rtl="0" algn="l">
              <a:lnSpc>
                <a:spcPct val="110000"/>
              </a:lnSpc>
              <a:spcBef>
                <a:spcPts val="1000"/>
              </a:spcBef>
              <a:spcAft>
                <a:spcPts val="0"/>
              </a:spcAft>
              <a:buClr>
                <a:schemeClr val="accent1"/>
              </a:buClr>
              <a:buSzPct val="100000"/>
              <a:buChar char="•"/>
            </a:pPr>
            <a:r>
              <a:rPr b="1" lang="en-US"/>
              <a:t>Adapter Pattern Integration:</a:t>
            </a:r>
            <a:r>
              <a:rPr lang="en-US"/>
              <a:t> Developed a flexible backend that can "hot-swap" between different LLM providers (like Ollama or OpenAI) without core code changes.</a:t>
            </a:r>
            <a:endParaRPr/>
          </a:p>
          <a:p>
            <a:pPr indent="-228600" lvl="0" marL="228600" rtl="0" algn="l">
              <a:lnSpc>
                <a:spcPct val="110000"/>
              </a:lnSpc>
              <a:spcBef>
                <a:spcPts val="1000"/>
              </a:spcBef>
              <a:spcAft>
                <a:spcPts val="0"/>
              </a:spcAft>
              <a:buClr>
                <a:schemeClr val="accent1"/>
              </a:buClr>
              <a:buSzPct val="100000"/>
              <a:buChar char="•"/>
            </a:pPr>
            <a:r>
              <a:rPr b="1" lang="en-US"/>
              <a:t>Hybrid Retrieval Engine: </a:t>
            </a:r>
            <a:r>
              <a:rPr lang="en-US"/>
              <a:t>Combined vector search with </a:t>
            </a:r>
            <a:r>
              <a:rPr lang="en-US"/>
              <a:t>metadata filters</a:t>
            </a:r>
            <a:r>
              <a:rPr lang="en-US"/>
              <a:t> to maximize the accuracy of technical document retrieval.</a:t>
            </a:r>
            <a:endParaRPr/>
          </a:p>
          <a:p>
            <a:pPr indent="-228600" lvl="0" marL="228600" rtl="0" algn="l">
              <a:lnSpc>
                <a:spcPct val="110000"/>
              </a:lnSpc>
              <a:spcBef>
                <a:spcPts val="1000"/>
              </a:spcBef>
              <a:spcAft>
                <a:spcPts val="0"/>
              </a:spcAft>
              <a:buClr>
                <a:schemeClr val="accent1"/>
              </a:buClr>
              <a:buSzPct val="100000"/>
              <a:buChar char="•"/>
            </a:pPr>
            <a:r>
              <a:rPr b="1" lang="en-US"/>
              <a:t>Efficient Vector Indexing: </a:t>
            </a:r>
            <a:r>
              <a:rPr lang="en-US"/>
              <a:t>Utilized Pinecone for high-speed, managed indexing of document embeddings to ensure low-latency response times.</a:t>
            </a:r>
            <a:endParaRPr/>
          </a:p>
        </p:txBody>
      </p:sp>
      <p:sp>
        <p:nvSpPr>
          <p:cNvPr id="174" name="Google Shape;174;p4"/>
          <p:cNvSpPr txBox="1"/>
          <p:nvPr>
            <p:ph idx="2" type="body"/>
          </p:nvPr>
        </p:nvSpPr>
        <p:spPr>
          <a:xfrm>
            <a:off x="7006856" y="1825625"/>
            <a:ext cx="4346943" cy="4351338"/>
          </a:xfrm>
          <a:prstGeom prst="rect">
            <a:avLst/>
          </a:prstGeom>
          <a:noFill/>
          <a:ln>
            <a:noFill/>
          </a:ln>
        </p:spPr>
        <p:txBody>
          <a:bodyPr anchorCtr="0" anchor="t" bIns="45700" lIns="91425" spcFirstLastPara="1" rIns="91425" wrap="square" tIns="45700">
            <a:normAutofit fontScale="77500" lnSpcReduction="10000"/>
          </a:bodyPr>
          <a:lstStyle/>
          <a:p>
            <a:pPr indent="-228600" lvl="0" marL="228600" rtl="0" algn="l">
              <a:lnSpc>
                <a:spcPct val="110000"/>
              </a:lnSpc>
              <a:spcBef>
                <a:spcPts val="0"/>
              </a:spcBef>
              <a:spcAft>
                <a:spcPts val="0"/>
              </a:spcAft>
              <a:buClr>
                <a:schemeClr val="accent1"/>
              </a:buClr>
              <a:buSzPct val="100000"/>
              <a:buChar char="•"/>
            </a:pPr>
            <a:r>
              <a:rPr b="1" lang="en-US"/>
              <a:t>Context Optimization: </a:t>
            </a:r>
            <a:r>
              <a:rPr lang="en-US"/>
              <a:t>Engineered a strategic chunking size (200 tokens) to strike a balance between context richness and retrieval precision.</a:t>
            </a:r>
            <a:endParaRPr/>
          </a:p>
          <a:p>
            <a:pPr indent="-228600" lvl="0" marL="228600" rtl="0" algn="l">
              <a:lnSpc>
                <a:spcPct val="110000"/>
              </a:lnSpc>
              <a:spcBef>
                <a:spcPts val="1000"/>
              </a:spcBef>
              <a:spcAft>
                <a:spcPts val="0"/>
              </a:spcAft>
              <a:buClr>
                <a:schemeClr val="accent1"/>
              </a:buClr>
              <a:buSzPct val="100000"/>
              <a:buChar char="•"/>
            </a:pPr>
            <a:r>
              <a:rPr b="1" lang="en-US"/>
              <a:t>Stateless Frontend Architecture: </a:t>
            </a:r>
            <a:r>
              <a:rPr lang="en-US"/>
              <a:t>Built a fast, responsive UI using a stateless React approach to minimize client-side overhead and ensure scalability.</a:t>
            </a:r>
            <a:endParaRPr/>
          </a:p>
          <a:p>
            <a:pPr indent="-228600" lvl="0" marL="228600" rtl="0" algn="l">
              <a:lnSpc>
                <a:spcPct val="110000"/>
              </a:lnSpc>
              <a:spcBef>
                <a:spcPts val="1000"/>
              </a:spcBef>
              <a:spcAft>
                <a:spcPts val="0"/>
              </a:spcAft>
              <a:buClr>
                <a:schemeClr val="accent1"/>
              </a:buClr>
              <a:buSzPct val="100000"/>
              <a:buChar char="•"/>
            </a:pPr>
            <a:r>
              <a:rPr b="1" lang="en-US"/>
              <a:t>Production-Ready Standards: </a:t>
            </a:r>
            <a:r>
              <a:rPr lang="en-US"/>
              <a:t>Adhered to strict coding conventions, including PEP8 for Python and ESLint for React, ensuring a clean and professional codebase.</a:t>
            </a:r>
            <a:endParaRPr/>
          </a:p>
          <a:p>
            <a:pPr indent="-228600" lvl="0" marL="228600" rtl="0" algn="l">
              <a:lnSpc>
                <a:spcPct val="110000"/>
              </a:lnSpc>
              <a:spcBef>
                <a:spcPts val="1000"/>
              </a:spcBef>
              <a:spcAft>
                <a:spcPts val="0"/>
              </a:spcAft>
              <a:buClr>
                <a:schemeClr val="accent1"/>
              </a:buClr>
              <a:buSzPct val="100000"/>
              <a:buChar char="•"/>
            </a:pPr>
            <a:r>
              <a:rPr b="1" lang="en-US"/>
              <a:t>Modular Repository Structure: </a:t>
            </a:r>
            <a:r>
              <a:rPr lang="en-US"/>
              <a:t>Organized the project into clear /frontend, /backend, and /rag directories for efficient team collaboration and deployment.</a:t>
            </a:r>
            <a:endParaRPr/>
          </a:p>
        </p:txBody>
      </p:sp>
      <p:sp>
        <p:nvSpPr>
          <p:cNvPr id="175" name="Google Shape;175;p4"/>
          <p:cNvSpPr/>
          <p:nvPr/>
        </p:nvSpPr>
        <p:spPr>
          <a:xfrm>
            <a:off x="1326993" y="845749"/>
            <a:ext cx="9608587" cy="6802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rgbClr val="FFFFFF"/>
                </a:solidFill>
                <a:latin typeface="Arial"/>
                <a:ea typeface="Arial"/>
                <a:cs typeface="Arial"/>
                <a:sym typeface="Arial"/>
              </a:rPr>
              <a:t>Implementation Highlights</a:t>
            </a:r>
            <a:endParaRPr sz="180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5"/>
          <p:cNvSpPr txBox="1"/>
          <p:nvPr>
            <p:ph idx="4294967295" type="body"/>
          </p:nvPr>
        </p:nvSpPr>
        <p:spPr>
          <a:xfrm>
            <a:off x="2577470" y="1749038"/>
            <a:ext cx="9614530" cy="4351338"/>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Clr>
                <a:schemeClr val="accent1"/>
              </a:buClr>
              <a:buSzPts val="1800"/>
              <a:buNone/>
            </a:pPr>
            <a:r>
              <a:rPr b="1" lang="en-US" sz="1800"/>
              <a:t>What the Demo Shows</a:t>
            </a:r>
            <a:endParaRPr/>
          </a:p>
          <a:p>
            <a:pPr indent="-228600" lvl="0" marL="228600" rtl="0" algn="l">
              <a:lnSpc>
                <a:spcPct val="110000"/>
              </a:lnSpc>
              <a:spcBef>
                <a:spcPts val="1000"/>
              </a:spcBef>
              <a:spcAft>
                <a:spcPts val="0"/>
              </a:spcAft>
              <a:buClr>
                <a:schemeClr val="accent1"/>
              </a:buClr>
              <a:buSzPts val="1800"/>
              <a:buChar char="•"/>
            </a:pPr>
            <a:r>
              <a:rPr lang="en-US" sz="1800"/>
              <a:t>User asks a question about Harry Clarke’s stained‑glass window.</a:t>
            </a:r>
            <a:endParaRPr/>
          </a:p>
          <a:p>
            <a:pPr indent="-228600" lvl="0" marL="228600" rtl="0" algn="l">
              <a:lnSpc>
                <a:spcPct val="110000"/>
              </a:lnSpc>
              <a:spcBef>
                <a:spcPts val="1000"/>
              </a:spcBef>
              <a:spcAft>
                <a:spcPts val="0"/>
              </a:spcAft>
              <a:buClr>
                <a:schemeClr val="accent1"/>
              </a:buClr>
              <a:buSzPts val="1800"/>
              <a:buChar char="•"/>
            </a:pPr>
            <a:r>
              <a:rPr lang="en-US" sz="1800"/>
              <a:t>Hybrid retrieval pulls relevant text from Pinecone.</a:t>
            </a:r>
            <a:endParaRPr/>
          </a:p>
          <a:p>
            <a:pPr indent="-228600" lvl="0" marL="228600" rtl="0" algn="l">
              <a:lnSpc>
                <a:spcPct val="110000"/>
              </a:lnSpc>
              <a:spcBef>
                <a:spcPts val="1000"/>
              </a:spcBef>
              <a:spcAft>
                <a:spcPts val="0"/>
              </a:spcAft>
              <a:buClr>
                <a:schemeClr val="accent1"/>
              </a:buClr>
              <a:buSzPts val="1800"/>
              <a:buChar char="•"/>
            </a:pPr>
            <a:r>
              <a:rPr lang="en-US" sz="1800"/>
              <a:t>Re‑ranking selects the most relevant passages.</a:t>
            </a:r>
            <a:endParaRPr/>
          </a:p>
          <a:p>
            <a:pPr indent="-228600" lvl="0" marL="228600" rtl="0" algn="l">
              <a:lnSpc>
                <a:spcPct val="110000"/>
              </a:lnSpc>
              <a:spcBef>
                <a:spcPts val="1000"/>
              </a:spcBef>
              <a:spcAft>
                <a:spcPts val="0"/>
              </a:spcAft>
              <a:buClr>
                <a:schemeClr val="accent1"/>
              </a:buClr>
              <a:buSzPts val="1800"/>
              <a:buChar char="•"/>
            </a:pPr>
            <a:r>
              <a:rPr lang="en-US" sz="1800"/>
              <a:t>LLM generates a grounded answer using only retrieved context.</a:t>
            </a:r>
            <a:endParaRPr/>
          </a:p>
          <a:p>
            <a:pPr indent="0" lvl="0" marL="0" rtl="0" algn="l">
              <a:lnSpc>
                <a:spcPct val="110000"/>
              </a:lnSpc>
              <a:spcBef>
                <a:spcPts val="1000"/>
              </a:spcBef>
              <a:spcAft>
                <a:spcPts val="0"/>
              </a:spcAft>
              <a:buClr>
                <a:schemeClr val="accent1"/>
              </a:buClr>
              <a:buSzPts val="1800"/>
              <a:buNone/>
            </a:pPr>
            <a:r>
              <a:t/>
            </a:r>
            <a:endParaRPr b="1" sz="1800"/>
          </a:p>
          <a:p>
            <a:pPr indent="0" lvl="0" marL="0" rtl="0" algn="l">
              <a:lnSpc>
                <a:spcPct val="110000"/>
              </a:lnSpc>
              <a:spcBef>
                <a:spcPts val="1000"/>
              </a:spcBef>
              <a:spcAft>
                <a:spcPts val="0"/>
              </a:spcAft>
              <a:buClr>
                <a:schemeClr val="accent1"/>
              </a:buClr>
              <a:buSzPts val="1800"/>
              <a:buNone/>
            </a:pPr>
            <a:r>
              <a:rPr b="1" lang="en-US" sz="1800"/>
              <a:t>Demo Goal: </a:t>
            </a:r>
            <a:endParaRPr/>
          </a:p>
          <a:p>
            <a:pPr indent="0" lvl="0" marL="0" rtl="0" algn="l">
              <a:lnSpc>
                <a:spcPct val="110000"/>
              </a:lnSpc>
              <a:spcBef>
                <a:spcPts val="1000"/>
              </a:spcBef>
              <a:spcAft>
                <a:spcPts val="0"/>
              </a:spcAft>
              <a:buClr>
                <a:schemeClr val="accent1"/>
              </a:buClr>
              <a:buSzPts val="1800"/>
              <a:buNone/>
            </a:pPr>
            <a:r>
              <a:rPr lang="en-US" sz="1800"/>
              <a:t>Show how the chatbot transforms dense museum scholarship into accessible, accurate, conversational interpretation.</a:t>
            </a:r>
            <a:endParaRPr/>
          </a:p>
        </p:txBody>
      </p:sp>
      <p:sp>
        <p:nvSpPr>
          <p:cNvPr id="181" name="Google Shape;181;p5"/>
          <p:cNvSpPr/>
          <p:nvPr/>
        </p:nvSpPr>
        <p:spPr>
          <a:xfrm>
            <a:off x="1326993" y="845749"/>
            <a:ext cx="9608587" cy="6802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82" name="Google Shape;182;p5"/>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b="1" lang="en-US" sz="3600">
                <a:solidFill>
                  <a:schemeClr val="lt1"/>
                </a:solidFill>
              </a:rPr>
              <a:t>Demonstration Overview</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6"/>
          <p:cNvSpPr txBox="1"/>
          <p:nvPr>
            <p:ph type="title"/>
          </p:nvPr>
        </p:nvSpPr>
        <p:spPr>
          <a:xfrm>
            <a:off x="666044" y="681036"/>
            <a:ext cx="10687755"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t>Testing and Evaluation Results</a:t>
            </a:r>
            <a:endParaRPr/>
          </a:p>
        </p:txBody>
      </p:sp>
      <p:graphicFrame>
        <p:nvGraphicFramePr>
          <p:cNvPr id="188" name="Google Shape;188;p6"/>
          <p:cNvGraphicFramePr/>
          <p:nvPr/>
        </p:nvGraphicFramePr>
        <p:xfrm>
          <a:off x="744100" y="1895437"/>
          <a:ext cx="3000000" cy="3000000"/>
        </p:xfrm>
        <a:graphic>
          <a:graphicData uri="http://schemas.openxmlformats.org/drawingml/2006/table">
            <a:tbl>
              <a:tblPr bandRow="1" firstRow="1">
                <a:noFill/>
                <a:tableStyleId>{BAEF49B4-CA07-42E2-BF83-271EAEFDC8F1}</a:tableStyleId>
              </a:tblPr>
              <a:tblGrid>
                <a:gridCol w="2275150"/>
                <a:gridCol w="3157025"/>
                <a:gridCol w="2716075"/>
                <a:gridCol w="2716075"/>
              </a:tblGrid>
              <a:tr h="612900">
                <a:tc>
                  <a:txBody>
                    <a:bodyPr/>
                    <a:lstStyle/>
                    <a:p>
                      <a:pPr indent="0" lvl="0" marL="0" marR="0" rtl="0" algn="ctr">
                        <a:spcBef>
                          <a:spcPts val="0"/>
                        </a:spcBef>
                        <a:spcAft>
                          <a:spcPts val="0"/>
                        </a:spcAft>
                        <a:buNone/>
                      </a:pPr>
                      <a:r>
                        <a:rPr lang="en-US" sz="2200" u="none" cap="none" strike="noStrike">
                          <a:latin typeface="Arial"/>
                          <a:ea typeface="Arial"/>
                          <a:cs typeface="Arial"/>
                          <a:sym typeface="Arial"/>
                        </a:rPr>
                        <a:t>Severity</a:t>
                      </a:r>
                      <a:endParaRPr/>
                    </a:p>
                  </a:txBody>
                  <a:tcPr marT="45725" marB="45725" marR="83125" marL="83125" anchor="ctr"/>
                </a:tc>
                <a:tc>
                  <a:txBody>
                    <a:bodyPr/>
                    <a:lstStyle/>
                    <a:p>
                      <a:pPr indent="0" lvl="0" marL="0" marR="0" rtl="0" algn="ctr">
                        <a:lnSpc>
                          <a:spcPct val="100000"/>
                        </a:lnSpc>
                        <a:spcBef>
                          <a:spcPts val="0"/>
                        </a:spcBef>
                        <a:spcAft>
                          <a:spcPts val="0"/>
                        </a:spcAft>
                        <a:buClr>
                          <a:schemeClr val="dk1"/>
                        </a:buClr>
                        <a:buSzPts val="2200"/>
                        <a:buFont typeface="Arial"/>
                        <a:buNone/>
                      </a:pPr>
                      <a:r>
                        <a:rPr lang="en-US" sz="2200" u="none" cap="none" strike="noStrike">
                          <a:latin typeface="Arial"/>
                          <a:ea typeface="Arial"/>
                          <a:cs typeface="Arial"/>
                          <a:sym typeface="Arial"/>
                        </a:rPr>
                        <a:t>Issue Description</a:t>
                      </a:r>
                      <a:endParaRPr/>
                    </a:p>
                  </a:txBody>
                  <a:tcPr marT="45725" marB="45725" marR="83125" marL="83125" anchor="ctr"/>
                </a:tc>
                <a:tc>
                  <a:txBody>
                    <a:bodyPr/>
                    <a:lstStyle/>
                    <a:p>
                      <a:pPr indent="0" lvl="0" marL="0" marR="0" rtl="0" algn="ctr">
                        <a:lnSpc>
                          <a:spcPct val="100000"/>
                        </a:lnSpc>
                        <a:spcBef>
                          <a:spcPts val="0"/>
                        </a:spcBef>
                        <a:spcAft>
                          <a:spcPts val="0"/>
                        </a:spcAft>
                        <a:buClr>
                          <a:schemeClr val="dk1"/>
                        </a:buClr>
                        <a:buSzPts val="2200"/>
                        <a:buFont typeface="Arial"/>
                        <a:buNone/>
                      </a:pPr>
                      <a:r>
                        <a:rPr lang="en-US" sz="2200" u="none" cap="none" strike="noStrike">
                          <a:latin typeface="Arial"/>
                          <a:ea typeface="Arial"/>
                          <a:cs typeface="Arial"/>
                          <a:sym typeface="Arial"/>
                        </a:rPr>
                        <a:t>Root Cause</a:t>
                      </a:r>
                      <a:endParaRPr/>
                    </a:p>
                  </a:txBody>
                  <a:tcPr marT="45725" marB="45725" marR="83125" marL="83125" anchor="ctr"/>
                </a:tc>
                <a:tc>
                  <a:txBody>
                    <a:bodyPr/>
                    <a:lstStyle/>
                    <a:p>
                      <a:pPr indent="0" lvl="0" marL="0" marR="0" rtl="0" algn="ctr">
                        <a:lnSpc>
                          <a:spcPct val="100000"/>
                        </a:lnSpc>
                        <a:spcBef>
                          <a:spcPts val="0"/>
                        </a:spcBef>
                        <a:spcAft>
                          <a:spcPts val="0"/>
                        </a:spcAft>
                        <a:buClr>
                          <a:schemeClr val="dk1"/>
                        </a:buClr>
                        <a:buSzPts val="2200"/>
                        <a:buFont typeface="Arial"/>
                        <a:buNone/>
                      </a:pPr>
                      <a:r>
                        <a:rPr lang="en-US" sz="2200" u="none" cap="none" strike="noStrike">
                          <a:latin typeface="Arial"/>
                          <a:ea typeface="Arial"/>
                          <a:cs typeface="Arial"/>
                          <a:sym typeface="Arial"/>
                        </a:rPr>
                        <a:t>Resolution</a:t>
                      </a:r>
                      <a:endParaRPr/>
                    </a:p>
                  </a:txBody>
                  <a:tcPr marT="45725" marB="45725" marR="83125" marL="83125" anchor="ctr"/>
                </a:tc>
              </a:tr>
              <a:tr h="762550">
                <a:tc>
                  <a:txBody>
                    <a:bodyPr/>
                    <a:lstStyle/>
                    <a:p>
                      <a:pPr indent="0" lvl="0" marL="0" marR="0" rtl="0" algn="ctr">
                        <a:spcBef>
                          <a:spcPts val="0"/>
                        </a:spcBef>
                        <a:spcAft>
                          <a:spcPts val="0"/>
                        </a:spcAft>
                        <a:buNone/>
                      </a:pPr>
                      <a:r>
                        <a:rPr lang="en-US" sz="1400" u="none" cap="none" strike="noStrike">
                          <a:solidFill>
                            <a:schemeClr val="dk1"/>
                          </a:solidFill>
                        </a:rPr>
                        <a:t>Critical</a:t>
                      </a:r>
                      <a:endParaRPr/>
                    </a:p>
                  </a:txBody>
                  <a:tcPr marT="45725" marB="45725" marR="83125" marL="83125"/>
                </a:tc>
                <a:tc>
                  <a:txBody>
                    <a:bodyPr/>
                    <a:lstStyle/>
                    <a:p>
                      <a:pPr indent="0" lvl="0" marL="0" marR="0" rtl="0" algn="l">
                        <a:spcBef>
                          <a:spcPts val="0"/>
                        </a:spcBef>
                        <a:spcAft>
                          <a:spcPts val="0"/>
                        </a:spcAft>
                        <a:buNone/>
                      </a:pPr>
                      <a:r>
                        <a:rPr lang="en-US" sz="1400" u="none" cap="none" strike="noStrike">
                          <a:solidFill>
                            <a:schemeClr val="dk1"/>
                          </a:solidFill>
                        </a:rPr>
                        <a:t>Incorrect or unsupported factual claims in early responses.</a:t>
                      </a:r>
                      <a:endParaRPr/>
                    </a:p>
                    <a:p>
                      <a:pPr indent="0" lvl="0" marL="0" marR="0" rtl="0" algn="l">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LLM generating content not present in the retrieved chunks.</a:t>
                      </a:r>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Strengthened system prompt, enforced strict grounding.</a:t>
                      </a:r>
                      <a:endParaRPr/>
                    </a:p>
                  </a:txBody>
                  <a:tcPr marT="45725" marB="45725" marR="83125" marL="83125"/>
                </a:tc>
              </a:tr>
              <a:tr h="762550">
                <a:tc>
                  <a:txBody>
                    <a:bodyPr/>
                    <a:lstStyle/>
                    <a:p>
                      <a:pPr indent="0" lvl="0" marL="0" marR="0" rtl="0" algn="ctr">
                        <a:lnSpc>
                          <a:spcPct val="100000"/>
                        </a:lnSpc>
                        <a:spcBef>
                          <a:spcPts val="0"/>
                        </a:spcBef>
                        <a:spcAft>
                          <a:spcPts val="0"/>
                        </a:spcAft>
                        <a:buClr>
                          <a:schemeClr val="dk1"/>
                        </a:buClr>
                        <a:buSzPts val="1400"/>
                        <a:buFont typeface="Arial"/>
                        <a:buNone/>
                      </a:pPr>
                      <a:r>
                        <a:rPr lang="en-US" sz="1400">
                          <a:solidFill>
                            <a:schemeClr val="dk1"/>
                          </a:solidFill>
                        </a:rPr>
                        <a:t>Critical</a:t>
                      </a:r>
                      <a:endParaRPr/>
                    </a:p>
                    <a:p>
                      <a:pPr indent="0" lvl="0" marL="0" marR="0" rtl="0" algn="ctr">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lnSpc>
                          <a:spcPct val="100000"/>
                        </a:lnSpc>
                        <a:spcBef>
                          <a:spcPts val="0"/>
                        </a:spcBef>
                        <a:spcAft>
                          <a:spcPts val="0"/>
                        </a:spcAft>
                        <a:buClr>
                          <a:schemeClr val="dk1"/>
                        </a:buClr>
                        <a:buSzPts val="1400"/>
                        <a:buFont typeface="Arial"/>
                        <a:buNone/>
                      </a:pPr>
                      <a:r>
                        <a:rPr lang="en-US" sz="1400">
                          <a:solidFill>
                            <a:schemeClr val="dk1"/>
                          </a:solidFill>
                        </a:rPr>
                        <a:t>Retrieval returning irrelevant chunks for specific panel queries.</a:t>
                      </a:r>
                      <a:endParaRPr/>
                    </a:p>
                    <a:p>
                      <a:pPr indent="0" lvl="0" marL="0" marR="0" rtl="0" algn="l">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Incomplete chunk metadata and inconsistent panel numbering.</a:t>
                      </a:r>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Re-processed documents with improved metadata and panel-level tagging.</a:t>
                      </a:r>
                      <a:endParaRPr/>
                    </a:p>
                  </a:txBody>
                  <a:tcPr marT="45725" marB="45725" marR="83125" marL="83125"/>
                </a:tc>
              </a:tr>
              <a:tr h="762550">
                <a:tc>
                  <a:txBody>
                    <a:bodyPr/>
                    <a:lstStyle/>
                    <a:p>
                      <a:pPr indent="0" lvl="0" marL="0" marR="0" rtl="0" algn="ctr">
                        <a:lnSpc>
                          <a:spcPct val="100000"/>
                        </a:lnSpc>
                        <a:spcBef>
                          <a:spcPts val="0"/>
                        </a:spcBef>
                        <a:spcAft>
                          <a:spcPts val="0"/>
                        </a:spcAft>
                        <a:buClr>
                          <a:schemeClr val="dk1"/>
                        </a:buClr>
                        <a:buSzPts val="1400"/>
                        <a:buFont typeface="Arial"/>
                        <a:buNone/>
                      </a:pPr>
                      <a:r>
                        <a:rPr lang="en-US" sz="1400">
                          <a:solidFill>
                            <a:schemeClr val="dk1"/>
                          </a:solidFill>
                        </a:rPr>
                        <a:t>Major</a:t>
                      </a:r>
                      <a:endParaRPr/>
                    </a:p>
                    <a:p>
                      <a:pPr indent="0" lvl="0" marL="0" marR="0" rtl="0" algn="ctr">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lnSpc>
                          <a:spcPct val="100000"/>
                        </a:lnSpc>
                        <a:spcBef>
                          <a:spcPts val="0"/>
                        </a:spcBef>
                        <a:spcAft>
                          <a:spcPts val="0"/>
                        </a:spcAft>
                        <a:buClr>
                          <a:schemeClr val="dk1"/>
                        </a:buClr>
                        <a:buSzPts val="1400"/>
                        <a:buFont typeface="Arial"/>
                        <a:buNone/>
                      </a:pPr>
                      <a:r>
                        <a:rPr lang="en-US" sz="1400">
                          <a:solidFill>
                            <a:schemeClr val="dk1"/>
                          </a:solidFill>
                        </a:rPr>
                        <a:t>Slow response times (&gt;5s) under heavy load.</a:t>
                      </a:r>
                      <a:endParaRPr/>
                    </a:p>
                    <a:p>
                      <a:pPr indent="0" lvl="0" marL="0" marR="0" rtl="0" algn="l">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Sequential LLM and retrieval calls blocking Django workers.</a:t>
                      </a:r>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Sequential LLM and retrieval calls blocking Django workers.</a:t>
                      </a:r>
                      <a:endParaRPr/>
                    </a:p>
                  </a:txBody>
                  <a:tcPr marT="45725" marB="45725" marR="83125" marL="83125"/>
                </a:tc>
              </a:tr>
              <a:tr h="762550">
                <a:tc>
                  <a:txBody>
                    <a:bodyPr/>
                    <a:lstStyle/>
                    <a:p>
                      <a:pPr indent="0" lvl="0" marL="0" marR="0" rtl="0" algn="ctr">
                        <a:lnSpc>
                          <a:spcPct val="100000"/>
                        </a:lnSpc>
                        <a:spcBef>
                          <a:spcPts val="0"/>
                        </a:spcBef>
                        <a:spcAft>
                          <a:spcPts val="0"/>
                        </a:spcAft>
                        <a:buClr>
                          <a:schemeClr val="dk1"/>
                        </a:buClr>
                        <a:buSzPts val="1400"/>
                        <a:buFont typeface="Arial"/>
                        <a:buNone/>
                      </a:pPr>
                      <a:r>
                        <a:rPr lang="en-US" sz="1400">
                          <a:solidFill>
                            <a:schemeClr val="dk1"/>
                          </a:solidFill>
                        </a:rPr>
                        <a:t>Major</a:t>
                      </a:r>
                      <a:endParaRPr/>
                    </a:p>
                    <a:p>
                      <a:pPr indent="0" lvl="0" marL="0" marR="0" rtl="0" algn="ctr">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lnSpc>
                          <a:spcPct val="100000"/>
                        </a:lnSpc>
                        <a:spcBef>
                          <a:spcPts val="0"/>
                        </a:spcBef>
                        <a:spcAft>
                          <a:spcPts val="0"/>
                        </a:spcAft>
                        <a:buClr>
                          <a:schemeClr val="dk1"/>
                        </a:buClr>
                        <a:buSzPts val="1400"/>
                        <a:buFont typeface="Arial"/>
                        <a:buNone/>
                      </a:pPr>
                      <a:r>
                        <a:rPr lang="en-US" sz="1400">
                          <a:solidFill>
                            <a:schemeClr val="dk1"/>
                          </a:solidFill>
                        </a:rPr>
                        <a:t>BM25 keyword search returning overly broad matches.</a:t>
                      </a:r>
                      <a:endParaRPr/>
                    </a:p>
                    <a:p>
                      <a:pPr indent="0" lvl="0" marL="0" marR="0" rtl="0" algn="l">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Default tokenizer was too permissive for technical terms.</a:t>
                      </a:r>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Tuned BM25 parameters and added specific metadata filters.</a:t>
                      </a:r>
                      <a:endParaRPr/>
                    </a:p>
                  </a:txBody>
                  <a:tcPr marT="45725" marB="45725" marR="83125" marL="83125"/>
                </a:tc>
              </a:tr>
              <a:tr h="612900">
                <a:tc>
                  <a:txBody>
                    <a:bodyPr/>
                    <a:lstStyle/>
                    <a:p>
                      <a:pPr indent="0" lvl="0" marL="0" marR="0" rtl="0" algn="ctr">
                        <a:lnSpc>
                          <a:spcPct val="100000"/>
                        </a:lnSpc>
                        <a:spcBef>
                          <a:spcPts val="0"/>
                        </a:spcBef>
                        <a:spcAft>
                          <a:spcPts val="0"/>
                        </a:spcAft>
                        <a:buClr>
                          <a:schemeClr val="dk1"/>
                        </a:buClr>
                        <a:buSzPts val="1400"/>
                        <a:buFont typeface="Arial"/>
                        <a:buNone/>
                      </a:pPr>
                      <a:r>
                        <a:rPr lang="en-US" sz="1400">
                          <a:solidFill>
                            <a:schemeClr val="dk1"/>
                          </a:solidFill>
                        </a:rPr>
                        <a:t>Minor</a:t>
                      </a:r>
                      <a:endParaRPr/>
                    </a:p>
                    <a:p>
                      <a:pPr indent="0" lvl="0" marL="0" marR="0" rtl="0" algn="ctr">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lnSpc>
                          <a:spcPct val="100000"/>
                        </a:lnSpc>
                        <a:spcBef>
                          <a:spcPts val="0"/>
                        </a:spcBef>
                        <a:spcAft>
                          <a:spcPts val="0"/>
                        </a:spcAft>
                        <a:buClr>
                          <a:schemeClr val="dk1"/>
                        </a:buClr>
                        <a:buSzPts val="1400"/>
                        <a:buFont typeface="Arial"/>
                        <a:buNone/>
                      </a:pPr>
                      <a:r>
                        <a:rPr lang="en-US" sz="1400">
                          <a:solidFill>
                            <a:schemeClr val="dk1"/>
                          </a:solidFill>
                        </a:rPr>
                        <a:t>Occasional session resets.</a:t>
                      </a:r>
                      <a:endParaRPr/>
                    </a:p>
                    <a:p>
                      <a:pPr indent="0" lvl="0" marL="0" marR="0" rtl="0" algn="l">
                        <a:spcBef>
                          <a:spcPts val="0"/>
                        </a:spcBef>
                        <a:spcAft>
                          <a:spcPts val="0"/>
                        </a:spcAft>
                        <a:buNone/>
                      </a:pPr>
                      <a:r>
                        <a:t/>
                      </a:r>
                      <a:endParaRPr sz="1400">
                        <a:solidFill>
                          <a:schemeClr val="dk1"/>
                        </a:solidFill>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Frontend state not persisting across refresh.</a:t>
                      </a:r>
                      <a:endParaRPr/>
                    </a:p>
                  </a:txBody>
                  <a:tcPr marT="45725" marB="45725" marR="83125" marL="83125"/>
                </a:tc>
                <a:tc>
                  <a:txBody>
                    <a:bodyPr/>
                    <a:lstStyle/>
                    <a:p>
                      <a:pPr indent="0" lvl="0" marL="0" marR="0" rtl="0" algn="l">
                        <a:spcBef>
                          <a:spcPts val="0"/>
                        </a:spcBef>
                        <a:spcAft>
                          <a:spcPts val="0"/>
                        </a:spcAft>
                        <a:buNone/>
                      </a:pPr>
                      <a:r>
                        <a:rPr lang="en-US" sz="1400">
                          <a:solidFill>
                            <a:schemeClr val="dk1"/>
                          </a:solidFill>
                        </a:rPr>
                        <a:t>Added a lightweight session token stored in memory.</a:t>
                      </a:r>
                      <a:endParaRPr/>
                    </a:p>
                  </a:txBody>
                  <a:tcPr marT="45725" marB="45725" marR="83125" marL="831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7"/>
          <p:cNvSpPr txBox="1"/>
          <p:nvPr>
            <p:ph idx="4294967295" type="body"/>
          </p:nvPr>
        </p:nvSpPr>
        <p:spPr>
          <a:xfrm>
            <a:off x="2577470" y="1749037"/>
            <a:ext cx="9004930" cy="4427927"/>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1600"/>
              <a:buNone/>
            </a:pPr>
            <a:r>
              <a:rPr b="1" lang="en-US" sz="1600"/>
              <a:t>Technical Challenges</a:t>
            </a:r>
            <a:endParaRPr/>
          </a:p>
          <a:p>
            <a:pPr indent="-228600" lvl="0" marL="228600" rtl="0" algn="l">
              <a:lnSpc>
                <a:spcPct val="100000"/>
              </a:lnSpc>
              <a:spcBef>
                <a:spcPts val="1000"/>
              </a:spcBef>
              <a:spcAft>
                <a:spcPts val="0"/>
              </a:spcAft>
              <a:buClr>
                <a:schemeClr val="accent1"/>
              </a:buClr>
              <a:buSzPts val="1600"/>
              <a:buChar char="•"/>
            </a:pPr>
            <a:r>
              <a:rPr lang="en-US" sz="1600"/>
              <a:t>Ensuring strict grounding to prevent hallucinations; Handling ambiguous or overly broad queries.</a:t>
            </a:r>
            <a:endParaRPr/>
          </a:p>
          <a:p>
            <a:pPr indent="-228600" lvl="0" marL="228600" rtl="0" algn="l">
              <a:lnSpc>
                <a:spcPct val="100000"/>
              </a:lnSpc>
              <a:spcBef>
                <a:spcPts val="1000"/>
              </a:spcBef>
              <a:spcAft>
                <a:spcPts val="0"/>
              </a:spcAft>
              <a:buClr>
                <a:schemeClr val="accent1"/>
              </a:buClr>
              <a:buSzPts val="1600"/>
              <a:buChar char="•"/>
            </a:pPr>
            <a:r>
              <a:rPr lang="en-US" sz="1600"/>
              <a:t>Improving panel‑level retrieval accuracy; Managing latency under load.</a:t>
            </a:r>
            <a:endParaRPr/>
          </a:p>
          <a:p>
            <a:pPr indent="-228600" lvl="0" marL="228600" rtl="0" algn="l">
              <a:lnSpc>
                <a:spcPct val="100000"/>
              </a:lnSpc>
              <a:spcBef>
                <a:spcPts val="1000"/>
              </a:spcBef>
              <a:spcAft>
                <a:spcPts val="0"/>
              </a:spcAft>
              <a:buClr>
                <a:schemeClr val="accent1"/>
              </a:buClr>
              <a:buSzPts val="1600"/>
              <a:buChar char="•"/>
            </a:pPr>
            <a:r>
              <a:rPr lang="en-US" sz="1600"/>
              <a:t>Standardizing metadata across diverse documents.</a:t>
            </a:r>
            <a:endParaRPr sz="1600"/>
          </a:p>
          <a:p>
            <a:pPr indent="-228600" lvl="0" marL="228600" rtl="0" algn="l">
              <a:lnSpc>
                <a:spcPct val="100000"/>
              </a:lnSpc>
              <a:spcBef>
                <a:spcPts val="1000"/>
              </a:spcBef>
              <a:spcAft>
                <a:spcPts val="0"/>
              </a:spcAft>
              <a:buSzPts val="1600"/>
              <a:buChar char="•"/>
            </a:pPr>
            <a:r>
              <a:rPr lang="en-US" sz="1600"/>
              <a:t>RAM limitations impacting image processing and database management.</a:t>
            </a:r>
            <a:endParaRPr sz="1600"/>
          </a:p>
          <a:p>
            <a:pPr indent="0" lvl="0" marL="0" rtl="0" algn="l">
              <a:lnSpc>
                <a:spcPct val="100000"/>
              </a:lnSpc>
              <a:spcBef>
                <a:spcPts val="1000"/>
              </a:spcBef>
              <a:spcAft>
                <a:spcPts val="0"/>
              </a:spcAft>
              <a:buClr>
                <a:schemeClr val="accent1"/>
              </a:buClr>
              <a:buSzPts val="1600"/>
              <a:buNone/>
            </a:pPr>
            <a:r>
              <a:t/>
            </a:r>
            <a:endParaRPr b="1" sz="1600"/>
          </a:p>
          <a:p>
            <a:pPr indent="0" lvl="0" marL="0" rtl="0" algn="l">
              <a:lnSpc>
                <a:spcPct val="100000"/>
              </a:lnSpc>
              <a:spcBef>
                <a:spcPts val="1000"/>
              </a:spcBef>
              <a:spcAft>
                <a:spcPts val="0"/>
              </a:spcAft>
              <a:buClr>
                <a:schemeClr val="accent1"/>
              </a:buClr>
              <a:buSzPts val="1600"/>
              <a:buNone/>
            </a:pPr>
            <a:r>
              <a:rPr b="1" lang="en-US" sz="1600"/>
              <a:t>Lessons Learned</a:t>
            </a:r>
            <a:endParaRPr/>
          </a:p>
          <a:p>
            <a:pPr indent="-228600" lvl="0" marL="228600" rtl="0" algn="l">
              <a:lnSpc>
                <a:spcPct val="100000"/>
              </a:lnSpc>
              <a:spcBef>
                <a:spcPts val="1000"/>
              </a:spcBef>
              <a:spcAft>
                <a:spcPts val="0"/>
              </a:spcAft>
              <a:buClr>
                <a:schemeClr val="accent1"/>
              </a:buClr>
              <a:buSzPts val="1600"/>
              <a:buChar char="•"/>
            </a:pPr>
            <a:r>
              <a:rPr lang="en-US" sz="1600"/>
              <a:t>High‑quality metadata is essential for reliable retrieval; Hybrid search (vector + </a:t>
            </a:r>
            <a:r>
              <a:rPr lang="en-US" sz="1600"/>
              <a:t>metadata filters</a:t>
            </a:r>
            <a:r>
              <a:rPr lang="en-US" sz="1600"/>
              <a:t>) significantly improves accuracy.</a:t>
            </a:r>
            <a:endParaRPr/>
          </a:p>
          <a:p>
            <a:pPr indent="-228600" lvl="0" marL="228600" rtl="0" algn="l">
              <a:lnSpc>
                <a:spcPct val="100000"/>
              </a:lnSpc>
              <a:spcBef>
                <a:spcPts val="1000"/>
              </a:spcBef>
              <a:spcAft>
                <a:spcPts val="0"/>
              </a:spcAft>
              <a:buClr>
                <a:schemeClr val="accent1"/>
              </a:buClr>
              <a:buSzPts val="1600"/>
              <a:buChar char="•"/>
            </a:pPr>
            <a:r>
              <a:rPr lang="en-US" sz="1600"/>
              <a:t>Async Django views reduce bottlenecks in LLM calls; Curator feedback is critical for validating responses.</a:t>
            </a:r>
            <a:endParaRPr/>
          </a:p>
          <a:p>
            <a:pPr indent="-228600" lvl="0" marL="228600" rtl="0" algn="l">
              <a:lnSpc>
                <a:spcPct val="100000"/>
              </a:lnSpc>
              <a:spcBef>
                <a:spcPts val="1000"/>
              </a:spcBef>
              <a:spcAft>
                <a:spcPts val="0"/>
              </a:spcAft>
              <a:buClr>
                <a:schemeClr val="accent1"/>
              </a:buClr>
              <a:buSzPts val="1600"/>
              <a:buChar char="•"/>
            </a:pPr>
            <a:r>
              <a:rPr lang="en-US" sz="1600"/>
              <a:t>Chunk size and overlap dramatically affect retrieval quality.</a:t>
            </a:r>
            <a:endParaRPr/>
          </a:p>
        </p:txBody>
      </p:sp>
      <p:sp>
        <p:nvSpPr>
          <p:cNvPr id="194" name="Google Shape;194;p7"/>
          <p:cNvSpPr/>
          <p:nvPr/>
        </p:nvSpPr>
        <p:spPr>
          <a:xfrm>
            <a:off x="1326993" y="845749"/>
            <a:ext cx="9608587" cy="6802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95" name="Google Shape;195;p7"/>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b="1" lang="en-US" sz="3600">
                <a:solidFill>
                  <a:schemeClr val="lt1"/>
                </a:solidFill>
              </a:rPr>
              <a:t>Challenges and Lessons Learned</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8"/>
          <p:cNvSpPr/>
          <p:nvPr/>
        </p:nvSpPr>
        <p:spPr>
          <a:xfrm>
            <a:off x="1326994" y="845749"/>
            <a:ext cx="5351208" cy="6802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01" name="Google Shape;201;p8"/>
          <p:cNvSpPr txBox="1"/>
          <p:nvPr>
            <p:ph type="title"/>
          </p:nvPr>
        </p:nvSpPr>
        <p:spPr>
          <a:xfrm>
            <a:off x="2527299" y="681036"/>
            <a:ext cx="8826500"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b="1" lang="en-US">
                <a:solidFill>
                  <a:schemeClr val="lt1"/>
                </a:solidFill>
              </a:rPr>
              <a:t>Future Work</a:t>
            </a:r>
            <a:endParaRPr/>
          </a:p>
        </p:txBody>
      </p:sp>
      <p:sp>
        <p:nvSpPr>
          <p:cNvPr id="202" name="Google Shape;202;p8"/>
          <p:cNvSpPr txBox="1"/>
          <p:nvPr>
            <p:ph idx="4294967295" type="body"/>
          </p:nvPr>
        </p:nvSpPr>
        <p:spPr>
          <a:xfrm>
            <a:off x="2577469" y="1756175"/>
            <a:ext cx="9224005"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0"/>
              </a:spcBef>
              <a:spcAft>
                <a:spcPts val="0"/>
              </a:spcAft>
              <a:buClr>
                <a:schemeClr val="accent1"/>
              </a:buClr>
              <a:buSzPts val="1600"/>
              <a:buNone/>
            </a:pPr>
            <a:r>
              <a:rPr b="1" lang="en-US" sz="1600"/>
              <a:t>Expand Content Scope</a:t>
            </a:r>
            <a:endParaRPr/>
          </a:p>
          <a:p>
            <a:pPr indent="-236220" lvl="0" marL="228600" rtl="0" algn="l">
              <a:lnSpc>
                <a:spcPct val="100000"/>
              </a:lnSpc>
              <a:spcBef>
                <a:spcPts val="1000"/>
              </a:spcBef>
              <a:spcAft>
                <a:spcPts val="0"/>
              </a:spcAft>
              <a:buClr>
                <a:schemeClr val="accent1"/>
              </a:buClr>
              <a:buSzPts val="1600"/>
              <a:buChar char="•"/>
            </a:pPr>
            <a:r>
              <a:rPr lang="en-US" sz="1600"/>
              <a:t>Add 5–10 more artworks from the Wolfsonian collection; Enable cross‑object comparisons and thematic tours.</a:t>
            </a:r>
            <a:endParaRPr/>
          </a:p>
          <a:p>
            <a:pPr indent="0" lvl="0" marL="0" rtl="0" algn="l">
              <a:lnSpc>
                <a:spcPct val="100000"/>
              </a:lnSpc>
              <a:spcBef>
                <a:spcPts val="1000"/>
              </a:spcBef>
              <a:spcAft>
                <a:spcPts val="0"/>
              </a:spcAft>
              <a:buClr>
                <a:schemeClr val="accent1"/>
              </a:buClr>
              <a:buSzPts val="1600"/>
              <a:buNone/>
            </a:pPr>
            <a:r>
              <a:rPr b="1" lang="en-US" sz="1600"/>
              <a:t>Enhance RAG Pipeline</a:t>
            </a:r>
            <a:endParaRPr/>
          </a:p>
          <a:p>
            <a:pPr indent="-236220" lvl="0" marL="228600" rtl="0" algn="l">
              <a:lnSpc>
                <a:spcPct val="100000"/>
              </a:lnSpc>
              <a:spcBef>
                <a:spcPts val="1000"/>
              </a:spcBef>
              <a:spcAft>
                <a:spcPts val="0"/>
              </a:spcAft>
              <a:buClr>
                <a:schemeClr val="accent1"/>
              </a:buClr>
              <a:buSzPts val="1600"/>
              <a:buChar char="•"/>
            </a:pPr>
            <a:r>
              <a:rPr lang="en-US" sz="1600"/>
              <a:t>Advanced re‑ranking models; Improved multimodal retrieval (CLIP‑based); Confidence scoring and uncertainty visualization.</a:t>
            </a:r>
            <a:endParaRPr/>
          </a:p>
          <a:p>
            <a:pPr indent="0" lvl="0" marL="0" rtl="0" algn="l">
              <a:lnSpc>
                <a:spcPct val="100000"/>
              </a:lnSpc>
              <a:spcBef>
                <a:spcPts val="1000"/>
              </a:spcBef>
              <a:spcAft>
                <a:spcPts val="0"/>
              </a:spcAft>
              <a:buClr>
                <a:schemeClr val="accent1"/>
              </a:buClr>
              <a:buSzPts val="1600"/>
              <a:buNone/>
            </a:pPr>
            <a:r>
              <a:rPr b="1" lang="en-US" sz="1600"/>
              <a:t>Improve User Experience</a:t>
            </a:r>
            <a:endParaRPr/>
          </a:p>
          <a:p>
            <a:pPr indent="-236220" lvl="0" marL="228600" rtl="0" algn="l">
              <a:lnSpc>
                <a:spcPct val="100000"/>
              </a:lnSpc>
              <a:spcBef>
                <a:spcPts val="1000"/>
              </a:spcBef>
              <a:spcAft>
                <a:spcPts val="0"/>
              </a:spcAft>
              <a:buClr>
                <a:schemeClr val="accent1"/>
              </a:buClr>
              <a:buSzPts val="1600"/>
              <a:buChar char="•"/>
            </a:pPr>
            <a:r>
              <a:rPr lang="en-US" sz="1600"/>
              <a:t>Personalization based on visitor interests; Educator modes for K‑12 and university audiences.</a:t>
            </a:r>
            <a:endParaRPr/>
          </a:p>
          <a:p>
            <a:pPr indent="0" lvl="0" marL="0" rtl="0" algn="l">
              <a:lnSpc>
                <a:spcPct val="100000"/>
              </a:lnSpc>
              <a:spcBef>
                <a:spcPts val="1000"/>
              </a:spcBef>
              <a:spcAft>
                <a:spcPts val="0"/>
              </a:spcAft>
              <a:buClr>
                <a:schemeClr val="accent1"/>
              </a:buClr>
              <a:buSzPts val="1600"/>
              <a:buNone/>
            </a:pPr>
            <a:r>
              <a:rPr b="1" lang="en-US" sz="1600"/>
              <a:t>Operational Improvements</a:t>
            </a:r>
            <a:endParaRPr/>
          </a:p>
          <a:p>
            <a:pPr indent="-236220" lvl="0" marL="228600" rtl="0" algn="l">
              <a:lnSpc>
                <a:spcPct val="100000"/>
              </a:lnSpc>
              <a:spcBef>
                <a:spcPts val="1000"/>
              </a:spcBef>
              <a:spcAft>
                <a:spcPts val="0"/>
              </a:spcAft>
              <a:buClr>
                <a:schemeClr val="accent1"/>
              </a:buClr>
              <a:buSzPts val="1600"/>
              <a:buChar char="•"/>
            </a:pPr>
            <a:r>
              <a:rPr lang="en-US" sz="1600"/>
              <a:t>Curator‑facing content management dashboard; Automated ingestion + embedding workflows; A/B testing for prompts and retrieval strategies.</a:t>
            </a:r>
            <a:endParaRPr/>
          </a:p>
          <a:p>
            <a:pPr indent="0" lvl="0" marL="0" rtl="0" algn="l">
              <a:lnSpc>
                <a:spcPct val="100000"/>
              </a:lnSpc>
              <a:spcBef>
                <a:spcPts val="1000"/>
              </a:spcBef>
              <a:spcAft>
                <a:spcPts val="0"/>
              </a:spcAft>
              <a:buClr>
                <a:schemeClr val="accent1"/>
              </a:buClr>
              <a:buSzPts val="1600"/>
              <a:buNone/>
            </a:pPr>
            <a:r>
              <a:rPr b="1" lang="en-US" sz="1600"/>
              <a:t>Long‑Term Vision:</a:t>
            </a:r>
            <a:endParaRPr/>
          </a:p>
          <a:p>
            <a:pPr indent="0" lvl="0" marL="0" rtl="0" algn="l">
              <a:lnSpc>
                <a:spcPct val="100000"/>
              </a:lnSpc>
              <a:spcBef>
                <a:spcPts val="1000"/>
              </a:spcBef>
              <a:spcAft>
                <a:spcPts val="0"/>
              </a:spcAft>
              <a:buClr>
                <a:schemeClr val="accent1"/>
              </a:buClr>
              <a:buSzPts val="1600"/>
              <a:buNone/>
            </a:pPr>
            <a:r>
              <a:rPr lang="en-US" sz="1600"/>
              <a:t>Deploy in gallery via QR codes; Integrate with museum tours, audio guides, or AR; Scale to a museum‑wide conversational platform.</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9"/>
          <p:cNvSpPr txBox="1"/>
          <p:nvPr>
            <p:ph type="title"/>
          </p:nvPr>
        </p:nvSpPr>
        <p:spPr>
          <a:xfrm>
            <a:off x="776176" y="681036"/>
            <a:ext cx="10639646" cy="10096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u="sng"/>
              <a:t>Thank you</a:t>
            </a:r>
            <a:endParaRPr/>
          </a:p>
        </p:txBody>
      </p:sp>
      <p:sp>
        <p:nvSpPr>
          <p:cNvPr id="208" name="Google Shape;208;p9"/>
          <p:cNvSpPr txBox="1"/>
          <p:nvPr>
            <p:ph idx="1" type="body"/>
          </p:nvPr>
        </p:nvSpPr>
        <p:spPr>
          <a:xfrm>
            <a:off x="776177" y="1825625"/>
            <a:ext cx="10639645" cy="35023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1"/>
              </a:buClr>
              <a:buSzPts val="2000"/>
              <a:buNone/>
            </a:pPr>
            <a:r>
              <a:rPr b="1" lang="en-US"/>
              <a:t>The Team:</a:t>
            </a:r>
            <a:endParaRPr/>
          </a:p>
          <a:p>
            <a:pPr indent="-228600" lvl="0" marL="228600" rtl="0" algn="l">
              <a:lnSpc>
                <a:spcPct val="90000"/>
              </a:lnSpc>
              <a:spcBef>
                <a:spcPts val="1000"/>
              </a:spcBef>
              <a:spcAft>
                <a:spcPts val="0"/>
              </a:spcAft>
              <a:buClr>
                <a:schemeClr val="accent1"/>
              </a:buClr>
              <a:buSzPts val="2000"/>
              <a:buChar char="•"/>
            </a:pPr>
            <a:r>
              <a:rPr lang="en-US"/>
              <a:t>Jessica Orozco</a:t>
            </a:r>
            <a:endParaRPr/>
          </a:p>
          <a:p>
            <a:pPr indent="-228600" lvl="0" marL="228600" rtl="0" algn="l">
              <a:lnSpc>
                <a:spcPct val="90000"/>
              </a:lnSpc>
              <a:spcBef>
                <a:spcPts val="1000"/>
              </a:spcBef>
              <a:spcAft>
                <a:spcPts val="0"/>
              </a:spcAft>
              <a:buClr>
                <a:schemeClr val="accent1"/>
              </a:buClr>
              <a:buSzPts val="2000"/>
              <a:buChar char="•"/>
            </a:pPr>
            <a:r>
              <a:rPr lang="en-US"/>
              <a:t>Angel Feliciano</a:t>
            </a:r>
            <a:endParaRPr/>
          </a:p>
          <a:p>
            <a:pPr indent="-228600" lvl="0" marL="228600" rtl="0" algn="l">
              <a:lnSpc>
                <a:spcPct val="90000"/>
              </a:lnSpc>
              <a:spcBef>
                <a:spcPts val="1000"/>
              </a:spcBef>
              <a:spcAft>
                <a:spcPts val="0"/>
              </a:spcAft>
              <a:buClr>
                <a:schemeClr val="accent1"/>
              </a:buClr>
              <a:buSzPts val="2000"/>
              <a:buChar char="•"/>
            </a:pPr>
            <a:r>
              <a:rPr lang="en-US"/>
              <a:t>Samantha Lezama</a:t>
            </a:r>
            <a:endParaRPr/>
          </a:p>
          <a:p>
            <a:pPr indent="-228600" lvl="0" marL="228600" rtl="0" algn="l">
              <a:lnSpc>
                <a:spcPct val="90000"/>
              </a:lnSpc>
              <a:spcBef>
                <a:spcPts val="1000"/>
              </a:spcBef>
              <a:spcAft>
                <a:spcPts val="0"/>
              </a:spcAft>
              <a:buClr>
                <a:schemeClr val="accent1"/>
              </a:buClr>
              <a:buSzPts val="2000"/>
              <a:buChar char="•"/>
            </a:pPr>
            <a:r>
              <a:rPr lang="en-US"/>
              <a:t>John M. Espinal</a:t>
            </a:r>
            <a:endParaRPr/>
          </a:p>
          <a:p>
            <a:pPr indent="-228600" lvl="0" marL="228600" rtl="0" algn="l">
              <a:lnSpc>
                <a:spcPct val="90000"/>
              </a:lnSpc>
              <a:spcBef>
                <a:spcPts val="1000"/>
              </a:spcBef>
              <a:spcAft>
                <a:spcPts val="0"/>
              </a:spcAft>
              <a:buClr>
                <a:schemeClr val="accent1"/>
              </a:buClr>
              <a:buSzPts val="2000"/>
              <a:buChar char="•"/>
            </a:pPr>
            <a:r>
              <a:rPr lang="en-US"/>
              <a:t>Guilherme P. Cardoso</a:t>
            </a:r>
            <a:endParaRPr/>
          </a:p>
        </p:txBody>
      </p:sp>
      <p:pic>
        <p:nvPicPr>
          <p:cNvPr id="209" name="Google Shape;209;p9"/>
          <p:cNvPicPr preferRelativeResize="0"/>
          <p:nvPr/>
        </p:nvPicPr>
        <p:blipFill rotWithShape="1">
          <a:blip r:embed="rId3">
            <a:alphaModFix amt="85000"/>
          </a:blip>
          <a:srcRect b="2716" l="23026" r="23290" t="2349"/>
          <a:stretch/>
        </p:blipFill>
        <p:spPr>
          <a:xfrm>
            <a:off x="5987722" y="681024"/>
            <a:ext cx="2876928" cy="5087524"/>
          </a:xfrm>
          <a:prstGeom prst="rect">
            <a:avLst/>
          </a:prstGeom>
          <a:noFill/>
          <a:ln>
            <a:noFill/>
          </a:ln>
          <a:effectLst>
            <a:outerShdw blurRad="50800" rotWithShape="0" algn="tl" dir="2700000" dist="38100">
              <a:srgbClr val="000000">
                <a:alpha val="4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2019-06-27T13:29:26Z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ies>
</file>