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43891200" cy="32918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 roundtripDataSignature="AMtx7mhGaFJj9Ajd1x1czbgdMPSZ//A8t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2" d="100"/>
          <a:sy n="22" d="100"/>
        </p:scale>
        <p:origin x="177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customschemas.google.com/relationships/presentationmetadata" Target="metadata"/><Relationship Id="rId10" Type="http://schemas.openxmlformats.org/officeDocument/2006/relationships/tableStyles" Target="tableStyles.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
        <p:cNvGrpSpPr/>
        <p:nvPr/>
      </p:nvGrpSpPr>
      <p:grpSpPr>
        <a:xfrm>
          <a:off x="0" y="0"/>
          <a:ext cx="0" cy="0"/>
          <a:chOff x="0" y="0"/>
          <a:chExt cx="0" cy="0"/>
        </a:xfrm>
      </p:grpSpPr>
      <p:sp>
        <p:nvSpPr>
          <p:cNvPr id="25" name="Google Shape;2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 name="Google Shape;26;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Blank4" type="blank">
  <p:cSld name="BLANK">
    <p:bg>
      <p:bgPr>
        <a:solidFill>
          <a:srgbClr val="F2F2F2"/>
        </a:solidFill>
        <a:effectLst/>
      </p:bgPr>
    </p:bg>
    <p:spTree>
      <p:nvGrpSpPr>
        <p:cNvPr id="1" name="Shape 10"/>
        <p:cNvGrpSpPr/>
        <p:nvPr/>
      </p:nvGrpSpPr>
      <p:grpSpPr>
        <a:xfrm>
          <a:off x="0" y="0"/>
          <a:ext cx="0" cy="0"/>
          <a:chOff x="0" y="0"/>
          <a:chExt cx="0" cy="0"/>
        </a:xfrm>
      </p:grpSpPr>
      <p:pic>
        <p:nvPicPr>
          <p:cNvPr id="11" name="Google Shape;11;p3" descr="A close up of a sign&#10;&#10;Description automatically generated"/>
          <p:cNvPicPr preferRelativeResize="0"/>
          <p:nvPr/>
        </p:nvPicPr>
        <p:blipFill rotWithShape="1">
          <a:blip r:embed="rId2">
            <a:alphaModFix/>
          </a:blip>
          <a:srcRect/>
          <a:stretch/>
        </p:blipFill>
        <p:spPr>
          <a:xfrm>
            <a:off x="1097308" y="1089188"/>
            <a:ext cx="3641448" cy="3126894"/>
          </a:xfrm>
          <a:prstGeom prst="rect">
            <a:avLst/>
          </a:prstGeom>
          <a:noFill/>
          <a:ln>
            <a:noFill/>
          </a:ln>
        </p:spPr>
      </p:pic>
      <p:sp>
        <p:nvSpPr>
          <p:cNvPr id="12" name="Google Shape;12;p3"/>
          <p:cNvSpPr txBox="1"/>
          <p:nvPr/>
        </p:nvSpPr>
        <p:spPr>
          <a:xfrm>
            <a:off x="28889373" y="31366048"/>
            <a:ext cx="14007606"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0" i="0" u="none" strike="noStrike" cap="non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3"/>
        <p:cNvGrpSpPr/>
        <p:nvPr/>
      </p:nvGrpSpPr>
      <p:grpSpPr>
        <a:xfrm>
          <a:off x="0" y="0"/>
          <a:ext cx="0" cy="0"/>
          <a:chOff x="0" y="0"/>
          <a:chExt cx="0" cy="0"/>
        </a:xfrm>
      </p:grpSpPr>
      <p:pic>
        <p:nvPicPr>
          <p:cNvPr id="14" name="Google Shape;14;p4" descr="A picture containing drawing&#10;&#10;Description automatically generated"/>
          <p:cNvPicPr preferRelativeResize="0"/>
          <p:nvPr/>
        </p:nvPicPr>
        <p:blipFill rotWithShape="1">
          <a:blip r:embed="rId2">
            <a:alphaModFix/>
          </a:blip>
          <a:srcRect/>
          <a:stretch/>
        </p:blipFill>
        <p:spPr>
          <a:xfrm>
            <a:off x="1196797" y="1016276"/>
            <a:ext cx="3641446" cy="3126894"/>
          </a:xfrm>
          <a:prstGeom prst="rect">
            <a:avLst/>
          </a:prstGeom>
          <a:noFill/>
          <a:ln>
            <a:noFill/>
          </a:ln>
        </p:spPr>
      </p:pic>
      <p:sp>
        <p:nvSpPr>
          <p:cNvPr id="15" name="Google Shape;15;p4"/>
          <p:cNvSpPr txBox="1"/>
          <p:nvPr/>
        </p:nvSpPr>
        <p:spPr>
          <a:xfrm>
            <a:off x="28889373" y="31366048"/>
            <a:ext cx="14007606"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0" i="0" u="none" strike="noStrike" cap="non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Blank4">
  <p:cSld name="2_Blank4">
    <p:bg>
      <p:bgPr>
        <a:solidFill>
          <a:srgbClr val="F2F2F2"/>
        </a:solidFill>
        <a:effectLst/>
      </p:bgPr>
    </p:bg>
    <p:spTree>
      <p:nvGrpSpPr>
        <p:cNvPr id="1" name="Shape 16"/>
        <p:cNvGrpSpPr/>
        <p:nvPr/>
      </p:nvGrpSpPr>
      <p:grpSpPr>
        <a:xfrm>
          <a:off x="0" y="0"/>
          <a:ext cx="0" cy="0"/>
          <a:chOff x="0" y="0"/>
          <a:chExt cx="0" cy="0"/>
        </a:xfrm>
      </p:grpSpPr>
      <p:pic>
        <p:nvPicPr>
          <p:cNvPr id="17" name="Google Shape;17;p5" descr="A close up of a sign&#10;&#10;Description automatically generated"/>
          <p:cNvPicPr preferRelativeResize="0"/>
          <p:nvPr/>
        </p:nvPicPr>
        <p:blipFill rotWithShape="1">
          <a:blip r:embed="rId2">
            <a:alphaModFix/>
          </a:blip>
          <a:srcRect/>
          <a:stretch/>
        </p:blipFill>
        <p:spPr>
          <a:xfrm>
            <a:off x="994221" y="30227620"/>
            <a:ext cx="2651530" cy="2276856"/>
          </a:xfrm>
          <a:prstGeom prst="rect">
            <a:avLst/>
          </a:prstGeom>
          <a:noFill/>
          <a:ln>
            <a:noFill/>
          </a:ln>
        </p:spPr>
      </p:pic>
      <p:sp>
        <p:nvSpPr>
          <p:cNvPr id="18" name="Google Shape;18;p5"/>
          <p:cNvSpPr txBox="1"/>
          <p:nvPr/>
        </p:nvSpPr>
        <p:spPr>
          <a:xfrm>
            <a:off x="28889373" y="31366048"/>
            <a:ext cx="14007606"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0" i="0" u="none" strike="noStrike" cap="none">
                <a:solidFill>
                  <a:srgbClr val="AEABAB"/>
                </a:solidFill>
                <a:latin typeface="Arial"/>
                <a:ea typeface="Arial"/>
                <a:cs typeface="Arial"/>
                <a:sym typeface="Arial"/>
              </a:rPr>
              <a:t>FLORIDA INTERNATIONAL UNIVERSITY</a:t>
            </a:r>
            <a:endParaRPr/>
          </a:p>
        </p:txBody>
      </p:sp>
      <p:sp>
        <p:nvSpPr>
          <p:cNvPr id="19" name="Google Shape;19;p5"/>
          <p:cNvSpPr/>
          <p:nvPr/>
        </p:nvSpPr>
        <p:spPr>
          <a:xfrm>
            <a:off x="0" y="29233911"/>
            <a:ext cx="43891200" cy="395021"/>
          </a:xfrm>
          <a:prstGeom prst="rect">
            <a:avLst/>
          </a:prstGeom>
          <a:solidFill>
            <a:srgbClr val="081E3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48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2">
  <p:cSld name="Blank2">
    <p:bg>
      <p:bgPr>
        <a:blipFill>
          <a:blip r:embed="rId2">
            <a:alphaModFix/>
          </a:blip>
          <a:stretch>
            <a:fillRect/>
          </a:stretch>
        </a:blipFill>
        <a:effectLst/>
      </p:bgPr>
    </p:bg>
    <p:spTree>
      <p:nvGrpSpPr>
        <p:cNvPr id="1" name="Shape 20"/>
        <p:cNvGrpSpPr/>
        <p:nvPr/>
      </p:nvGrpSpPr>
      <p:grpSpPr>
        <a:xfrm>
          <a:off x="0" y="0"/>
          <a:ext cx="0" cy="0"/>
          <a:chOff x="0" y="0"/>
          <a:chExt cx="0" cy="0"/>
        </a:xfrm>
      </p:grpSpPr>
      <p:sp>
        <p:nvSpPr>
          <p:cNvPr id="21" name="Google Shape;21;p6"/>
          <p:cNvSpPr/>
          <p:nvPr/>
        </p:nvSpPr>
        <p:spPr>
          <a:xfrm>
            <a:off x="0" y="29233911"/>
            <a:ext cx="43891200" cy="395021"/>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480" b="0" i="0" u="none" strike="noStrike" cap="none">
              <a:solidFill>
                <a:schemeClr val="lt1"/>
              </a:solidFill>
              <a:latin typeface="Calibri"/>
              <a:ea typeface="Calibri"/>
              <a:cs typeface="Calibri"/>
              <a:sym typeface="Calibri"/>
            </a:endParaRPr>
          </a:p>
        </p:txBody>
      </p:sp>
      <p:sp>
        <p:nvSpPr>
          <p:cNvPr id="22" name="Google Shape;22;p6"/>
          <p:cNvSpPr txBox="1"/>
          <p:nvPr/>
        </p:nvSpPr>
        <p:spPr>
          <a:xfrm>
            <a:off x="28889373" y="31366048"/>
            <a:ext cx="14007606"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0" i="0" u="none" strike="noStrike" cap="none">
                <a:solidFill>
                  <a:srgbClr val="AEABAB"/>
                </a:solidFill>
                <a:latin typeface="Arial"/>
                <a:ea typeface="Arial"/>
                <a:cs typeface="Arial"/>
                <a:sym typeface="Arial"/>
              </a:rPr>
              <a:t>FLORIDA INTERNATIONAL UNIVERSITY</a:t>
            </a:r>
            <a:endParaRPr/>
          </a:p>
        </p:txBody>
      </p:sp>
      <p:pic>
        <p:nvPicPr>
          <p:cNvPr id="23" name="Google Shape;23;p6" descr="A picture containing drawing&#10;&#10;Description automatically generated"/>
          <p:cNvPicPr preferRelativeResize="0"/>
          <p:nvPr/>
        </p:nvPicPr>
        <p:blipFill rotWithShape="1">
          <a:blip r:embed="rId3">
            <a:alphaModFix/>
          </a:blip>
          <a:srcRect/>
          <a:stretch/>
        </p:blipFill>
        <p:spPr>
          <a:xfrm>
            <a:off x="994221" y="30229645"/>
            <a:ext cx="2646812" cy="227280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6">
            <a:alphaModFix/>
          </a:blip>
          <a:stretch>
            <a:fillRect/>
          </a:stretch>
        </a:blip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7"/>
        <p:cNvGrpSpPr/>
        <p:nvPr/>
      </p:nvGrpSpPr>
      <p:grpSpPr>
        <a:xfrm>
          <a:off x="0" y="0"/>
          <a:ext cx="0" cy="0"/>
          <a:chOff x="0" y="0"/>
          <a:chExt cx="0" cy="0"/>
        </a:xfrm>
      </p:grpSpPr>
      <p:sp>
        <p:nvSpPr>
          <p:cNvPr id="28" name="Google Shape;28;p1"/>
          <p:cNvSpPr/>
          <p:nvPr/>
        </p:nvSpPr>
        <p:spPr>
          <a:xfrm>
            <a:off x="6359236" y="329624"/>
            <a:ext cx="35204400" cy="2746906"/>
          </a:xfrm>
          <a:prstGeom prst="rect">
            <a:avLst/>
          </a:prstGeom>
          <a:solidFill>
            <a:srgbClr val="081E3F"/>
          </a:solidFill>
          <a:ln w="12700" cap="flat" cmpd="sng">
            <a:solidFill>
              <a:srgbClr val="6B51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highlight>
                <a:srgbClr val="000080"/>
              </a:highlight>
              <a:latin typeface="Calibri"/>
              <a:ea typeface="Calibri"/>
              <a:cs typeface="Calibri"/>
              <a:sym typeface="Calibri"/>
            </a:endParaRPr>
          </a:p>
        </p:txBody>
      </p:sp>
      <p:sp>
        <p:nvSpPr>
          <p:cNvPr id="29" name="Google Shape;29;p1"/>
          <p:cNvSpPr txBox="1"/>
          <p:nvPr/>
        </p:nvSpPr>
        <p:spPr>
          <a:xfrm>
            <a:off x="6816436" y="2979162"/>
            <a:ext cx="35204400" cy="3999900"/>
          </a:xfrm>
          <a:prstGeom prst="rect">
            <a:avLst/>
          </a:prstGeom>
          <a:noFill/>
          <a:ln>
            <a:noFill/>
          </a:ln>
        </p:spPr>
        <p:txBody>
          <a:bodyPr spcFirstLastPara="1" wrap="square" lIns="73975" tIns="36975" rIns="73975" bIns="36975" anchor="t" anchorCtr="0">
            <a:spAutoFit/>
          </a:bodyPr>
          <a:lstStyle/>
          <a:p>
            <a:pPr marL="0" marR="0" lvl="0" indent="0" algn="l" rtl="0">
              <a:spcBef>
                <a:spcPts val="0"/>
              </a:spcBef>
              <a:spcAft>
                <a:spcPts val="0"/>
              </a:spcAft>
              <a:buClr>
                <a:srgbClr val="081E3F"/>
              </a:buClr>
              <a:buSzPts val="10000"/>
              <a:buFont typeface="Arial"/>
              <a:buNone/>
            </a:pPr>
            <a:r>
              <a:rPr lang="en-US" sz="10000" b="1" i="0" u="none" strike="noStrike" cap="none" dirty="0">
                <a:solidFill>
                  <a:srgbClr val="081E3F"/>
                </a:solidFill>
                <a:latin typeface="Arial"/>
                <a:ea typeface="Arial"/>
                <a:cs typeface="Arial"/>
                <a:sym typeface="Arial"/>
              </a:rPr>
              <a:t>RAG Chatbot for Single Object: Proof of Concept</a:t>
            </a:r>
            <a:endParaRPr sz="10000" b="1" i="0" u="none" strike="noStrike" cap="none" dirty="0">
              <a:solidFill>
                <a:srgbClr val="081E3F"/>
              </a:solidFill>
              <a:latin typeface="Arial"/>
              <a:ea typeface="Arial"/>
              <a:cs typeface="Arial"/>
              <a:sym typeface="Arial"/>
            </a:endParaRPr>
          </a:p>
          <a:p>
            <a:pPr marL="0" marR="0" lvl="0" indent="0" algn="l" rtl="0">
              <a:spcBef>
                <a:spcPts val="0"/>
              </a:spcBef>
              <a:spcAft>
                <a:spcPts val="0"/>
              </a:spcAft>
              <a:buClr>
                <a:srgbClr val="081E3F"/>
              </a:buClr>
              <a:buSzPts val="10000"/>
              <a:buFont typeface="Arial"/>
              <a:buNone/>
            </a:pPr>
            <a:r>
              <a:rPr lang="en-US" sz="5000" b="1" dirty="0">
                <a:solidFill>
                  <a:srgbClr val="081E3F"/>
                </a:solidFill>
              </a:rPr>
              <a:t>(Harry Clarke Art Assistant)</a:t>
            </a:r>
            <a:endParaRPr sz="5000" b="1" dirty="0">
              <a:solidFill>
                <a:srgbClr val="081E3F"/>
              </a:solidFill>
            </a:endParaRPr>
          </a:p>
          <a:p>
            <a:pPr marL="0" marR="0" lvl="0" indent="0" algn="l" rtl="0">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Students: </a:t>
            </a:r>
            <a:r>
              <a:rPr lang="en-US" sz="3500" b="0" i="0" u="none" strike="noStrike" cap="none" dirty="0">
                <a:solidFill>
                  <a:srgbClr val="081E3F"/>
                </a:solidFill>
                <a:latin typeface="Arial"/>
                <a:ea typeface="Arial"/>
                <a:cs typeface="Arial"/>
                <a:sym typeface="Arial"/>
              </a:rPr>
              <a:t>Jessica Orozco, Angel Feliciano, Samantha Lezama, John M. Espinal, Guilherme P. Cardoso</a:t>
            </a:r>
            <a:endParaRPr dirty="0"/>
          </a:p>
          <a:p>
            <a:pPr marL="0" marR="0" lvl="0" indent="0" algn="l" rtl="0">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Mentor:</a:t>
            </a:r>
            <a:r>
              <a:rPr lang="en-US" sz="3500" b="1" i="1" u="none" strike="noStrike" cap="none" dirty="0">
                <a:solidFill>
                  <a:srgbClr val="081E3F"/>
                </a:solidFill>
                <a:latin typeface="Arial"/>
                <a:ea typeface="Arial"/>
                <a:cs typeface="Arial"/>
                <a:sym typeface="Arial"/>
              </a:rPr>
              <a:t> </a:t>
            </a:r>
            <a:r>
              <a:rPr lang="en-US" sz="3500" b="0" i="0" u="none" strike="noStrike" cap="none" dirty="0">
                <a:solidFill>
                  <a:srgbClr val="081E3F"/>
                </a:solidFill>
                <a:latin typeface="Arial"/>
                <a:ea typeface="Arial"/>
                <a:cs typeface="Arial"/>
                <a:sym typeface="Arial"/>
              </a:rPr>
              <a:t>Dr. Mark Osterman,</a:t>
            </a:r>
            <a:r>
              <a:rPr lang="en-US" sz="3500" b="0" i="1" u="none" strike="noStrike" cap="none" dirty="0">
                <a:solidFill>
                  <a:srgbClr val="081E3F"/>
                </a:solidFill>
                <a:latin typeface="Arial"/>
                <a:ea typeface="Arial"/>
                <a:cs typeface="Arial"/>
                <a:sym typeface="Arial"/>
              </a:rPr>
              <a:t> </a:t>
            </a:r>
            <a:r>
              <a:rPr lang="en-US" sz="3500" b="0" i="0" u="none" strike="noStrike" cap="none" dirty="0">
                <a:solidFill>
                  <a:srgbClr val="081E3F"/>
                </a:solidFill>
                <a:latin typeface="Arial"/>
                <a:ea typeface="Arial"/>
                <a:cs typeface="Arial"/>
                <a:sym typeface="Arial"/>
              </a:rPr>
              <a:t>The Wolfsonian FIU</a:t>
            </a:r>
            <a:endParaRPr dirty="0"/>
          </a:p>
          <a:p>
            <a:pPr marL="0" marR="0" lvl="0" indent="0" algn="l" rtl="0">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Instructor/Faculty:</a:t>
            </a:r>
            <a:r>
              <a:rPr lang="en-US" sz="3500" b="1" i="1" u="none" strike="noStrike" cap="none" dirty="0">
                <a:solidFill>
                  <a:srgbClr val="081E3F"/>
                </a:solidFill>
                <a:latin typeface="Arial"/>
                <a:ea typeface="Arial"/>
                <a:cs typeface="Arial"/>
                <a:sym typeface="Arial"/>
              </a:rPr>
              <a:t> </a:t>
            </a:r>
            <a:r>
              <a:rPr lang="en-US" sz="3500" b="0" i="0" u="none" strike="noStrike" cap="none" dirty="0">
                <a:solidFill>
                  <a:srgbClr val="081E3F"/>
                </a:solidFill>
                <a:latin typeface="Arial"/>
                <a:ea typeface="Arial"/>
                <a:cs typeface="Arial"/>
                <a:sym typeface="Arial"/>
              </a:rPr>
              <a:t>Masoud Sadjadi,</a:t>
            </a:r>
            <a:r>
              <a:rPr lang="en-US" sz="3500" b="0" i="1" u="none" strike="noStrike" cap="none" dirty="0">
                <a:solidFill>
                  <a:srgbClr val="081E3F"/>
                </a:solidFill>
                <a:latin typeface="Arial"/>
                <a:ea typeface="Arial"/>
                <a:cs typeface="Arial"/>
                <a:sym typeface="Arial"/>
              </a:rPr>
              <a:t> </a:t>
            </a:r>
            <a:r>
              <a:rPr lang="en-US" sz="3500" b="0" i="0" u="none" strike="noStrike" cap="none" dirty="0">
                <a:solidFill>
                  <a:srgbClr val="081E3F"/>
                </a:solidFill>
                <a:latin typeface="Arial"/>
                <a:ea typeface="Arial"/>
                <a:cs typeface="Arial"/>
                <a:sym typeface="Arial"/>
              </a:rPr>
              <a:t>Florida International University</a:t>
            </a:r>
            <a:endParaRPr dirty="0"/>
          </a:p>
        </p:txBody>
      </p:sp>
      <p:sp>
        <p:nvSpPr>
          <p:cNvPr id="30" name="Google Shape;30;p1"/>
          <p:cNvSpPr txBox="1"/>
          <p:nvPr/>
        </p:nvSpPr>
        <p:spPr>
          <a:xfrm>
            <a:off x="7886700" y="7793327"/>
            <a:ext cx="4114800" cy="549275"/>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081E3F"/>
                </a:solidFill>
                <a:latin typeface="Arial"/>
                <a:ea typeface="Arial"/>
                <a:cs typeface="Arial"/>
                <a:sym typeface="Arial"/>
              </a:rPr>
              <a:t>PROBLEM</a:t>
            </a:r>
            <a:endParaRPr/>
          </a:p>
        </p:txBody>
      </p:sp>
      <p:sp>
        <p:nvSpPr>
          <p:cNvPr id="31" name="Google Shape;31;p1"/>
          <p:cNvSpPr txBox="1"/>
          <p:nvPr/>
        </p:nvSpPr>
        <p:spPr>
          <a:xfrm>
            <a:off x="21757481" y="7785389"/>
            <a:ext cx="4114800" cy="547687"/>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081E3F"/>
                </a:solidFill>
                <a:latin typeface="Arial"/>
                <a:ea typeface="Arial"/>
                <a:cs typeface="Arial"/>
                <a:sym typeface="Arial"/>
              </a:rPr>
              <a:t>CURRENT SYSTEM</a:t>
            </a:r>
            <a:endParaRPr/>
          </a:p>
        </p:txBody>
      </p:sp>
      <p:sp>
        <p:nvSpPr>
          <p:cNvPr id="32" name="Google Shape;32;p1"/>
          <p:cNvSpPr txBox="1"/>
          <p:nvPr/>
        </p:nvSpPr>
        <p:spPr>
          <a:xfrm>
            <a:off x="35661600" y="7832725"/>
            <a:ext cx="4114800" cy="549275"/>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081E3F"/>
                </a:solidFill>
                <a:latin typeface="Arial"/>
                <a:ea typeface="Arial"/>
                <a:cs typeface="Arial"/>
                <a:sym typeface="Arial"/>
              </a:rPr>
              <a:t>REQUIREMENTS</a:t>
            </a:r>
            <a:endParaRPr/>
          </a:p>
        </p:txBody>
      </p:sp>
      <p:sp>
        <p:nvSpPr>
          <p:cNvPr id="33" name="Google Shape;33;p1"/>
          <p:cNvSpPr txBox="1"/>
          <p:nvPr/>
        </p:nvSpPr>
        <p:spPr>
          <a:xfrm>
            <a:off x="7886700" y="15176790"/>
            <a:ext cx="4114800" cy="547687"/>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081E3F"/>
                </a:solidFill>
                <a:latin typeface="Arial"/>
                <a:ea typeface="Arial"/>
                <a:cs typeface="Arial"/>
                <a:sym typeface="Arial"/>
              </a:rPr>
              <a:t>SYSTEM DESIGN</a:t>
            </a:r>
            <a:endParaRPr/>
          </a:p>
        </p:txBody>
      </p:sp>
      <p:sp>
        <p:nvSpPr>
          <p:cNvPr id="34" name="Google Shape;34;p1"/>
          <p:cNvSpPr txBox="1"/>
          <p:nvPr/>
        </p:nvSpPr>
        <p:spPr>
          <a:xfrm>
            <a:off x="21757481" y="15176789"/>
            <a:ext cx="4114800" cy="547687"/>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081E3F"/>
                </a:solidFill>
                <a:latin typeface="Arial"/>
                <a:ea typeface="Arial"/>
                <a:cs typeface="Arial"/>
                <a:sym typeface="Arial"/>
              </a:rPr>
              <a:t>OBJECT DESIGN</a:t>
            </a:r>
            <a:endParaRPr/>
          </a:p>
        </p:txBody>
      </p:sp>
      <p:sp>
        <p:nvSpPr>
          <p:cNvPr id="35" name="Google Shape;35;p1"/>
          <p:cNvSpPr txBox="1"/>
          <p:nvPr/>
        </p:nvSpPr>
        <p:spPr>
          <a:xfrm>
            <a:off x="35661600" y="15216188"/>
            <a:ext cx="4114800" cy="547687"/>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081E3F"/>
                </a:solidFill>
                <a:latin typeface="Arial"/>
                <a:ea typeface="Arial"/>
                <a:cs typeface="Arial"/>
                <a:sym typeface="Arial"/>
              </a:rPr>
              <a:t>IMPLEMENTATION</a:t>
            </a:r>
            <a:endParaRPr/>
          </a:p>
        </p:txBody>
      </p:sp>
      <p:sp>
        <p:nvSpPr>
          <p:cNvPr id="36" name="Google Shape;36;p1"/>
          <p:cNvSpPr txBox="1"/>
          <p:nvPr/>
        </p:nvSpPr>
        <p:spPr>
          <a:xfrm>
            <a:off x="7886700" y="24092190"/>
            <a:ext cx="4114800" cy="547687"/>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081E3F"/>
                </a:solidFill>
                <a:latin typeface="Arial"/>
                <a:ea typeface="Arial"/>
                <a:cs typeface="Arial"/>
                <a:sym typeface="Arial"/>
              </a:rPr>
              <a:t>VERIFICATION</a:t>
            </a:r>
            <a:endParaRPr/>
          </a:p>
        </p:txBody>
      </p:sp>
      <p:sp>
        <p:nvSpPr>
          <p:cNvPr id="37" name="Google Shape;37;p1"/>
          <p:cNvSpPr txBox="1"/>
          <p:nvPr/>
        </p:nvSpPr>
        <p:spPr>
          <a:xfrm>
            <a:off x="21757481" y="24092190"/>
            <a:ext cx="4114800" cy="547687"/>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081E3F"/>
                </a:solidFill>
                <a:latin typeface="Arial"/>
                <a:ea typeface="Arial"/>
                <a:cs typeface="Arial"/>
                <a:sym typeface="Arial"/>
              </a:rPr>
              <a:t>SUMMARY</a:t>
            </a:r>
            <a:endParaRPr/>
          </a:p>
        </p:txBody>
      </p:sp>
      <p:sp>
        <p:nvSpPr>
          <p:cNvPr id="38" name="Google Shape;38;p1"/>
          <p:cNvSpPr txBox="1"/>
          <p:nvPr/>
        </p:nvSpPr>
        <p:spPr>
          <a:xfrm>
            <a:off x="35661600" y="24131588"/>
            <a:ext cx="4114800" cy="547687"/>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081E3F"/>
                </a:solidFill>
                <a:latin typeface="Arial"/>
                <a:ea typeface="Arial"/>
                <a:cs typeface="Arial"/>
                <a:sym typeface="Arial"/>
              </a:rPr>
              <a:t>REFERENCES</a:t>
            </a:r>
            <a:endParaRPr/>
          </a:p>
        </p:txBody>
      </p:sp>
      <p:sp>
        <p:nvSpPr>
          <p:cNvPr id="39" name="Google Shape;39;p1"/>
          <p:cNvSpPr txBox="1"/>
          <p:nvPr/>
        </p:nvSpPr>
        <p:spPr>
          <a:xfrm>
            <a:off x="6655820" y="31775400"/>
            <a:ext cx="21444395" cy="813376"/>
          </a:xfrm>
          <a:prstGeom prst="rect">
            <a:avLst/>
          </a:prstGeom>
          <a:noFill/>
          <a:ln>
            <a:noFill/>
          </a:ln>
        </p:spPr>
        <p:txBody>
          <a:bodyPr spcFirstLastPara="1" wrap="square" lIns="73975" tIns="36975" rIns="73975" bIns="36975" anchor="t" anchorCtr="0">
            <a:spAutoFit/>
          </a:bodyPr>
          <a:lstStyle/>
          <a:p>
            <a:pPr marL="0" marR="0" lvl="0" indent="0" algn="l" rtl="0">
              <a:spcBef>
                <a:spcPts val="0"/>
              </a:spcBef>
              <a:spcAft>
                <a:spcPts val="0"/>
              </a:spcAft>
              <a:buClr>
                <a:srgbClr val="3333CC"/>
              </a:buClr>
              <a:buSzPts val="2400"/>
              <a:buFont typeface="Arial"/>
              <a:buNone/>
            </a:pPr>
            <a:r>
              <a:rPr lang="en-US" sz="2400" b="0" i="0" u="none" strike="noStrike" cap="none" dirty="0">
                <a:solidFill>
                  <a:srgbClr val="081E3F"/>
                </a:solidFill>
                <a:latin typeface="Arial"/>
                <a:ea typeface="Arial"/>
                <a:cs typeface="Arial"/>
                <a:sym typeface="Arial"/>
              </a:rPr>
              <a:t>The material presented in this poster is based upon the work supported by The Wolfsonian FIU. We thank The Wolfsonian FIU and Dr. Mark Osterman for their assistance and mentorship that we received throughout the senior design project.</a:t>
            </a:r>
            <a:endParaRPr dirty="0"/>
          </a:p>
        </p:txBody>
      </p:sp>
      <p:sp>
        <p:nvSpPr>
          <p:cNvPr id="40" name="Google Shape;40;p1"/>
          <p:cNvSpPr txBox="1"/>
          <p:nvPr/>
        </p:nvSpPr>
        <p:spPr>
          <a:xfrm>
            <a:off x="6620651" y="31264309"/>
            <a:ext cx="4578237" cy="547919"/>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081E3F"/>
                </a:solidFill>
                <a:latin typeface="Arial"/>
                <a:ea typeface="Arial"/>
                <a:cs typeface="Arial"/>
                <a:sym typeface="Arial"/>
              </a:rPr>
              <a:t>ACKNOWLEDGEMENT</a:t>
            </a:r>
            <a:endParaRPr/>
          </a:p>
        </p:txBody>
      </p:sp>
      <p:sp>
        <p:nvSpPr>
          <p:cNvPr id="41" name="Google Shape;41;p1"/>
          <p:cNvSpPr txBox="1"/>
          <p:nvPr/>
        </p:nvSpPr>
        <p:spPr>
          <a:xfrm>
            <a:off x="6816436" y="446069"/>
            <a:ext cx="35806771" cy="22775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8800" b="1" i="0" u="none" strike="noStrike" cap="none">
                <a:solidFill>
                  <a:schemeClr val="lt1"/>
                </a:solidFill>
                <a:latin typeface="Arial"/>
                <a:ea typeface="Arial"/>
                <a:cs typeface="Arial"/>
                <a:sym typeface="Arial"/>
              </a:rPr>
              <a:t>Knight Foundation School of Computer &amp; Information Sciences</a:t>
            </a:r>
            <a:endParaRPr/>
          </a:p>
          <a:p>
            <a:pPr marL="0" marR="0" lvl="0" indent="0" algn="l" rtl="0">
              <a:spcBef>
                <a:spcPts val="0"/>
              </a:spcBef>
              <a:spcAft>
                <a:spcPts val="0"/>
              </a:spcAft>
              <a:buNone/>
            </a:pPr>
            <a:r>
              <a:rPr lang="en-US" sz="5400" b="0" i="1" u="none" strike="noStrike" cap="none">
                <a:solidFill>
                  <a:schemeClr val="lt1"/>
                </a:solidFill>
                <a:latin typeface="Arial"/>
                <a:ea typeface="Arial"/>
                <a:cs typeface="Arial"/>
                <a:sym typeface="Arial"/>
              </a:rPr>
              <a:t>Spring 2026 Senior Design Project</a:t>
            </a:r>
            <a:endParaRPr/>
          </a:p>
        </p:txBody>
      </p:sp>
      <p:pic>
        <p:nvPicPr>
          <p:cNvPr id="42" name="Google Shape;42;p1"/>
          <p:cNvPicPr preferRelativeResize="0"/>
          <p:nvPr/>
        </p:nvPicPr>
        <p:blipFill rotWithShape="1">
          <a:blip r:embed="rId3">
            <a:alphaModFix/>
          </a:blip>
          <a:srcRect/>
          <a:stretch/>
        </p:blipFill>
        <p:spPr>
          <a:xfrm>
            <a:off x="675646" y="12504102"/>
            <a:ext cx="4666128" cy="2672687"/>
          </a:xfrm>
          <a:prstGeom prst="rect">
            <a:avLst/>
          </a:prstGeom>
          <a:noFill/>
          <a:ln>
            <a:noFill/>
          </a:ln>
        </p:spPr>
      </p:pic>
      <p:pic>
        <p:nvPicPr>
          <p:cNvPr id="43" name="Google Shape;43;p1"/>
          <p:cNvPicPr preferRelativeResize="0"/>
          <p:nvPr/>
        </p:nvPicPr>
        <p:blipFill rotWithShape="1">
          <a:blip r:embed="rId4">
            <a:alphaModFix/>
          </a:blip>
          <a:srcRect/>
          <a:stretch/>
        </p:blipFill>
        <p:spPr>
          <a:xfrm>
            <a:off x="675646" y="20995200"/>
            <a:ext cx="4666128" cy="2587160"/>
          </a:xfrm>
          <a:prstGeom prst="rect">
            <a:avLst/>
          </a:prstGeom>
          <a:noFill/>
          <a:ln>
            <a:noFill/>
          </a:ln>
        </p:spPr>
      </p:pic>
      <p:sp>
        <p:nvSpPr>
          <p:cNvPr id="44" name="Google Shape;44;p1"/>
          <p:cNvSpPr txBox="1"/>
          <p:nvPr/>
        </p:nvSpPr>
        <p:spPr>
          <a:xfrm>
            <a:off x="4895452" y="8766259"/>
            <a:ext cx="10097400" cy="3111900"/>
          </a:xfrm>
          <a:prstGeom prst="rect">
            <a:avLst/>
          </a:prstGeom>
          <a:noFill/>
          <a:ln w="57150" cap="flat" cmpd="sng">
            <a:solidFill>
              <a:schemeClr val="dk1"/>
            </a:solidFill>
            <a:prstDash val="solid"/>
            <a:miter lim="800000"/>
            <a:headEnd type="none" w="sm" len="sm"/>
            <a:tailEnd type="none" w="sm" len="sm"/>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081E3F"/>
                </a:solidFill>
                <a:latin typeface="Arial"/>
                <a:ea typeface="Arial"/>
                <a:cs typeface="Arial"/>
                <a:sym typeface="Arial"/>
              </a:rPr>
              <a:t>The RAG Chatbot addresses a key challenge in museum interpretation: </a:t>
            </a:r>
            <a:endParaRPr/>
          </a:p>
          <a:p>
            <a:pPr marL="0" marR="0" lvl="0" indent="0" algn="ctr" rtl="0">
              <a:spcBef>
                <a:spcPts val="1538"/>
              </a:spcBef>
              <a:spcAft>
                <a:spcPts val="0"/>
              </a:spcAft>
              <a:buNone/>
            </a:pPr>
            <a:r>
              <a:rPr lang="en-US" sz="3075" b="0" i="0" u="none" strike="noStrike" cap="none">
                <a:solidFill>
                  <a:srgbClr val="081E3F"/>
                </a:solidFill>
                <a:latin typeface="Arial"/>
                <a:ea typeface="Arial"/>
                <a:cs typeface="Arial"/>
                <a:sym typeface="Arial"/>
              </a:rPr>
              <a:t>How to deliver accurate, nuanced, and contextually grounded information</a:t>
            </a:r>
            <a:r>
              <a:rPr lang="en-US" sz="3075">
                <a:solidFill>
                  <a:srgbClr val="081E3F"/>
                </a:solidFill>
              </a:rPr>
              <a:t> about the Harry Clarke and the Geneva Window </a:t>
            </a:r>
            <a:r>
              <a:rPr lang="en-US" sz="3075" b="0" i="0" u="none" strike="noStrike" cap="none">
                <a:solidFill>
                  <a:srgbClr val="081E3F"/>
                </a:solidFill>
                <a:latin typeface="Arial"/>
                <a:ea typeface="Arial"/>
                <a:cs typeface="Arial"/>
                <a:sym typeface="Arial"/>
              </a:rPr>
              <a:t>without requiring</a:t>
            </a:r>
            <a:r>
              <a:rPr lang="en-US" sz="3075">
                <a:solidFill>
                  <a:srgbClr val="081E3F"/>
                </a:solidFill>
              </a:rPr>
              <a:t> visitors </a:t>
            </a:r>
            <a:r>
              <a:rPr lang="en-US" sz="3075" b="0" i="0" u="none" strike="noStrike" cap="none">
                <a:solidFill>
                  <a:srgbClr val="081E3F"/>
                </a:solidFill>
                <a:latin typeface="Arial"/>
                <a:ea typeface="Arial"/>
                <a:cs typeface="Arial"/>
                <a:sym typeface="Arial"/>
              </a:rPr>
              <a:t>to navigate dense academic texts or fragmented online resources.</a:t>
            </a:r>
            <a:endParaRPr sz="3075">
              <a:solidFill>
                <a:srgbClr val="081E3F"/>
              </a:solidFill>
            </a:endParaRPr>
          </a:p>
        </p:txBody>
      </p:sp>
      <p:sp>
        <p:nvSpPr>
          <p:cNvPr id="45" name="Google Shape;45;p1"/>
          <p:cNvSpPr txBox="1"/>
          <p:nvPr/>
        </p:nvSpPr>
        <p:spPr>
          <a:xfrm>
            <a:off x="18129448" y="8766939"/>
            <a:ext cx="11370900" cy="3964198"/>
          </a:xfrm>
          <a:prstGeom prst="rect">
            <a:avLst/>
          </a:prstGeom>
          <a:noFill/>
          <a:ln w="57150" cap="flat" cmpd="sng">
            <a:solidFill>
              <a:schemeClr val="dk1"/>
            </a:solidFill>
            <a:prstDash val="solid"/>
            <a:miter lim="800000"/>
            <a:headEnd type="none" w="sm" len="sm"/>
            <a:tailEnd type="none" w="sm" len="sm"/>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dirty="0">
                <a:solidFill>
                  <a:srgbClr val="081E3F"/>
                </a:solidFill>
                <a:latin typeface="Arial"/>
                <a:ea typeface="Arial"/>
                <a:cs typeface="Arial"/>
                <a:sym typeface="Arial"/>
              </a:rPr>
              <a:t>Visitors rely on wall labels, tours, interactive digital tools,  or independent research.</a:t>
            </a:r>
            <a:endParaRPr dirty="0"/>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Curatorial files, conservation reports, and historical documents are not accessible in-gallery.</a:t>
            </a:r>
            <a:endParaRPr dirty="0"/>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No conversational tools exist to help visitors explore the artwork’s symbolism, context, or history.</a:t>
            </a:r>
            <a:endParaRPr sz="3075" b="1" dirty="0">
              <a:solidFill>
                <a:srgbClr val="081E3F"/>
              </a:solidFill>
            </a:endParaRPr>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Staff cannot individually guide every visitor.</a:t>
            </a:r>
            <a:endParaRPr dirty="0"/>
          </a:p>
        </p:txBody>
      </p:sp>
      <p:sp>
        <p:nvSpPr>
          <p:cNvPr id="46" name="Google Shape;46;p1"/>
          <p:cNvSpPr txBox="1"/>
          <p:nvPr/>
        </p:nvSpPr>
        <p:spPr>
          <a:xfrm>
            <a:off x="3711098" y="16235568"/>
            <a:ext cx="12465900" cy="3033000"/>
          </a:xfrm>
          <a:prstGeom prst="rect">
            <a:avLst/>
          </a:prstGeom>
          <a:noFill/>
          <a:ln w="57150" cap="flat" cmpd="sng">
            <a:solidFill>
              <a:schemeClr val="dk1"/>
            </a:solidFill>
            <a:prstDash val="solid"/>
            <a:miter lim="800000"/>
            <a:headEnd type="none" w="sm" len="sm"/>
            <a:tailEnd type="none" w="sm" len="sm"/>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081E3F"/>
                </a:solidFill>
                <a:latin typeface="Arial"/>
                <a:ea typeface="Arial"/>
                <a:cs typeface="Arial"/>
                <a:sym typeface="Arial"/>
              </a:rPr>
              <a:t>A three‑tier RAG system:</a:t>
            </a:r>
            <a:endParaRPr/>
          </a:p>
          <a:p>
            <a:pPr marL="0" marR="0" lvl="0" indent="0" algn="ctr" rtl="0">
              <a:spcBef>
                <a:spcPts val="1538"/>
              </a:spcBef>
              <a:spcAft>
                <a:spcPts val="0"/>
              </a:spcAft>
              <a:buNone/>
            </a:pPr>
            <a:r>
              <a:rPr lang="en-US" sz="3075" b="1" i="0" u="none" strike="noStrike" cap="none">
                <a:solidFill>
                  <a:srgbClr val="081E3F"/>
                </a:solidFill>
                <a:latin typeface="Arial"/>
                <a:ea typeface="Arial"/>
                <a:cs typeface="Arial"/>
                <a:sym typeface="Arial"/>
              </a:rPr>
              <a:t>Frontend (React): </a:t>
            </a:r>
            <a:r>
              <a:rPr lang="en-US" sz="3075" b="0" i="0" u="none" strike="noStrike" cap="none">
                <a:solidFill>
                  <a:srgbClr val="081E3F"/>
                </a:solidFill>
                <a:latin typeface="Arial"/>
                <a:ea typeface="Arial"/>
                <a:cs typeface="Arial"/>
                <a:sym typeface="Arial"/>
              </a:rPr>
              <a:t>Chat interface,</a:t>
            </a:r>
            <a:r>
              <a:rPr lang="en-US" sz="3075">
                <a:solidFill>
                  <a:srgbClr val="081E3F"/>
                </a:solidFill>
              </a:rPr>
              <a:t> Panel viewer, Accessibility.</a:t>
            </a:r>
            <a:endParaRPr/>
          </a:p>
          <a:p>
            <a:pPr marL="0" marR="0" lvl="0" indent="0" algn="ctr" rtl="0">
              <a:spcBef>
                <a:spcPts val="1538"/>
              </a:spcBef>
              <a:spcAft>
                <a:spcPts val="0"/>
              </a:spcAft>
              <a:buNone/>
            </a:pPr>
            <a:r>
              <a:rPr lang="en-US" sz="3075" b="1" i="0" u="none" strike="noStrike" cap="none">
                <a:solidFill>
                  <a:srgbClr val="081E3F"/>
                </a:solidFill>
                <a:latin typeface="Arial"/>
                <a:ea typeface="Arial"/>
                <a:cs typeface="Arial"/>
                <a:sym typeface="Arial"/>
              </a:rPr>
              <a:t>Backend (Django): </a:t>
            </a:r>
            <a:r>
              <a:rPr lang="en-US" sz="3075" b="0" i="0" u="none" strike="noStrike" cap="none">
                <a:solidFill>
                  <a:srgbClr val="081E3F"/>
                </a:solidFill>
                <a:latin typeface="Arial"/>
                <a:ea typeface="Arial"/>
                <a:cs typeface="Arial"/>
                <a:sym typeface="Arial"/>
              </a:rPr>
              <a:t>RAG model, Retrieval (Pinecone), Generation (OhLlama).</a:t>
            </a:r>
            <a:endParaRPr/>
          </a:p>
          <a:p>
            <a:pPr marL="0" marR="0" lvl="0" indent="0" algn="ctr" rtl="0">
              <a:spcBef>
                <a:spcPts val="1538"/>
              </a:spcBef>
              <a:spcAft>
                <a:spcPts val="0"/>
              </a:spcAft>
              <a:buNone/>
            </a:pPr>
            <a:r>
              <a:rPr lang="en-US" sz="3075" b="1" i="0" u="none" strike="noStrike" cap="none">
                <a:solidFill>
                  <a:srgbClr val="081E3F"/>
                </a:solidFill>
                <a:latin typeface="Arial"/>
                <a:ea typeface="Arial"/>
                <a:cs typeface="Arial"/>
                <a:sym typeface="Arial"/>
              </a:rPr>
              <a:t>Data Tier: </a:t>
            </a:r>
            <a:r>
              <a:rPr lang="en-US" sz="3075" b="0" i="0" u="none" strike="noStrike" cap="none">
                <a:solidFill>
                  <a:srgbClr val="081E3F"/>
                </a:solidFill>
                <a:latin typeface="Arial"/>
                <a:ea typeface="Arial"/>
                <a:cs typeface="Arial"/>
                <a:sym typeface="Arial"/>
              </a:rPr>
              <a:t>Pinecone vector DB, OhLlama LLM API.</a:t>
            </a:r>
            <a:endParaRPr/>
          </a:p>
        </p:txBody>
      </p:sp>
      <p:sp>
        <p:nvSpPr>
          <p:cNvPr id="47" name="Google Shape;47;p1"/>
          <p:cNvSpPr txBox="1"/>
          <p:nvPr/>
        </p:nvSpPr>
        <p:spPr>
          <a:xfrm>
            <a:off x="18633728" y="16158339"/>
            <a:ext cx="10655400" cy="3979500"/>
          </a:xfrm>
          <a:prstGeom prst="rect">
            <a:avLst/>
          </a:prstGeom>
          <a:noFill/>
          <a:ln w="57150" cap="flat" cmpd="sng">
            <a:solidFill>
              <a:schemeClr val="dk1"/>
            </a:solidFill>
            <a:prstDash val="solid"/>
            <a:miter lim="800000"/>
            <a:headEnd type="none" w="sm" len="sm"/>
            <a:tailEnd type="none" w="sm" len="sm"/>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0" i="0" u="none" strike="noStrike" cap="none" dirty="0">
                <a:solidFill>
                  <a:srgbClr val="081E3F"/>
                </a:solidFill>
                <a:latin typeface="Arial"/>
                <a:ea typeface="Arial"/>
                <a:cs typeface="Arial"/>
                <a:sym typeface="Arial"/>
              </a:rPr>
              <a:t>The system focuses on a single artwork:</a:t>
            </a:r>
            <a:endParaRPr dirty="0"/>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Harry Clarke and the Geneva Window</a:t>
            </a:r>
            <a:endParaRPr dirty="0"/>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Design considerations:</a:t>
            </a:r>
            <a:endParaRPr dirty="0"/>
          </a:p>
          <a:p>
            <a:pPr marL="0" marR="0" lvl="0" indent="0" algn="ctr" rtl="0">
              <a:spcBef>
                <a:spcPts val="1538"/>
              </a:spcBef>
              <a:spcAft>
                <a:spcPts val="0"/>
              </a:spcAft>
              <a:buNone/>
            </a:pPr>
            <a:r>
              <a:rPr lang="en-US" sz="3075" b="0" i="0" u="none" strike="noStrike" cap="none" dirty="0">
                <a:solidFill>
                  <a:srgbClr val="081E3F"/>
                </a:solidFill>
                <a:latin typeface="Arial"/>
                <a:ea typeface="Arial"/>
                <a:cs typeface="Arial"/>
                <a:sym typeface="Arial"/>
              </a:rPr>
              <a:t>Panel‑level metadata tagging</a:t>
            </a:r>
            <a:r>
              <a:rPr lang="en-US" sz="3075" dirty="0">
                <a:solidFill>
                  <a:srgbClr val="081E3F"/>
                </a:solidFill>
              </a:rPr>
              <a:t>;</a:t>
            </a:r>
            <a:r>
              <a:rPr lang="en-US" sz="3075" b="0" i="0" u="none" strike="noStrike" cap="none" dirty="0">
                <a:solidFill>
                  <a:srgbClr val="081E3F"/>
                </a:solidFill>
                <a:latin typeface="Arial"/>
                <a:ea typeface="Arial"/>
                <a:cs typeface="Arial"/>
                <a:sym typeface="Arial"/>
              </a:rPr>
              <a:t> </a:t>
            </a:r>
            <a:r>
              <a:rPr lang="en-US" sz="3075" dirty="0">
                <a:solidFill>
                  <a:srgbClr val="081E3F"/>
                </a:solidFill>
              </a:rPr>
              <a:t>i</a:t>
            </a:r>
            <a:r>
              <a:rPr lang="en-US" sz="3075" b="0" i="0" u="none" strike="noStrike" cap="none" dirty="0">
                <a:solidFill>
                  <a:srgbClr val="081E3F"/>
                </a:solidFill>
                <a:latin typeface="Arial"/>
                <a:ea typeface="Arial"/>
                <a:cs typeface="Arial"/>
                <a:sym typeface="Arial"/>
              </a:rPr>
              <a:t>conographic themes</a:t>
            </a:r>
            <a:r>
              <a:rPr lang="en-US" sz="3075" dirty="0">
                <a:solidFill>
                  <a:srgbClr val="081E3F"/>
                </a:solidFill>
              </a:rPr>
              <a:t>;</a:t>
            </a:r>
            <a:r>
              <a:rPr lang="en-US" sz="3075" b="0" i="0" u="none" strike="noStrike" cap="none" dirty="0">
                <a:solidFill>
                  <a:srgbClr val="081E3F"/>
                </a:solidFill>
                <a:latin typeface="Arial"/>
                <a:ea typeface="Arial"/>
                <a:cs typeface="Arial"/>
                <a:sym typeface="Arial"/>
              </a:rPr>
              <a:t> </a:t>
            </a:r>
            <a:r>
              <a:rPr lang="en-US" sz="3075" dirty="0">
                <a:solidFill>
                  <a:srgbClr val="081E3F"/>
                </a:solidFill>
              </a:rPr>
              <a:t>h</a:t>
            </a:r>
            <a:r>
              <a:rPr lang="en-US" sz="3075" b="0" i="0" u="none" strike="noStrike" cap="none" dirty="0">
                <a:solidFill>
                  <a:srgbClr val="081E3F"/>
                </a:solidFill>
                <a:latin typeface="Arial"/>
                <a:ea typeface="Arial"/>
                <a:cs typeface="Arial"/>
                <a:sym typeface="Arial"/>
              </a:rPr>
              <a:t>istorical context (labor politics, nationalism, internationalism)</a:t>
            </a:r>
            <a:r>
              <a:rPr lang="en-US" sz="3075" dirty="0">
                <a:solidFill>
                  <a:srgbClr val="081E3F"/>
                </a:solidFill>
              </a:rPr>
              <a:t>;</a:t>
            </a:r>
            <a:r>
              <a:rPr lang="en-US" sz="3075" b="0" i="0" u="none" strike="noStrike" cap="none" dirty="0">
                <a:solidFill>
                  <a:srgbClr val="081E3F"/>
                </a:solidFill>
                <a:latin typeface="Arial"/>
                <a:ea typeface="Arial"/>
                <a:cs typeface="Arial"/>
                <a:sym typeface="Arial"/>
              </a:rPr>
              <a:t> </a:t>
            </a:r>
            <a:r>
              <a:rPr lang="en-US" sz="3075" dirty="0">
                <a:solidFill>
                  <a:srgbClr val="081E3F"/>
                </a:solidFill>
              </a:rPr>
              <a:t>c</a:t>
            </a:r>
            <a:r>
              <a:rPr lang="en-US" sz="3075" b="0" i="0" u="none" strike="noStrike" cap="none" dirty="0">
                <a:solidFill>
                  <a:srgbClr val="081E3F"/>
                </a:solidFill>
                <a:latin typeface="Arial"/>
                <a:ea typeface="Arial"/>
                <a:cs typeface="Arial"/>
                <a:sym typeface="Arial"/>
              </a:rPr>
              <a:t>urator‑approved sources and written references.</a:t>
            </a:r>
            <a:endParaRPr dirty="0"/>
          </a:p>
        </p:txBody>
      </p:sp>
      <p:sp>
        <p:nvSpPr>
          <p:cNvPr id="48" name="Google Shape;48;p1"/>
          <p:cNvSpPr txBox="1"/>
          <p:nvPr/>
        </p:nvSpPr>
        <p:spPr>
          <a:xfrm>
            <a:off x="31942553" y="16158339"/>
            <a:ext cx="11553000" cy="5960899"/>
          </a:xfrm>
          <a:prstGeom prst="rect">
            <a:avLst/>
          </a:prstGeom>
          <a:noFill/>
          <a:ln w="57150" cap="flat" cmpd="sng">
            <a:solidFill>
              <a:schemeClr val="dk1"/>
            </a:solidFill>
            <a:prstDash val="solid"/>
            <a:miter lim="800000"/>
            <a:headEnd type="none" w="sm" len="sm"/>
            <a:tailEnd type="none" w="sm" len="sm"/>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dirty="0">
                <a:solidFill>
                  <a:srgbClr val="081E3F"/>
                </a:solidFill>
                <a:latin typeface="Arial"/>
                <a:ea typeface="Arial"/>
                <a:cs typeface="Arial"/>
                <a:sym typeface="Arial"/>
              </a:rPr>
              <a:t>Key Components:</a:t>
            </a:r>
            <a:endParaRPr dirty="0"/>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Ingestion Pipeline: </a:t>
            </a:r>
            <a:r>
              <a:rPr lang="en-US" sz="3075" b="0" i="0" u="none" strike="noStrike" cap="none" dirty="0">
                <a:solidFill>
                  <a:srgbClr val="081E3F"/>
                </a:solidFill>
                <a:latin typeface="Arial"/>
                <a:ea typeface="Arial"/>
                <a:cs typeface="Arial"/>
                <a:sym typeface="Arial"/>
              </a:rPr>
              <a:t>Chunking (</a:t>
            </a:r>
            <a:r>
              <a:rPr lang="en-US" sz="3075" dirty="0">
                <a:solidFill>
                  <a:srgbClr val="081E3F"/>
                </a:solidFill>
              </a:rPr>
              <a:t>200</a:t>
            </a:r>
            <a:r>
              <a:rPr lang="en-US" sz="3075" b="0" i="0" u="none" strike="noStrike" cap="none" dirty="0">
                <a:solidFill>
                  <a:srgbClr val="081E3F"/>
                </a:solidFill>
                <a:latin typeface="Arial"/>
                <a:ea typeface="Arial"/>
                <a:cs typeface="Arial"/>
                <a:sym typeface="Arial"/>
              </a:rPr>
              <a:t> tokens), metadata extraction, embedding generation.</a:t>
            </a:r>
            <a:endParaRPr dirty="0"/>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Hybrid Retrieval: </a:t>
            </a:r>
            <a:r>
              <a:rPr lang="en-US" sz="3075" b="0" i="0" u="none" strike="noStrike" cap="none" dirty="0">
                <a:solidFill>
                  <a:srgbClr val="081E3F"/>
                </a:solidFill>
                <a:latin typeface="Arial"/>
                <a:ea typeface="Arial"/>
                <a:cs typeface="Arial"/>
                <a:sym typeface="Arial"/>
              </a:rPr>
              <a:t>Vector search + metadata filters.</a:t>
            </a:r>
            <a:endParaRPr dirty="0"/>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Re‑ranking: </a:t>
            </a:r>
            <a:r>
              <a:rPr lang="en-US" sz="3075" b="0" i="0" u="none" strike="noStrike" cap="none" dirty="0">
                <a:solidFill>
                  <a:srgbClr val="081E3F"/>
                </a:solidFill>
                <a:latin typeface="Arial"/>
                <a:ea typeface="Arial"/>
                <a:cs typeface="Arial"/>
                <a:sym typeface="Arial"/>
              </a:rPr>
              <a:t>Cross‑encoder scoring.</a:t>
            </a:r>
            <a:endParaRPr dirty="0"/>
          </a:p>
          <a:p>
            <a:pPr lvl="0" algn="ctr">
              <a:spcBef>
                <a:spcPts val="1538"/>
              </a:spcBef>
            </a:pPr>
            <a:r>
              <a:rPr lang="en-US" sz="3075" b="1" i="0" u="none" strike="noStrike" cap="none" dirty="0">
                <a:solidFill>
                  <a:srgbClr val="081E3F"/>
                </a:solidFill>
                <a:latin typeface="Arial"/>
                <a:ea typeface="Arial"/>
                <a:cs typeface="Arial"/>
                <a:sym typeface="Arial"/>
              </a:rPr>
              <a:t>RAG Orchestration:</a:t>
            </a:r>
            <a:r>
              <a:rPr lang="en-US" sz="3075" b="0" i="0" u="none" strike="noStrike" cap="none" dirty="0">
                <a:solidFill>
                  <a:srgbClr val="081E3F"/>
                </a:solidFill>
                <a:latin typeface="Arial"/>
                <a:ea typeface="Arial"/>
                <a:cs typeface="Arial"/>
                <a:sym typeface="Arial"/>
              </a:rPr>
              <a:t> Prompt assembly, grounding enforcement, </a:t>
            </a:r>
            <a:r>
              <a:rPr lang="en-US" sz="3075" dirty="0">
                <a:solidFill>
                  <a:srgbClr val="081E3F"/>
                </a:solidFill>
              </a:rPr>
              <a:t>Vectorized Search Confirmation</a:t>
            </a:r>
            <a:r>
              <a:rPr lang="en-US" sz="3075" b="0" i="0" u="none" strike="noStrike" cap="none" dirty="0">
                <a:solidFill>
                  <a:srgbClr val="081E3F"/>
                </a:solidFill>
                <a:latin typeface="Arial"/>
                <a:ea typeface="Arial"/>
                <a:cs typeface="Arial"/>
                <a:sym typeface="Arial"/>
              </a:rPr>
              <a:t>.</a:t>
            </a:r>
            <a:endParaRPr dirty="0"/>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Frontend: </a:t>
            </a:r>
            <a:r>
              <a:rPr lang="en-US" sz="3075" b="0" i="0" u="none" strike="noStrike" cap="none" dirty="0">
                <a:solidFill>
                  <a:srgbClr val="081E3F"/>
                </a:solidFill>
                <a:latin typeface="Arial"/>
                <a:ea typeface="Arial"/>
                <a:cs typeface="Arial"/>
                <a:sym typeface="Arial"/>
              </a:rPr>
              <a:t>React chat UI and session tokens.</a:t>
            </a:r>
            <a:endParaRPr dirty="0"/>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Backend Patterns: </a:t>
            </a:r>
            <a:r>
              <a:rPr lang="en-US" sz="3075" b="0" i="0" u="none" strike="noStrike" cap="none" dirty="0">
                <a:solidFill>
                  <a:srgbClr val="081E3F"/>
                </a:solidFill>
                <a:latin typeface="Arial"/>
                <a:ea typeface="Arial"/>
                <a:cs typeface="Arial"/>
                <a:sym typeface="Arial"/>
              </a:rPr>
              <a:t>Service layer, adapter pattern for LLM/embeddings, repository pattern for storage.</a:t>
            </a:r>
            <a:endParaRPr dirty="0"/>
          </a:p>
        </p:txBody>
      </p:sp>
      <p:sp>
        <p:nvSpPr>
          <p:cNvPr id="49" name="Google Shape;49;p1"/>
          <p:cNvSpPr txBox="1"/>
          <p:nvPr/>
        </p:nvSpPr>
        <p:spPr>
          <a:xfrm>
            <a:off x="4269965" y="25125073"/>
            <a:ext cx="11348267" cy="3875713"/>
          </a:xfrm>
          <a:prstGeom prst="rect">
            <a:avLst/>
          </a:prstGeom>
          <a:noFill/>
          <a:ln w="57150" cap="flat" cmpd="sng">
            <a:solidFill>
              <a:schemeClr val="dk1"/>
            </a:solidFill>
            <a:prstDash val="solid"/>
            <a:miter lim="800000"/>
            <a:headEnd type="none" w="sm" len="sm"/>
            <a:tailEnd type="none" w="sm" len="sm"/>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dirty="0">
                <a:solidFill>
                  <a:srgbClr val="081E3F"/>
                </a:solidFill>
                <a:latin typeface="Arial"/>
                <a:ea typeface="Arial"/>
                <a:cs typeface="Arial"/>
                <a:sym typeface="Arial"/>
              </a:rPr>
              <a:t>Testing Strategy:</a:t>
            </a:r>
            <a:endParaRPr dirty="0"/>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Unit tests: </a:t>
            </a:r>
            <a:r>
              <a:rPr lang="en-US" sz="3075" b="0" i="0" u="none" strike="noStrike" cap="none" dirty="0">
                <a:solidFill>
                  <a:srgbClr val="081E3F"/>
                </a:solidFill>
                <a:latin typeface="Arial"/>
                <a:ea typeface="Arial"/>
                <a:cs typeface="Arial"/>
                <a:sym typeface="Arial"/>
              </a:rPr>
              <a:t>metadata, embeddings, retrieval.</a:t>
            </a:r>
            <a:endParaRPr dirty="0"/>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Integration tests: </a:t>
            </a:r>
            <a:r>
              <a:rPr lang="en-US" sz="3075" b="0" i="0" u="none" strike="noStrike" cap="none" dirty="0">
                <a:solidFill>
                  <a:srgbClr val="081E3F"/>
                </a:solidFill>
                <a:latin typeface="Arial"/>
                <a:ea typeface="Arial"/>
                <a:cs typeface="Arial"/>
                <a:sym typeface="Arial"/>
              </a:rPr>
              <a:t>full RAG pipeline.</a:t>
            </a:r>
            <a:endParaRPr dirty="0"/>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E2E tests: </a:t>
            </a:r>
            <a:r>
              <a:rPr lang="en-US" sz="3075" b="0" i="0" u="none" strike="noStrike" cap="none" dirty="0">
                <a:solidFill>
                  <a:srgbClr val="081E3F"/>
                </a:solidFill>
                <a:latin typeface="Arial"/>
                <a:ea typeface="Arial"/>
                <a:cs typeface="Arial"/>
                <a:sym typeface="Arial"/>
              </a:rPr>
              <a:t>chat sessions, panel navigation.</a:t>
            </a:r>
            <a:endParaRPr dirty="0"/>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Performance tests: </a:t>
            </a:r>
            <a:r>
              <a:rPr lang="en-US" sz="3075" b="0" i="0" u="none" strike="noStrike" cap="none" dirty="0">
                <a:solidFill>
                  <a:srgbClr val="081E3F"/>
                </a:solidFill>
                <a:latin typeface="Arial"/>
                <a:ea typeface="Arial"/>
                <a:cs typeface="Arial"/>
                <a:sym typeface="Arial"/>
              </a:rPr>
              <a:t>load testing, LLM latency profiling.</a:t>
            </a:r>
            <a:endParaRPr dirty="0"/>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Security tests: </a:t>
            </a:r>
            <a:r>
              <a:rPr lang="en-US" sz="3075" b="0" i="0" u="none" strike="noStrike" cap="none" dirty="0">
                <a:solidFill>
                  <a:srgbClr val="081E3F"/>
                </a:solidFill>
                <a:latin typeface="Arial"/>
                <a:ea typeface="Arial"/>
                <a:cs typeface="Arial"/>
                <a:sym typeface="Arial"/>
              </a:rPr>
              <a:t>sanitization, rate limiting, API key protection</a:t>
            </a:r>
            <a:endParaRPr dirty="0"/>
          </a:p>
        </p:txBody>
      </p:sp>
      <p:sp>
        <p:nvSpPr>
          <p:cNvPr id="50" name="Google Shape;50;p1"/>
          <p:cNvSpPr txBox="1"/>
          <p:nvPr/>
        </p:nvSpPr>
        <p:spPr>
          <a:xfrm>
            <a:off x="17824183" y="25132461"/>
            <a:ext cx="12281726" cy="4806777"/>
          </a:xfrm>
          <a:prstGeom prst="rect">
            <a:avLst/>
          </a:prstGeom>
          <a:noFill/>
          <a:ln w="57150" cap="flat" cmpd="sng">
            <a:solidFill>
              <a:schemeClr val="dk1"/>
            </a:solidFill>
            <a:prstDash val="solid"/>
            <a:miter lim="800000"/>
            <a:headEnd type="none" w="sm" len="sm"/>
            <a:tailEnd type="none" w="sm" len="sm"/>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dirty="0">
                <a:solidFill>
                  <a:srgbClr val="081E3F"/>
                </a:solidFill>
                <a:latin typeface="Arial"/>
                <a:ea typeface="Arial"/>
                <a:cs typeface="Arial"/>
                <a:sym typeface="Arial"/>
              </a:rPr>
              <a:t>The RAG Chatbot demonstrates how Retrieval‑Augmented Generation can enhance museum interpretation by delivering accurate, grounded, conversational explanations of a complex artwork. </a:t>
            </a:r>
            <a:endParaRPr dirty="0"/>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The system successfully integrates a Pinecone Vector database, a Django‑based RAG backend, and an accessible chat interface. </a:t>
            </a:r>
            <a:endParaRPr dirty="0"/>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This proof of concept establishes a scalable foundation for expanding to additional artworks and future museum‑wide conversational experiences.</a:t>
            </a:r>
            <a:endParaRPr dirty="0"/>
          </a:p>
        </p:txBody>
      </p:sp>
      <p:sp>
        <p:nvSpPr>
          <p:cNvPr id="51" name="Google Shape;51;p1"/>
          <p:cNvSpPr txBox="1"/>
          <p:nvPr/>
        </p:nvSpPr>
        <p:spPr>
          <a:xfrm>
            <a:off x="31942552" y="8723188"/>
            <a:ext cx="11553000" cy="4452900"/>
          </a:xfrm>
          <a:prstGeom prst="rect">
            <a:avLst/>
          </a:prstGeom>
          <a:noFill/>
          <a:ln w="57150" cap="flat" cmpd="sng">
            <a:solidFill>
              <a:schemeClr val="dk1"/>
            </a:solidFill>
            <a:prstDash val="solid"/>
            <a:miter lim="800000"/>
            <a:headEnd type="none" w="sm" len="sm"/>
            <a:tailEnd type="none" w="sm" len="sm"/>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dirty="0">
                <a:solidFill>
                  <a:srgbClr val="081E3F"/>
                </a:solidFill>
                <a:latin typeface="Arial"/>
                <a:ea typeface="Arial"/>
                <a:cs typeface="Arial"/>
                <a:sym typeface="Arial"/>
              </a:rPr>
              <a:t>Functional Requirements:</a:t>
            </a:r>
            <a:endParaRPr dirty="0"/>
          </a:p>
          <a:p>
            <a:pPr marL="0" marR="0" lvl="0" indent="0" algn="ctr" rtl="0">
              <a:spcBef>
                <a:spcPts val="1538"/>
              </a:spcBef>
              <a:spcAft>
                <a:spcPts val="0"/>
              </a:spcAft>
              <a:buNone/>
            </a:pPr>
            <a:r>
              <a:rPr lang="en-US" sz="3075" b="0" i="0" u="none" strike="noStrike" cap="none" dirty="0">
                <a:solidFill>
                  <a:srgbClr val="081E3F"/>
                </a:solidFill>
                <a:latin typeface="Arial"/>
                <a:ea typeface="Arial"/>
                <a:cs typeface="Arial"/>
                <a:sym typeface="Arial"/>
              </a:rPr>
              <a:t>Retrieve relevant info from museum‑approved documents, </a:t>
            </a:r>
            <a:r>
              <a:rPr lang="en-US" sz="3075" dirty="0">
                <a:solidFill>
                  <a:srgbClr val="081E3F"/>
                </a:solidFill>
              </a:rPr>
              <a:t>g</a:t>
            </a:r>
            <a:r>
              <a:rPr lang="en-US" sz="3075" b="0" i="0" u="none" strike="noStrike" cap="none" dirty="0">
                <a:solidFill>
                  <a:srgbClr val="081E3F"/>
                </a:solidFill>
                <a:latin typeface="Arial"/>
                <a:ea typeface="Arial"/>
                <a:cs typeface="Arial"/>
                <a:sym typeface="Arial"/>
              </a:rPr>
              <a:t>enerate grounded answers, </a:t>
            </a:r>
            <a:r>
              <a:rPr lang="en-US" sz="3075" dirty="0">
                <a:solidFill>
                  <a:srgbClr val="081E3F"/>
                </a:solidFill>
              </a:rPr>
              <a:t>and p</a:t>
            </a:r>
            <a:r>
              <a:rPr lang="en-US" sz="3075" b="0" i="0" u="none" strike="noStrike" cap="none" dirty="0">
                <a:solidFill>
                  <a:srgbClr val="081E3F"/>
                </a:solidFill>
                <a:latin typeface="Arial"/>
                <a:ea typeface="Arial"/>
                <a:cs typeface="Arial"/>
                <a:sym typeface="Arial"/>
              </a:rPr>
              <a:t>rovide a clean and real‑time chat interface </a:t>
            </a:r>
            <a:r>
              <a:rPr lang="en-US" sz="3075" dirty="0">
                <a:solidFill>
                  <a:srgbClr val="081E3F"/>
                </a:solidFill>
              </a:rPr>
              <a:t>using approved sources (provided by The Wolfsonian FIU).</a:t>
            </a:r>
            <a:endParaRPr sz="3075" dirty="0">
              <a:solidFill>
                <a:srgbClr val="081E3F"/>
              </a:solidFill>
            </a:endParaRPr>
          </a:p>
          <a:p>
            <a:pPr marL="0" marR="0" lvl="0" indent="0" algn="ctr" rtl="0">
              <a:spcBef>
                <a:spcPts val="1538"/>
              </a:spcBef>
              <a:spcAft>
                <a:spcPts val="0"/>
              </a:spcAft>
              <a:buNone/>
            </a:pPr>
            <a:r>
              <a:rPr lang="en-US" sz="3075" b="1" i="0" u="none" strike="noStrike" cap="none" dirty="0">
                <a:solidFill>
                  <a:srgbClr val="081E3F"/>
                </a:solidFill>
                <a:latin typeface="Arial"/>
                <a:ea typeface="Arial"/>
                <a:cs typeface="Arial"/>
                <a:sym typeface="Arial"/>
              </a:rPr>
              <a:t>Non‑Functional Requirements:</a:t>
            </a:r>
            <a:endParaRPr dirty="0"/>
          </a:p>
          <a:p>
            <a:pPr marL="0" marR="0" lvl="0" indent="0" algn="ctr" rtl="0">
              <a:spcBef>
                <a:spcPts val="1538"/>
              </a:spcBef>
              <a:spcAft>
                <a:spcPts val="0"/>
              </a:spcAft>
              <a:buNone/>
            </a:pPr>
            <a:r>
              <a:rPr lang="en-US" sz="3075" b="0" i="0" u="none" strike="noStrike" cap="none" dirty="0">
                <a:solidFill>
                  <a:srgbClr val="081E3F"/>
                </a:solidFill>
                <a:latin typeface="Arial"/>
                <a:ea typeface="Arial"/>
                <a:cs typeface="Arial"/>
                <a:sym typeface="Arial"/>
              </a:rPr>
              <a:t>Fast responses (&lt;3 seconds), Very low hallucination rate (&lt;2%), High reliability (99% uptime), Accessible UI (WCAG 2.1 AA)</a:t>
            </a:r>
            <a:endParaRPr dirty="0"/>
          </a:p>
        </p:txBody>
      </p:sp>
      <p:sp>
        <p:nvSpPr>
          <p:cNvPr id="52" name="Google Shape;52;p1"/>
          <p:cNvSpPr txBox="1"/>
          <p:nvPr/>
        </p:nvSpPr>
        <p:spPr>
          <a:xfrm>
            <a:off x="32740489" y="25132461"/>
            <a:ext cx="9957017" cy="4570174"/>
          </a:xfrm>
          <a:prstGeom prst="rect">
            <a:avLst/>
          </a:prstGeom>
          <a:noFill/>
          <a:ln w="57150" cap="flat" cmpd="sng">
            <a:solidFill>
              <a:schemeClr val="dk1"/>
            </a:solidFill>
            <a:prstDash val="solid"/>
            <a:miter lim="800000"/>
            <a:headEnd type="none" w="sm" len="sm"/>
            <a:tailEnd type="none" w="sm" len="sm"/>
          </a:ln>
        </p:spPr>
        <p:txBody>
          <a:bodyPr spcFirstLastPara="1" wrap="square" lIns="73975" tIns="36975" rIns="73975" bIns="36975" anchor="t" anchorCtr="0">
            <a:spAutoFit/>
          </a:bodyPr>
          <a:lstStyle/>
          <a:p>
            <a:pPr marL="0" marR="0" lvl="0" indent="0" algn="l" rtl="0">
              <a:spcBef>
                <a:spcPts val="0"/>
              </a:spcBef>
              <a:spcAft>
                <a:spcPts val="0"/>
              </a:spcAft>
              <a:buNone/>
            </a:pPr>
            <a:r>
              <a:rPr lang="en-US" sz="3075" b="1" i="0" u="none" strike="noStrike" cap="none" dirty="0">
                <a:solidFill>
                  <a:srgbClr val="081E3F"/>
                </a:solidFill>
                <a:latin typeface="Arial"/>
                <a:ea typeface="Arial"/>
                <a:cs typeface="Arial"/>
                <a:sym typeface="Arial"/>
              </a:rPr>
              <a:t>[1] </a:t>
            </a:r>
            <a:r>
              <a:rPr lang="en-US" sz="3075" b="0" i="0" u="none" strike="noStrike" cap="none" dirty="0">
                <a:solidFill>
                  <a:srgbClr val="081E3F"/>
                </a:solidFill>
                <a:latin typeface="Arial"/>
                <a:ea typeface="Arial"/>
                <a:cs typeface="Arial"/>
                <a:sym typeface="Arial"/>
              </a:rPr>
              <a:t>Wolfsonian–FIU, Harry Clarke Window: Curatorial Research Files, Miami, FL.</a:t>
            </a:r>
            <a:endParaRPr dirty="0"/>
          </a:p>
          <a:p>
            <a:pPr marL="0" marR="0" lvl="0" indent="0" algn="l" rtl="0">
              <a:spcBef>
                <a:spcPts val="1538"/>
              </a:spcBef>
              <a:spcAft>
                <a:spcPts val="0"/>
              </a:spcAft>
              <a:buNone/>
            </a:pPr>
            <a:r>
              <a:rPr lang="en-US" sz="3075" b="1" i="0" u="none" strike="noStrike" cap="none" dirty="0">
                <a:solidFill>
                  <a:srgbClr val="081E3F"/>
                </a:solidFill>
                <a:latin typeface="Arial"/>
                <a:ea typeface="Arial"/>
                <a:cs typeface="Arial"/>
                <a:sym typeface="Arial"/>
              </a:rPr>
              <a:t>[2] </a:t>
            </a:r>
            <a:r>
              <a:rPr lang="en-US" sz="3075" b="0" i="0" u="none" strike="noStrike" cap="none" dirty="0">
                <a:solidFill>
                  <a:srgbClr val="081E3F"/>
                </a:solidFill>
                <a:latin typeface="Arial"/>
                <a:ea typeface="Arial"/>
                <a:cs typeface="Arial"/>
                <a:sym typeface="Arial"/>
              </a:rPr>
              <a:t>Wolfsonian–FIU, Conservation Reports: Harry Clarke Stained‑Glass Window, Miami, FL.</a:t>
            </a:r>
            <a:endParaRPr dirty="0"/>
          </a:p>
          <a:p>
            <a:pPr marL="0" marR="0" lvl="0" indent="0" algn="l" rtl="0">
              <a:spcBef>
                <a:spcPts val="1538"/>
              </a:spcBef>
              <a:spcAft>
                <a:spcPts val="0"/>
              </a:spcAft>
              <a:buNone/>
            </a:pPr>
            <a:r>
              <a:rPr lang="en-US" sz="3075" b="1" i="0" u="none" strike="noStrike" cap="none" dirty="0">
                <a:solidFill>
                  <a:srgbClr val="081E3F"/>
                </a:solidFill>
                <a:latin typeface="Arial"/>
                <a:ea typeface="Arial"/>
                <a:cs typeface="Arial"/>
                <a:sym typeface="Arial"/>
              </a:rPr>
              <a:t>[3] </a:t>
            </a:r>
            <a:r>
              <a:rPr lang="en-US" sz="3075" b="0" i="0" u="none" strike="noStrike" cap="none" dirty="0">
                <a:solidFill>
                  <a:srgbClr val="081E3F"/>
                </a:solidFill>
                <a:latin typeface="Arial"/>
                <a:ea typeface="Arial"/>
                <a:cs typeface="Arial"/>
                <a:sym typeface="Arial"/>
              </a:rPr>
              <a:t>Wolfsonian–FIU, Exhibition Catalogs on Harry Clarke and Irish Modernism, Miami, FL.</a:t>
            </a:r>
            <a:endParaRPr dirty="0"/>
          </a:p>
          <a:p>
            <a:pPr marL="0" marR="0" lvl="0" indent="0" algn="l" rtl="0">
              <a:spcBef>
                <a:spcPts val="1538"/>
              </a:spcBef>
              <a:spcAft>
                <a:spcPts val="0"/>
              </a:spcAft>
              <a:buNone/>
            </a:pPr>
            <a:r>
              <a:rPr lang="en-US" sz="3075" b="1" i="0" u="none" strike="noStrike" cap="none" dirty="0">
                <a:solidFill>
                  <a:srgbClr val="081E3F"/>
                </a:solidFill>
                <a:latin typeface="Arial"/>
                <a:ea typeface="Arial"/>
                <a:cs typeface="Arial"/>
                <a:sym typeface="Arial"/>
              </a:rPr>
              <a:t>[4] </a:t>
            </a:r>
            <a:r>
              <a:rPr lang="en-US" sz="3075" b="0" i="0" u="none" strike="noStrike" cap="none" dirty="0">
                <a:solidFill>
                  <a:srgbClr val="081E3F"/>
                </a:solidFill>
                <a:latin typeface="Arial"/>
                <a:ea typeface="Arial"/>
                <a:cs typeface="Arial"/>
                <a:sym typeface="Arial"/>
              </a:rPr>
              <a:t>P. Lewis et al., “Retrieval‑Augmented Generation for Knowledge‑Intensive NLP Tasks,” 2020.</a:t>
            </a:r>
            <a:endParaRPr dirty="0"/>
          </a:p>
        </p:txBody>
      </p:sp>
    </p:spTree>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TotalTime>
  <Words>652</Words>
  <Application>Microsoft Office PowerPoint</Application>
  <PresentationFormat>Custom</PresentationFormat>
  <Paragraphs>56</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1_Office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Oscar Negret</dc:creator>
  <cp:lastModifiedBy>Jessica Orozco</cp:lastModifiedBy>
  <cp:revision>4</cp:revision>
  <dcterms:created xsi:type="dcterms:W3CDTF">2019-06-25T19:12:02Z</dcterms:created>
  <dcterms:modified xsi:type="dcterms:W3CDTF">2026-04-13T14:48:32Z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