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5" r:id="rId2"/>
    <p:sldId id="264" r:id="rId3"/>
    <p:sldId id="273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7D5"/>
    <a:srgbClr val="B6862C"/>
    <a:srgbClr val="091E40"/>
    <a:srgbClr val="D92C8A"/>
    <a:srgbClr val="FA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5"/>
    <p:restoredTop sz="94707"/>
  </p:normalViewPr>
  <p:slideViewPr>
    <p:cSldViewPr snapToGrid="0">
      <p:cViewPr varScale="1">
        <p:scale>
          <a:sx n="78" d="100"/>
          <a:sy n="78" d="100"/>
        </p:scale>
        <p:origin x="98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27C01-C3BF-0641-B7C5-82D3DFB1C655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83128-108B-9248-A208-B3A895FA6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48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16DFD-BA2A-77B7-7AAA-274670F90A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CB793-F4AA-5B53-CFB1-0DF34CFBC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7395E-8457-832E-56AA-F47EC15DB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33445-1343-1C9E-44D8-53D62CB67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ACC4E-BEA5-C221-F377-E7EF4C133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92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BB10B-2653-7A3F-8761-8FE8078D1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B259D-C05E-859F-A8DC-EEFB607192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1439E-119E-7D21-5B47-4D2B12065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94589-4363-0552-7846-BC80DB087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57FF8-B50B-0B63-0922-D3A8EFE31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67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B5666E-0912-FB5E-DCA4-0B5CA5F0AA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428243-AE4A-33A8-80F6-2AB65BD856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897F7-8827-6377-C4D9-92AD9ED57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6CC40-72E8-391A-D216-17612DACF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63E37-965B-9413-4240-5062201A3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77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031B3-F25C-2C09-509B-641DFB5E6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D6F6F-6408-02EA-F8EF-2C3BF0A1A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7B9BDC-F0E8-BAF1-00DF-79C43810D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AB342-F674-D344-09C3-E1A4F493C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8CFB5C-B517-94AE-7FD7-9E43F2E18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9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F3A08-9729-4B9B-8EC1-5EDD7A3CA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D5194-894F-ED77-7873-AA0C5F8FC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1903AD-A21C-E338-5D12-A32646E4D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EEAD5-4FC6-FC03-E247-471955938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99B87-9627-0FDF-8549-1F555A299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8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491E0-A3B4-A964-D11A-B6ADF2DCB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C468D-2D15-41AE-B78E-2FD3068B45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9088A9-0543-52F7-649D-84513950F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6A692-D59F-02DF-703C-8215FC433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6B75F-8687-AF55-4FF9-2F1BDDE6F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D9E147-E37A-E132-2F23-357594210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0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2CEB3-9934-01BD-2D7C-40B2CEF8E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BFC1E-6401-EC8E-BEF2-8FA13AEA9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B98581-7E14-CBC8-2E37-EAAF40B43B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165236-02FD-5B4A-A893-776EC79D9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51E5AD-DBE0-77B1-5B65-3F3E4C7C80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AE8EB7-A4D4-8143-BDE4-C73822827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6B5C99-2119-FF4C-7D4A-E1F6B5AA0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5DAE77-9067-18D5-33CF-DAD1D1D79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35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64360-F498-BAE1-9BCD-AA68762D6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78D7D2-63F0-FC6D-0058-8901CFBEF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733CD-FB7F-2FD4-CF42-074C16245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876A2-633E-783C-71C9-9DB23F6B9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00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90CB15-5C98-95CF-BF5A-FBA9E892B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6F6063-4D2B-8122-6EF1-22FAFF1CD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62276-1AD5-A33A-DC18-048C505BB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22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9F07D-D8BB-1344-1F8A-2C1CF8719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DCC5B-0481-5B99-9665-B0F385D6A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615DE-0000-AB50-C1A8-7C6CAB1195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27468-CC3B-D72F-1FD7-4B05A1DE4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59A28-2AD7-709F-15B1-BC1DD4E93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06E017-7156-F7C9-2AB3-A976826A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18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26130-39DA-2E55-7853-5AB908EC5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1228C6-2A22-47AE-2934-CD06A3ECD5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26E28C-B0F0-79E9-67F5-C695F8D189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0B80F-AED6-E198-5C25-7E76C7EB1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A8391D-9DA3-05EF-D154-616EC4799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AC56B-F313-87BE-8F8C-74978D4C8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33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DE951-014B-54A3-79BF-C552C2F8F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BB038-F383-FFE2-F737-FEE512217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9A06A-7D79-C38E-545B-25E86CF968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6D2E6E-5488-BE42-88F1-9F1C62721F6F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D02128-AD42-E193-B9B6-206870BA7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B1443-A1E2-6774-EB24-559518E1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7FD10D-0C69-6C4D-983B-EBA131D0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2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FFF99D-AA71-305C-C2AF-0CF16EAAE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45FF0E6-530C-92DA-2414-86124D98DDC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8FC548-201A-634C-CABF-D98A8B3FD1A4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F15D54-A7EB-8171-90C6-3445A6E3A0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9D702A-6A81-493F-CA75-733CB15B5B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484" y="240115"/>
            <a:ext cx="1763949" cy="13630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A3B70AA-9F87-E7D5-91A1-A63303DFAD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E1C309-BEC8-80E2-3E87-8E55D1BE24A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C49454-2B06-1C23-BD47-8E036661034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5C49A3E4-4983-FDD6-BE6B-CBB493EF7F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39581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BB2E4FC-392D-2534-164E-4E006EA05C6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467BA5-4DA3-F4C9-185A-0C3BD95D3AA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9A06A30-B74A-2678-AA57-E19DC63DD8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452" y="3883390"/>
            <a:ext cx="9144000" cy="165576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1" dirty="0">
                <a:solidFill>
                  <a:srgbClr val="081E3F"/>
                </a:solidFill>
              </a:rPr>
              <a:t>Students: </a:t>
            </a:r>
            <a:r>
              <a:rPr lang="en-US" altLang="en-US" sz="2000" dirty="0">
                <a:solidFill>
                  <a:srgbClr val="081E3F"/>
                </a:solidFill>
              </a:rPr>
              <a:t>Horacio Andrade, Amber Garcia, Sebastien Guillen,</a:t>
            </a:r>
          </a:p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081E3F"/>
                </a:solidFill>
              </a:rPr>
              <a:t>Ana Gutierrez, Jerry </a:t>
            </a:r>
            <a:r>
              <a:rPr lang="en-US" altLang="en-US" sz="2000" dirty="0" err="1">
                <a:solidFill>
                  <a:srgbClr val="081E3F"/>
                </a:solidFill>
              </a:rPr>
              <a:t>Symbleme</a:t>
            </a:r>
            <a:r>
              <a:rPr lang="en-US" altLang="en-US" sz="2000" b="1" dirty="0">
                <a:solidFill>
                  <a:srgbClr val="081E3F"/>
                </a:solidFill>
              </a:rPr>
              <a:t> </a:t>
            </a:r>
            <a:endParaRPr lang="en-US" altLang="en-US" sz="2000" dirty="0">
              <a:solidFill>
                <a:srgbClr val="081E3F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en-US" sz="2000" b="1" dirty="0">
                <a:solidFill>
                  <a:srgbClr val="081E3F"/>
                </a:solidFill>
              </a:rPr>
              <a:t>Instructor/Faculty:</a:t>
            </a:r>
            <a:r>
              <a:rPr lang="en-US" altLang="en-US" sz="2000" b="1" i="1" dirty="0">
                <a:solidFill>
                  <a:srgbClr val="081E3F"/>
                </a:solidFill>
              </a:rPr>
              <a:t> </a:t>
            </a:r>
            <a:r>
              <a:rPr lang="en-US" altLang="en-US" sz="2000" dirty="0">
                <a:solidFill>
                  <a:srgbClr val="081E3F"/>
                </a:solidFill>
              </a:rPr>
              <a:t>Masoud Sadjadi</a:t>
            </a:r>
            <a:r>
              <a:rPr lang="en-US" altLang="ja-JP" sz="2000" dirty="0">
                <a:solidFill>
                  <a:srgbClr val="081E3F"/>
                </a:solidFill>
              </a:rPr>
              <a:t>,</a:t>
            </a:r>
            <a:r>
              <a:rPr lang="en-US" altLang="ja-JP" sz="2000" i="1" dirty="0">
                <a:solidFill>
                  <a:srgbClr val="081E3F"/>
                </a:solidFill>
              </a:rPr>
              <a:t> </a:t>
            </a:r>
            <a:r>
              <a:rPr lang="en-US" altLang="en-US" sz="20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1541B05-9F78-C340-6375-8D4326BB058C}"/>
              </a:ext>
            </a:extLst>
          </p:cNvPr>
          <p:cNvSpPr txBox="1">
            <a:spLocks/>
          </p:cNvSpPr>
          <p:nvPr/>
        </p:nvSpPr>
        <p:spPr>
          <a:xfrm>
            <a:off x="1524000" y="1653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091E40"/>
                </a:solidFill>
              </a:rPr>
              <a:t>Employee Onboarding and IT Access Management Portal</a:t>
            </a:r>
          </a:p>
        </p:txBody>
      </p:sp>
    </p:spTree>
    <p:extLst>
      <p:ext uri="{BB962C8B-B14F-4D97-AF65-F5344CB8AC3E}">
        <p14:creationId xmlns:p14="http://schemas.microsoft.com/office/powerpoint/2010/main" val="2780462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E32F13-0C73-8FA2-5199-7C66A4653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FEAFCF3-EBD7-0B5D-EE6A-D4BF3999BF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59956E-26E0-9874-AD4B-DC9B08108A1D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8FFBD-09D4-F848-E16A-C01D1E1C7B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6C4ECD-014D-06EF-DD39-5E24EB31B8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484" y="240115"/>
            <a:ext cx="1763949" cy="13630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0F24DE5-A383-DBDA-4451-96B4B66B7B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302FD92-8180-D442-0B6A-14D1C31908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42DAFA-30E7-F721-3B0A-1436B7E974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213EB78C-FFEE-13E3-8B8F-0C803FFF94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39581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CDDF13-AAC5-A5ED-112A-2647937451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8C0AEA-1B0D-06D7-104C-9DCC03BCE26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2FB7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070B3F2-62D3-95FE-8506-F0F6A3C6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452" y="3702415"/>
            <a:ext cx="9144000" cy="165576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081E3F"/>
                </a:solidFill>
              </a:rPr>
              <a:t>Horacio Andrade, Amber Garcia, Sebastien Guillen,</a:t>
            </a:r>
          </a:p>
          <a:p>
            <a:pPr>
              <a:spcBef>
                <a:spcPct val="0"/>
              </a:spcBef>
            </a:pPr>
            <a:r>
              <a:rPr lang="en-US" altLang="en-US" sz="2000" dirty="0">
                <a:solidFill>
                  <a:srgbClr val="081E3F"/>
                </a:solidFill>
              </a:rPr>
              <a:t>Ana Gutierrez, Jerry </a:t>
            </a:r>
            <a:r>
              <a:rPr lang="en-US" altLang="en-US" sz="2000" dirty="0" err="1">
                <a:solidFill>
                  <a:srgbClr val="081E3F"/>
                </a:solidFill>
              </a:rPr>
              <a:t>Symbleme</a:t>
            </a:r>
            <a:endParaRPr lang="en-US" altLang="en-US" sz="2000" dirty="0">
              <a:solidFill>
                <a:srgbClr val="081E3F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B241374-2111-5654-C71B-30813E7E1C54}"/>
              </a:ext>
            </a:extLst>
          </p:cNvPr>
          <p:cNvSpPr txBox="1">
            <a:spLocks/>
          </p:cNvSpPr>
          <p:nvPr/>
        </p:nvSpPr>
        <p:spPr>
          <a:xfrm>
            <a:off x="1522648" y="1396712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091E40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76220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877A13-1C79-F30A-1565-B13280875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EBA67-591E-49E7-23ED-5E30A6C0C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7678"/>
            <a:ext cx="10515600" cy="1325563"/>
          </a:xfrm>
        </p:spPr>
        <p:txBody>
          <a:bodyPr/>
          <a:lstStyle/>
          <a:p>
            <a:r>
              <a:rPr lang="en-US" b="1" dirty="0"/>
              <a:t>Problem Definition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90C1F10-9C73-CC29-FD4D-4FB5D2A18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onboarding process, organizations often experience delays and miscommunications between HR, Managers, and IT staff.</a:t>
            </a:r>
          </a:p>
          <a:p>
            <a:r>
              <a:rPr lang="en-US" dirty="0"/>
              <a:t>Tasks like laptop provisioning, account set-up, and approvals are not tracked in one system.</a:t>
            </a:r>
          </a:p>
          <a:p>
            <a:r>
              <a:rPr lang="en-US" dirty="0"/>
              <a:t>Results in incomplete onboarding tasks, delayed system access, and an overall poor new-hire experience.</a:t>
            </a:r>
          </a:p>
          <a:p>
            <a:endParaRPr lang="en-US" dirty="0">
              <a:solidFill>
                <a:srgbClr val="091E4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4E2ED2-4DAC-9CDB-9493-2CB94437262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E07EEC-7B48-DF4E-35BA-94B40219A07B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0C0A525-C9FD-05B8-C43C-C8B92F9166C0}"/>
              </a:ext>
            </a:extLst>
          </p:cNvPr>
          <p:cNvGrpSpPr/>
          <p:nvPr/>
        </p:nvGrpSpPr>
        <p:grpSpPr>
          <a:xfrm>
            <a:off x="9390144" y="-10012"/>
            <a:ext cx="1977893" cy="1668933"/>
            <a:chOff x="9390144" y="-10012"/>
            <a:chExt cx="1977893" cy="166893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27422A2-92A5-768E-5CBD-F859D783A562}"/>
                </a:ext>
              </a:extLst>
            </p:cNvPr>
            <p:cNvSpPr/>
            <p:nvPr/>
          </p:nvSpPr>
          <p:spPr>
            <a:xfrm>
              <a:off x="9390955" y="-10012"/>
              <a:ext cx="1977082" cy="1659506"/>
            </a:xfrm>
            <a:prstGeom prst="rect">
              <a:avLst/>
            </a:prstGeom>
            <a:solidFill>
              <a:srgbClr val="091F40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614B2A5-EB00-445D-DB89-3DB6D567ED04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559484" y="240115"/>
              <a:ext cx="1763949" cy="1363051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810EF71-6E7D-0B48-0654-60D38265C9F1}"/>
                </a:ext>
              </a:extLst>
            </p:cNvPr>
            <p:cNvSpPr/>
            <p:nvPr/>
          </p:nvSpPr>
          <p:spPr>
            <a:xfrm flipV="1">
              <a:off x="9390144" y="1522733"/>
              <a:ext cx="1977082" cy="136188"/>
            </a:xfrm>
            <a:prstGeom prst="rect">
              <a:avLst/>
            </a:prstGeom>
            <a:solidFill>
              <a:srgbClr val="B6862C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8A9F7BC7-6208-023E-2247-CDD0E48777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4AC765-9569-FC78-E0E0-C019246684B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7E2326C8-F45C-BB47-A5DC-C6C49630B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85103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5FE20C-97D0-221B-BAEA-CBDB789E9C23}"/>
              </a:ext>
            </a:extLst>
          </p:cNvPr>
          <p:cNvSpPr>
            <a:spLocks/>
          </p:cNvSpPr>
          <p:nvPr/>
        </p:nvSpPr>
        <p:spPr>
          <a:xfrm>
            <a:off x="3780264" y="6803510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B4D333-9449-721A-E47D-8BCE2105C7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622674"/>
            <a:ext cx="4969856" cy="300508"/>
          </a:xfrm>
          <a:prstGeom prst="rect">
            <a:avLst/>
          </a:prstGeom>
          <a:solidFill>
            <a:srgbClr val="00B7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9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600307-B4F7-CDF5-074D-BF697C3F6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BC1D3-B941-A024-4DA0-47F2EE2F1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7678"/>
            <a:ext cx="10515600" cy="1325563"/>
          </a:xfrm>
        </p:spPr>
        <p:txBody>
          <a:bodyPr/>
          <a:lstStyle/>
          <a:p>
            <a:r>
              <a:rPr lang="en-US" b="1" dirty="0"/>
              <a:t>Project Overview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811D751-6DB8-5143-8A8E-7B27E1A00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71500" lvl="0" indent="-571500"/>
            <a:r>
              <a:rPr lang="en-US" dirty="0"/>
              <a:t>The presentation layer is made with WinForms, allowing role-based access and user interfaces and makes forms for HR, Managers, and IT.</a:t>
            </a:r>
          </a:p>
          <a:p>
            <a:pPr marL="571500" lvl="0" indent="-571500"/>
            <a:r>
              <a:rPr lang="en-US" dirty="0"/>
              <a:t>HR staff are the primary users and need to create onboarding requests and track their progress.</a:t>
            </a:r>
          </a:p>
          <a:p>
            <a:pPr marL="571500" lvl="0" indent="-571500"/>
            <a:r>
              <a:rPr lang="en-US" dirty="0"/>
              <a:t>The manager needs to approve or deny the onboarding request.</a:t>
            </a:r>
          </a:p>
          <a:p>
            <a:pPr marL="571500" indent="-571500"/>
            <a:r>
              <a:rPr lang="en-US" dirty="0"/>
              <a:t>The IT technician needs a clear list of provisioning tasks to complete them efficiently.</a:t>
            </a:r>
          </a:p>
          <a:p>
            <a:pPr marL="571500" lvl="0" indent="-571500"/>
            <a:r>
              <a:rPr lang="en-US" dirty="0"/>
              <a:t>The business logic layer is responsible for the authentication, request, approval, and provisioning services.</a:t>
            </a:r>
          </a:p>
          <a:p>
            <a:pPr marL="571500" indent="-571500"/>
            <a:r>
              <a:rPr lang="en-US" dirty="0"/>
              <a:t>The data access layer connects to the PostgreSQL database, which holds SQL queries and parameterized commands.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7C1B50B-50C0-25D2-8426-B4E2161F6E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CD96B6-1B4F-527E-AC76-8EAD4AC0F0FE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3473DB5-F56B-65D6-26FA-26ED8A0D1D7F}"/>
              </a:ext>
            </a:extLst>
          </p:cNvPr>
          <p:cNvGrpSpPr/>
          <p:nvPr/>
        </p:nvGrpSpPr>
        <p:grpSpPr>
          <a:xfrm>
            <a:off x="9390144" y="-10012"/>
            <a:ext cx="1977893" cy="1668933"/>
            <a:chOff x="9390144" y="-10012"/>
            <a:chExt cx="1977893" cy="166893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61493A8-5B4A-8883-6090-E2DD3A4049FD}"/>
                </a:ext>
              </a:extLst>
            </p:cNvPr>
            <p:cNvSpPr/>
            <p:nvPr/>
          </p:nvSpPr>
          <p:spPr>
            <a:xfrm>
              <a:off x="9390955" y="-10012"/>
              <a:ext cx="1977082" cy="1659506"/>
            </a:xfrm>
            <a:prstGeom prst="rect">
              <a:avLst/>
            </a:prstGeom>
            <a:solidFill>
              <a:srgbClr val="091F40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E5E24B7-AF0C-645A-0CC6-4B7681959EEE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559484" y="240115"/>
              <a:ext cx="1763949" cy="1363051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07241E-4A64-6018-DA54-5C72A7CF79D0}"/>
                </a:ext>
              </a:extLst>
            </p:cNvPr>
            <p:cNvSpPr/>
            <p:nvPr/>
          </p:nvSpPr>
          <p:spPr>
            <a:xfrm flipV="1">
              <a:off x="9390144" y="1522733"/>
              <a:ext cx="1977082" cy="136188"/>
            </a:xfrm>
            <a:prstGeom prst="rect">
              <a:avLst/>
            </a:prstGeom>
            <a:solidFill>
              <a:srgbClr val="B6862C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97431-8804-138D-C4D6-EE4A365DBD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63018B-98E1-16A6-5A1F-03B5E4A62B0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412A1A98-216A-D59A-90B4-3B6AA36FE1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85103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2A0762-7488-704D-1E69-02F8F29EBB2B}"/>
              </a:ext>
            </a:extLst>
          </p:cNvPr>
          <p:cNvSpPr>
            <a:spLocks/>
          </p:cNvSpPr>
          <p:nvPr/>
        </p:nvSpPr>
        <p:spPr>
          <a:xfrm>
            <a:off x="3780264" y="6803510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A6E030-AEBD-CFE0-004A-4DC3DF990C6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622674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3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D66FD1-A7D2-DCFC-E258-FFB0DDF3B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E725B7B-AED8-41DD-7C5C-420B0333F8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724994-2A29-99D6-A03F-FE006133FFA4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26678C-6EB8-9BBB-578F-38ABC84BAF1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09E98A-5474-7C08-E6A2-441A667F3D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484" y="240115"/>
            <a:ext cx="1763949" cy="13630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5DB018E-44CA-7485-F86B-4DF810C281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0D2BB6-FC01-5CF8-7B56-FDD7D06D4C1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19B705-B72C-9927-FB32-18159A49BE7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A491B96B-B316-E7C0-A5C8-EB7C5897B2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39581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2E63C48-B60C-23AF-F8CB-D26855D3E7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6B13E8-8AD3-09A9-B284-1AD4F077F3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2FB7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AB2D12-F0AE-FE36-26EC-D036A5722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6380"/>
            <a:ext cx="10515600" cy="1325563"/>
          </a:xfrm>
        </p:spPr>
        <p:txBody>
          <a:bodyPr/>
          <a:lstStyle/>
          <a:p>
            <a:r>
              <a:rPr lang="en-US" b="1" dirty="0"/>
              <a:t>System Architecture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1B44770-894E-0247-20F4-0AD5C6495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WinForms desktop app that allows users to interact with the onboarding system.</a:t>
            </a:r>
          </a:p>
          <a:p>
            <a:pPr lvl="0"/>
            <a:r>
              <a:rPr lang="en-US" sz="2400" dirty="0"/>
              <a:t>Business logic handles the processing of requests such as updating statuses, assigning tasks, and retrieving information from the database.</a:t>
            </a:r>
          </a:p>
          <a:p>
            <a:pPr lvl="0"/>
            <a:r>
              <a:rPr lang="en-US" sz="2400" dirty="0"/>
              <a:t>Connects to a database where all the data is stored, including employees, onboarding requests, and IT tasks.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solidFill>
                <a:srgbClr val="081E3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EBC379-A909-1DA1-4660-B97BA696DD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352"/>
          <a:stretch>
            <a:fillRect/>
          </a:stretch>
        </p:blipFill>
        <p:spPr bwMode="auto">
          <a:xfrm>
            <a:off x="1838901" y="4183535"/>
            <a:ext cx="8511494" cy="2134413"/>
          </a:xfrm>
          <a:prstGeom prst="rect">
            <a:avLst/>
          </a:prstGeom>
          <a:solidFill>
            <a:schemeClr val="bg1"/>
          </a:solidFill>
          <a:ln w="19050">
            <a:solidFill>
              <a:srgbClr val="091E4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64674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55F02A-DC55-749B-3877-C0FA041F2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D8E92-1E9B-7E76-47BA-01B6A0580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7678"/>
            <a:ext cx="10515600" cy="1325563"/>
          </a:xfrm>
        </p:spPr>
        <p:txBody>
          <a:bodyPr/>
          <a:lstStyle/>
          <a:p>
            <a:r>
              <a:rPr lang="en-US" b="1" dirty="0"/>
              <a:t>Implementation Highlights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54F9C5D7-85E5-FB78-7A92-598A0B16D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presentation layer is made with WinForms, allowing role-based access and user interfaces and makes forms for HR, Managers, and IT.</a:t>
            </a:r>
          </a:p>
          <a:p>
            <a:pPr lvl="0"/>
            <a:r>
              <a:rPr lang="en-US" dirty="0"/>
              <a:t>The business logic layer is responsible for the authentication, request, approval, and provisioning services.</a:t>
            </a:r>
          </a:p>
          <a:p>
            <a:pPr lvl="0"/>
            <a:r>
              <a:rPr lang="en-US" dirty="0"/>
              <a:t>The data access layer connects to the PostgreSQL database, which holds SQL queries and parameterized commands.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C664FA-4959-A08A-CDD5-99CCF64873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438DDA-DDF6-C877-A8F9-5F26C3DAEBF8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E65D67E-38C3-0A0D-1245-7F91315A293D}"/>
              </a:ext>
            </a:extLst>
          </p:cNvPr>
          <p:cNvGrpSpPr/>
          <p:nvPr/>
        </p:nvGrpSpPr>
        <p:grpSpPr>
          <a:xfrm>
            <a:off x="9390144" y="-10012"/>
            <a:ext cx="1977893" cy="1668933"/>
            <a:chOff x="9390144" y="-10012"/>
            <a:chExt cx="1977893" cy="166893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5599C42-2D9E-09E3-339C-F1F8DF952E38}"/>
                </a:ext>
              </a:extLst>
            </p:cNvPr>
            <p:cNvSpPr/>
            <p:nvPr/>
          </p:nvSpPr>
          <p:spPr>
            <a:xfrm>
              <a:off x="9390955" y="-10012"/>
              <a:ext cx="1977082" cy="1659506"/>
            </a:xfrm>
            <a:prstGeom prst="rect">
              <a:avLst/>
            </a:prstGeom>
            <a:solidFill>
              <a:srgbClr val="091F40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6071077-B3C7-2682-6B60-7863DE47ACBF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559484" y="240115"/>
              <a:ext cx="1763949" cy="1363051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9C40E6-3EEB-2278-DD3C-EBFB92224AA5}"/>
                </a:ext>
              </a:extLst>
            </p:cNvPr>
            <p:cNvSpPr/>
            <p:nvPr/>
          </p:nvSpPr>
          <p:spPr>
            <a:xfrm flipV="1">
              <a:off x="9390144" y="1522733"/>
              <a:ext cx="1977082" cy="136188"/>
            </a:xfrm>
            <a:prstGeom prst="rect">
              <a:avLst/>
            </a:prstGeom>
            <a:solidFill>
              <a:srgbClr val="B6862C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DEE7502E-BBC7-70C3-BCA7-3F77809F23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FF19E1-3F36-7513-29D2-0C5521B3E50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DDF90DBD-58F6-B82E-C8A3-FCB38486E37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85103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1F75D3-B31D-51DD-A3EA-C3E3C3D9BF11}"/>
              </a:ext>
            </a:extLst>
          </p:cNvPr>
          <p:cNvSpPr>
            <a:spLocks/>
          </p:cNvSpPr>
          <p:nvPr/>
        </p:nvSpPr>
        <p:spPr>
          <a:xfrm>
            <a:off x="3780264" y="6803510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440123-573A-9369-51D5-871E929559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622674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B6E386B-A220-457F-CAFB-6A0959D32626}"/>
              </a:ext>
            </a:extLst>
          </p:cNvPr>
          <p:cNvGrpSpPr/>
          <p:nvPr/>
        </p:nvGrpSpPr>
        <p:grpSpPr>
          <a:xfrm>
            <a:off x="3013361" y="4919674"/>
            <a:ext cx="6165279" cy="1365429"/>
            <a:chOff x="2424123" y="4919674"/>
            <a:chExt cx="6165279" cy="1365429"/>
          </a:xfrm>
        </p:grpSpPr>
        <p:pic>
          <p:nvPicPr>
            <p:cNvPr id="4" name="Picture 4" descr="ASP .Net Development Company | 100+ Dot Net Projects Completed">
              <a:extLst>
                <a:ext uri="{FF2B5EF4-FFF2-40B4-BE49-F238E27FC236}">
                  <a16:creationId xmlns:a16="http://schemas.microsoft.com/office/drawing/2014/main" id="{4B7B73BC-A03D-5CC0-E5E7-617927355F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41" t="10562" r="4828" b="7778"/>
            <a:stretch>
              <a:fillRect/>
            </a:stretch>
          </p:blipFill>
          <p:spPr bwMode="auto">
            <a:xfrm>
              <a:off x="2424123" y="5094668"/>
              <a:ext cx="1722705" cy="112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2" descr="PostgreSQL">
              <a:extLst>
                <a:ext uri="{FF2B5EF4-FFF2-40B4-BE49-F238E27FC236}">
                  <a16:creationId xmlns:a16="http://schemas.microsoft.com/office/drawing/2014/main" id="{8601FC49-78B4-7844-19A5-588F1239F8B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39" t="9905" r="18333" b="4272"/>
            <a:stretch>
              <a:fillRect/>
            </a:stretch>
          </p:blipFill>
          <p:spPr bwMode="auto">
            <a:xfrm>
              <a:off x="6997461" y="4975130"/>
              <a:ext cx="1591941" cy="12559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4">
              <a:extLst>
                <a:ext uri="{FF2B5EF4-FFF2-40B4-BE49-F238E27FC236}">
                  <a16:creationId xmlns:a16="http://schemas.microsoft.com/office/drawing/2014/main" id="{254224D5-638E-A3CA-D37E-90D7886DEB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38" t="10514" r="13594" b="12222"/>
            <a:stretch>
              <a:fillRect/>
            </a:stretch>
          </p:blipFill>
          <p:spPr bwMode="auto">
            <a:xfrm>
              <a:off x="4774882" y="4919674"/>
              <a:ext cx="1594525" cy="1365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79515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BE0D1E-B0F4-6E75-D489-2C8A5C632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E7EE159-0029-1358-208C-77D0475721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0ADFFC-2BD7-6017-03EA-ED3903C00014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D9DF9D-27B1-4BD7-6A84-5C336961FD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BD744C-5E64-3856-2B08-5CB9945EBD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484" y="240115"/>
            <a:ext cx="1763949" cy="13630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96DF87C-B3BE-898B-EB4B-89EBDE55FA0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F438DB-7B72-D196-79A7-5AF7F6CABA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904967-2F2C-1770-1C84-D34AA8A1DD1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96886FF3-8E0F-6C34-9E4B-938EB8C83A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39581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5A601A-5DD6-528E-4D0D-8A3A341A99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1C808B-0257-A1EC-7E45-3C0AB90FBB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2FB7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F0AF55-0386-229D-AC0A-19B2EF8DF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6380"/>
            <a:ext cx="10515600" cy="1325563"/>
          </a:xfrm>
        </p:spPr>
        <p:txBody>
          <a:bodyPr/>
          <a:lstStyle/>
          <a:p>
            <a:r>
              <a:rPr lang="en-US" b="1" dirty="0"/>
              <a:t>Demo Overview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15D809D-23FC-2414-6ACF-9CEF3C9EA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HR can create onboarding requests.</a:t>
            </a:r>
          </a:p>
          <a:p>
            <a:pPr lvl="0"/>
            <a:r>
              <a:rPr lang="en-US" dirty="0"/>
              <a:t>Managers can approve and reject onboarding requests.</a:t>
            </a:r>
          </a:p>
          <a:p>
            <a:pPr lvl="0"/>
            <a:r>
              <a:rPr lang="en-US" dirty="0"/>
              <a:t>IT can view approved requests.</a:t>
            </a:r>
          </a:p>
          <a:p>
            <a:pPr lvl="0"/>
            <a:r>
              <a:rPr lang="en-US" dirty="0"/>
              <a:t>IT can submit provisioning updates.</a:t>
            </a:r>
          </a:p>
          <a:p>
            <a:pPr lvl="0"/>
            <a:r>
              <a:rPr lang="en-US" dirty="0"/>
              <a:t>System tracks onboarding status. </a:t>
            </a:r>
          </a:p>
          <a:p>
            <a:pPr lvl="0"/>
            <a:r>
              <a:rPr lang="en-US" dirty="0"/>
              <a:t>Role-based access control (HR, Manager, IT).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1DB34E-F752-A6F2-5A23-320F52BF04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673" t="5452" r="8888" b="5602"/>
          <a:stretch>
            <a:fillRect/>
          </a:stretch>
        </p:blipFill>
        <p:spPr bwMode="auto">
          <a:xfrm>
            <a:off x="8691432" y="3429000"/>
            <a:ext cx="2675794" cy="2747963"/>
          </a:xfrm>
          <a:prstGeom prst="rect">
            <a:avLst/>
          </a:prstGeom>
          <a:ln w="19050">
            <a:solidFill>
              <a:srgbClr val="091E4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02310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595F57-897E-3A6B-7CFC-EB53C1BC1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BC4EB-2EF5-D5AB-37D3-EC0137E86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7678"/>
            <a:ext cx="10515600" cy="1325563"/>
          </a:xfrm>
        </p:spPr>
        <p:txBody>
          <a:bodyPr/>
          <a:lstStyle/>
          <a:p>
            <a:r>
              <a:rPr lang="en-US" b="1" dirty="0"/>
              <a:t>Testing &amp; Evaluation Results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817ED806-280E-2CAB-3FA2-329F43524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Testing Strategy: Unit testing for feature development, integration testing for connection of layers, and manual testing for UI components.</a:t>
            </a:r>
          </a:p>
          <a:p>
            <a:pPr lvl="0"/>
            <a:r>
              <a:rPr lang="en-US" dirty="0"/>
              <a:t>Test Cases: User onboarding workflow, role-based access control, and database interactions.</a:t>
            </a:r>
          </a:p>
          <a:p>
            <a:pPr lvl="0"/>
            <a:r>
              <a:rPr lang="en-US" dirty="0"/>
              <a:t>Evaluation Approach: Verified expected outputs, ensured data consistency across layers, and validated successful completion of onboarding tasks.</a:t>
            </a:r>
          </a:p>
          <a:p>
            <a:pPr lvl="0"/>
            <a:r>
              <a:rPr lang="en-US" dirty="0"/>
              <a:t>KPI Targets: Decrease new hire onboarding processing time by ~10%, increase IT provisioning completion rate by ~5%, maintain an error rate below 1% per onboarding request.</a:t>
            </a:r>
          </a:p>
          <a:p>
            <a:pPr lvl="0"/>
            <a:endParaRPr lang="en-US" dirty="0"/>
          </a:p>
          <a:p>
            <a:endParaRPr lang="en-US" dirty="0">
              <a:solidFill>
                <a:srgbClr val="091E4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B08AEA-42B8-3C51-B2E8-722452A5503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9F7051-4213-A7E9-935B-0BCAD5974218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B89CD8C-7B7D-D532-7EA9-3C2403DF460A}"/>
              </a:ext>
            </a:extLst>
          </p:cNvPr>
          <p:cNvGrpSpPr/>
          <p:nvPr/>
        </p:nvGrpSpPr>
        <p:grpSpPr>
          <a:xfrm>
            <a:off x="9390144" y="-10012"/>
            <a:ext cx="1977893" cy="1668933"/>
            <a:chOff x="9390144" y="-10012"/>
            <a:chExt cx="1977893" cy="166893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9C47FC4-8ABA-BAE1-56A6-583F40B0B089}"/>
                </a:ext>
              </a:extLst>
            </p:cNvPr>
            <p:cNvSpPr/>
            <p:nvPr/>
          </p:nvSpPr>
          <p:spPr>
            <a:xfrm>
              <a:off x="9390955" y="-10012"/>
              <a:ext cx="1977082" cy="1659506"/>
            </a:xfrm>
            <a:prstGeom prst="rect">
              <a:avLst/>
            </a:prstGeom>
            <a:solidFill>
              <a:srgbClr val="091F40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2D89EFE-58BD-0A26-8C49-893F935B1B76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559484" y="240115"/>
              <a:ext cx="1763949" cy="1363051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7C20C31-FABF-D976-8DF8-EF3CBC813AFF}"/>
                </a:ext>
              </a:extLst>
            </p:cNvPr>
            <p:cNvSpPr/>
            <p:nvPr/>
          </p:nvSpPr>
          <p:spPr>
            <a:xfrm flipV="1">
              <a:off x="9390144" y="1522733"/>
              <a:ext cx="1977082" cy="136188"/>
            </a:xfrm>
            <a:prstGeom prst="rect">
              <a:avLst/>
            </a:prstGeom>
            <a:solidFill>
              <a:srgbClr val="B6862C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B35D8FCD-C1B9-96F9-C8D9-DF6B022140D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5F0B67-2184-3514-E1B1-08363A74DF8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E1454B87-A7B1-81D9-B13A-33A671310F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85103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CB34A0-56ED-1C05-E6EC-5462BC005DD1}"/>
              </a:ext>
            </a:extLst>
          </p:cNvPr>
          <p:cNvSpPr>
            <a:spLocks/>
          </p:cNvSpPr>
          <p:nvPr/>
        </p:nvSpPr>
        <p:spPr>
          <a:xfrm>
            <a:off x="3780264" y="6803510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A4604F-CC9F-EBDB-229B-84B303667E2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622674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59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8C4BFD-BFF1-F8B1-119E-A4AB6B123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8878BC4-5B5D-3DA2-EC15-D702D26667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2219AD-B5D9-D17B-F6FB-F1446696FD4E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4837C4-F9C1-CBAE-57BB-98EE457B2A6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90955" y="-10012"/>
            <a:ext cx="1977082" cy="1659506"/>
          </a:xfrm>
          <a:prstGeom prst="rect">
            <a:avLst/>
          </a:prstGeom>
          <a:solidFill>
            <a:srgbClr val="091F40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CEB4B0-BA28-D6C1-5F70-A21109D17B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484" y="240115"/>
            <a:ext cx="1763949" cy="13630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7583E5D-CD99-1320-D9E2-C27157A94F9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9390144" y="1522733"/>
            <a:ext cx="1977082" cy="136188"/>
          </a:xfrm>
          <a:prstGeom prst="rect">
            <a:avLst/>
          </a:prstGeom>
          <a:solidFill>
            <a:srgbClr val="B6862C"/>
          </a:solidFill>
          <a:ln>
            <a:noFill/>
          </a:ln>
          <a:effectLst>
            <a:outerShdw blurRad="405163" dist="79453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54DD67-31BF-2E46-6D2D-1D12929A217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B4C7B6-79DB-3771-0F3E-C17CB219C5E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93A86561-0978-39F9-619C-BA38BB6610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39581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17E0F9-7F7C-C2C4-3BA0-B3230F93A3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0264" y="6757988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FC395C-907E-6A24-CAAE-FA970018F23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577152"/>
            <a:ext cx="4969856" cy="300508"/>
          </a:xfrm>
          <a:prstGeom prst="rect">
            <a:avLst/>
          </a:prstGeom>
          <a:solidFill>
            <a:srgbClr val="2FB7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D24627-E588-0620-8D35-78D38ACB6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6380"/>
            <a:ext cx="10515600" cy="1325563"/>
          </a:xfrm>
        </p:spPr>
        <p:txBody>
          <a:bodyPr/>
          <a:lstStyle/>
          <a:p>
            <a:r>
              <a:rPr lang="en-US" b="1" dirty="0"/>
              <a:t>Challenges &amp; Lessons Learned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6032A2B-BB65-E60A-11CB-049A22F9A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Version Control: Beginning with a messy project repository in GitHub challenged us to reorganize our repo’s structure and maintain it with improved team coordination and workflow management.</a:t>
            </a:r>
          </a:p>
          <a:p>
            <a:pPr lvl="0"/>
            <a:r>
              <a:rPr lang="en-US" dirty="0"/>
              <a:t>Database Connection: Database setup and functionality verification caused initial delays but resulted in a maintained system connection and accurate data transfer.</a:t>
            </a:r>
          </a:p>
          <a:p>
            <a:r>
              <a:rPr lang="en-US" dirty="0"/>
              <a:t>Project Time Constraints and Scope Management: Balancing desired features with project deadlines and team bandwidth required us to prioritize core functionality over additional enhancements.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048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821D3C-18BF-0D64-115D-C71A48417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FC8B4-87FC-C9CC-B08C-E1C9045AB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7678"/>
            <a:ext cx="10515600" cy="1325563"/>
          </a:xfrm>
        </p:spPr>
        <p:txBody>
          <a:bodyPr/>
          <a:lstStyle/>
          <a:p>
            <a:r>
              <a:rPr lang="en-US" b="1" dirty="0"/>
              <a:t>Future Work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9985ED83-9726-A8A8-748D-89F57F0C6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Automatic email notifications for status changes.</a:t>
            </a:r>
          </a:p>
          <a:p>
            <a:pPr lvl="0"/>
            <a:r>
              <a:rPr lang="en-US" dirty="0"/>
              <a:t>In-depth dashboard analytics for each role.</a:t>
            </a:r>
          </a:p>
          <a:p>
            <a:pPr lvl="0"/>
            <a:r>
              <a:rPr lang="en-US" dirty="0"/>
              <a:t>Migration to a web-based and mobile application.</a:t>
            </a:r>
          </a:p>
          <a:p>
            <a:pPr lvl="0"/>
            <a:r>
              <a:rPr lang="en-US" dirty="0"/>
              <a:t>Integration with Active Directory.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C05A778-8263-E00C-A7CF-F859265905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705" y="0"/>
            <a:ext cx="12194706" cy="878305"/>
          </a:xfrm>
          <a:prstGeom prst="rect">
            <a:avLst/>
          </a:pr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36CF9E-7F01-1B44-FA93-AE4246F35AA1}"/>
              </a:ext>
            </a:extLst>
          </p:cNvPr>
          <p:cNvSpPr/>
          <p:nvPr/>
        </p:nvSpPr>
        <p:spPr>
          <a:xfrm>
            <a:off x="0" y="0"/>
            <a:ext cx="3187148" cy="148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3EAB5A-0F43-2389-2448-0511646908DF}"/>
              </a:ext>
            </a:extLst>
          </p:cNvPr>
          <p:cNvGrpSpPr/>
          <p:nvPr/>
        </p:nvGrpSpPr>
        <p:grpSpPr>
          <a:xfrm>
            <a:off x="9390144" y="-10012"/>
            <a:ext cx="1977893" cy="1668933"/>
            <a:chOff x="9390144" y="-10012"/>
            <a:chExt cx="1977893" cy="166893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F0143FA-545C-B05F-D7E8-01598DEAAF12}"/>
                </a:ext>
              </a:extLst>
            </p:cNvPr>
            <p:cNvSpPr/>
            <p:nvPr/>
          </p:nvSpPr>
          <p:spPr>
            <a:xfrm>
              <a:off x="9390955" y="-10012"/>
              <a:ext cx="1977082" cy="1659506"/>
            </a:xfrm>
            <a:prstGeom prst="rect">
              <a:avLst/>
            </a:prstGeom>
            <a:solidFill>
              <a:srgbClr val="091F40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D86BF75-10A5-9851-5880-AF9657520072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559484" y="240115"/>
              <a:ext cx="1763949" cy="1363051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07E8A8B-DC74-8E56-50F9-4585F1325606}"/>
                </a:ext>
              </a:extLst>
            </p:cNvPr>
            <p:cNvSpPr/>
            <p:nvPr/>
          </p:nvSpPr>
          <p:spPr>
            <a:xfrm flipV="1">
              <a:off x="9390144" y="1522733"/>
              <a:ext cx="1977082" cy="136188"/>
            </a:xfrm>
            <a:prstGeom prst="rect">
              <a:avLst/>
            </a:prstGeom>
            <a:solidFill>
              <a:srgbClr val="B6862C"/>
            </a:solidFill>
            <a:ln>
              <a:noFill/>
            </a:ln>
            <a:effectLst>
              <a:outerShdw blurRad="405163" dist="79453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0B2A248-4C7D-D280-3497-811CAC8FC6C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729780"/>
            <a:ext cx="5221476" cy="300508"/>
          </a:xfrm>
          <a:prstGeom prst="rect">
            <a:avLst/>
          </a:prstGeom>
          <a:solidFill>
            <a:schemeClr val="bg1">
              <a:lumMod val="85000"/>
              <a:alpha val="6601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9BE5A-9B2E-BB60-99A3-A51C9F390A9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77158" y="415718"/>
            <a:ext cx="4378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2CA388CB-D53A-DC50-56C4-EA6CE233F3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967143" y="6285103"/>
            <a:ext cx="10224857" cy="618418"/>
          </a:xfrm>
          <a:custGeom>
            <a:avLst/>
            <a:gdLst>
              <a:gd name="connsiteX0" fmla="*/ 0 w 10224857"/>
              <a:gd name="connsiteY0" fmla="*/ 210818 h 942139"/>
              <a:gd name="connsiteX1" fmla="*/ 10224857 w 10224857"/>
              <a:gd name="connsiteY1" fmla="*/ 210818 h 942139"/>
              <a:gd name="connsiteX2" fmla="*/ 10224857 w 10224857"/>
              <a:gd name="connsiteY2" fmla="*/ 942139 h 942139"/>
              <a:gd name="connsiteX3" fmla="*/ 0 w 10224857"/>
              <a:gd name="connsiteY3" fmla="*/ 942139 h 942139"/>
              <a:gd name="connsiteX4" fmla="*/ 7233 w 10224857"/>
              <a:gd name="connsiteY4" fmla="*/ 0 h 942139"/>
              <a:gd name="connsiteX5" fmla="*/ 5524419 w 10224857"/>
              <a:gd name="connsiteY5" fmla="*/ 0 h 942139"/>
              <a:gd name="connsiteX6" fmla="*/ 5524419 w 10224857"/>
              <a:gd name="connsiteY6" fmla="*/ 210817 h 942139"/>
              <a:gd name="connsiteX7" fmla="*/ 7233 w 10224857"/>
              <a:gd name="connsiteY7" fmla="*/ 210817 h 9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4857" h="942139">
                <a:moveTo>
                  <a:pt x="0" y="210818"/>
                </a:moveTo>
                <a:lnTo>
                  <a:pt x="10224857" y="210818"/>
                </a:lnTo>
                <a:lnTo>
                  <a:pt x="10224857" y="942139"/>
                </a:lnTo>
                <a:lnTo>
                  <a:pt x="0" y="942139"/>
                </a:lnTo>
                <a:close/>
                <a:moveTo>
                  <a:pt x="7233" y="0"/>
                </a:moveTo>
                <a:lnTo>
                  <a:pt x="5524419" y="0"/>
                </a:lnTo>
                <a:lnTo>
                  <a:pt x="5524419" y="210817"/>
                </a:lnTo>
                <a:lnTo>
                  <a:pt x="7233" y="210817"/>
                </a:lnTo>
                <a:close/>
              </a:path>
            </a:pathLst>
          </a:custGeom>
          <a:solidFill>
            <a:schemeClr val="bg1">
              <a:lumMod val="8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80605D-F50B-9A98-4A63-030712CF95A4}"/>
              </a:ext>
            </a:extLst>
          </p:cNvPr>
          <p:cNvSpPr>
            <a:spLocks/>
          </p:cNvSpPr>
          <p:nvPr/>
        </p:nvSpPr>
        <p:spPr>
          <a:xfrm>
            <a:off x="3780264" y="6803510"/>
            <a:ext cx="8422886" cy="1196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091B33-AFC2-475E-E3D9-DCCB3C89FB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3856" y="6622674"/>
            <a:ext cx="4969856" cy="300508"/>
          </a:xfrm>
          <a:prstGeom prst="rect">
            <a:avLst/>
          </a:prstGeom>
          <a:solidFill>
            <a:srgbClr val="B686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032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IU-PPP_Templates-2025-Selects" id="{C91408DC-75D4-E74D-BD7C-D4918D871B02}" vid="{DAC07E2F-4BBA-484D-9B3A-12757FF5BC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FIU-PPP_Template B-2025</Template>
  <TotalTime>428</TotalTime>
  <Words>613</Words>
  <Application>Microsoft Office PowerPoint</Application>
  <PresentationFormat>Widescreen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Problem Definition</vt:lpstr>
      <vt:lpstr>Project Overview</vt:lpstr>
      <vt:lpstr>System Architecture</vt:lpstr>
      <vt:lpstr>Implementation Highlights</vt:lpstr>
      <vt:lpstr>Demo Overview</vt:lpstr>
      <vt:lpstr>Testing &amp; Evaluation Results</vt:lpstr>
      <vt:lpstr>Challenges &amp; Lessons Learned</vt:lpstr>
      <vt:lpstr>Future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Amber Garcia</dc:creator>
  <cp:lastModifiedBy>Amber Garcia</cp:lastModifiedBy>
  <cp:revision>16</cp:revision>
  <dcterms:created xsi:type="dcterms:W3CDTF">2026-04-13T14:15:09Z</dcterms:created>
  <dcterms:modified xsi:type="dcterms:W3CDTF">2026-04-20T16:19:57Z</dcterms:modified>
</cp:coreProperties>
</file>