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notesMasterIdLst>
    <p:notesMasterId r:id="rId6"/>
  </p:notesMasterIdLst>
  <p:sldIdLst>
    <p:sldId id="290"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FFCC00"/>
    <a:srgbClr val="00FFFF"/>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71" autoAdjust="0"/>
    <p:restoredTop sz="94694"/>
  </p:normalViewPr>
  <p:slideViewPr>
    <p:cSldViewPr snapToGrid="0" snapToObjects="1">
      <p:cViewPr>
        <p:scale>
          <a:sx n="22" d="100"/>
          <a:sy n="22" d="100"/>
        </p:scale>
        <p:origin x="1205" y="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728D78-5E51-43A7-8E67-76BEDB810101}" type="datetimeFigureOut">
              <a:rPr lang="en-US" smtClean="0"/>
              <a:t>4/13/2026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AE7A00-73A9-4ED7-8102-48D69E4AD173}" type="slidenum">
              <a:rPr lang="en-US" smtClean="0"/>
              <a:t>‹#›</a:t>
            </a:fld>
            <a:endParaRPr lang="en-US"/>
          </a:p>
        </p:txBody>
      </p:sp>
    </p:spTree>
    <p:extLst>
      <p:ext uri="{BB962C8B-B14F-4D97-AF65-F5344CB8AC3E}">
        <p14:creationId xmlns:p14="http://schemas.microsoft.com/office/powerpoint/2010/main" val="990967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hf sldNum="0" hdr="0" ftr="0" dt="0"/>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dev.to/dotnetfullstackdev/layered-n-tier-architecture-in-net-core-51ic" TargetMode="External"/><Relationship Id="rId13" Type="http://schemas.openxmlformats.org/officeDocument/2006/relationships/image" Target="../media/image6.png"/><Relationship Id="rId1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hyperlink" Target="https://www.geeksforgeeks.org/system-design/how-to-draw-architecture-diagrams/" TargetMode="External"/><Relationship Id="rId12" Type="http://schemas.openxmlformats.org/officeDocument/2006/relationships/hyperlink" Target="https://docs.github.com/en/get-started/writing-on-github/getting-started-with-writing-and-formatting-on-github/basic-writing-and-formatting-syntax" TargetMode="External"/><Relationship Id="rId17" Type="http://schemas.openxmlformats.org/officeDocument/2006/relationships/image" Target="../media/image10.png"/><Relationship Id="rId2" Type="http://schemas.openxmlformats.org/officeDocument/2006/relationships/image" Target="../media/image4.png"/><Relationship Id="rId16"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s://www.ibm.com/think/topics/rbac" TargetMode="External"/><Relationship Id="rId11" Type="http://schemas.openxmlformats.org/officeDocument/2006/relationships/hyperlink" Target="https://www.geeksforgeeks.org/software-engineering/separation-of-concerns-soc/" TargetMode="External"/><Relationship Id="rId5" Type="http://schemas.openxmlformats.org/officeDocument/2006/relationships/hyperlink" Target="https://learn.microsoft.com/en-us/dotnet/desktop/winforms/" TargetMode="External"/><Relationship Id="rId15" Type="http://schemas.openxmlformats.org/officeDocument/2006/relationships/image" Target="../media/image8.png"/><Relationship Id="rId10" Type="http://schemas.openxmlformats.org/officeDocument/2006/relationships/hyperlink" Target="https://learn.microsoft.com/en-us/archive/msdn-magazine/2006/august/design-patterns-model-view-presenter" TargetMode="External"/><Relationship Id="rId19" Type="http://schemas.openxmlformats.org/officeDocument/2006/relationships/image" Target="../media/image12.png"/><Relationship Id="rId4" Type="http://schemas.openxmlformats.org/officeDocument/2006/relationships/hyperlink" Target="https://www.postgresql.org/docs/current/" TargetMode="External"/><Relationship Id="rId9" Type="http://schemas.openxmlformats.org/officeDocument/2006/relationships/hyperlink" Target="https://docs.github.com/en/actions/how-tos/monitor-workflows/add-a-status-badge" TargetMode="External"/><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C71A35B-6452-AC8B-4F86-86898F1C75A9}"/>
              </a:ext>
            </a:extLst>
          </p:cNvPr>
          <p:cNvSpPr/>
          <p:nvPr/>
        </p:nvSpPr>
        <p:spPr>
          <a:xfrm>
            <a:off x="6359236" y="329624"/>
            <a:ext cx="35204400" cy="2746906"/>
          </a:xfrm>
          <a:prstGeom prst="rect">
            <a:avLst/>
          </a:prstGeom>
          <a:solidFill>
            <a:srgbClr val="081E3F"/>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bg1"/>
              </a:solidFill>
              <a:highlight>
                <a:srgbClr val="000080"/>
              </a:highlight>
            </a:endParaRPr>
          </a:p>
        </p:txBody>
      </p:sp>
      <p:sp>
        <p:nvSpPr>
          <p:cNvPr id="3" name="Text Box 12">
            <a:extLst>
              <a:ext uri="{FF2B5EF4-FFF2-40B4-BE49-F238E27FC236}">
                <a16:creationId xmlns:a16="http://schemas.microsoft.com/office/drawing/2014/main" id="{231DA92D-9332-9D11-9C67-E7014A5EFE0F}"/>
              </a:ext>
            </a:extLst>
          </p:cNvPr>
          <p:cNvSpPr txBox="1">
            <a:spLocks noChangeArrowheads="1"/>
          </p:cNvSpPr>
          <p:nvPr/>
        </p:nvSpPr>
        <p:spPr bwMode="auto">
          <a:xfrm>
            <a:off x="6779859" y="2979162"/>
            <a:ext cx="35806771" cy="269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0000" b="1" dirty="0">
                <a:solidFill>
                  <a:srgbClr val="081E3F"/>
                </a:solidFill>
              </a:rPr>
              <a:t>Employee Onboarding and IT Access Management Portal</a:t>
            </a:r>
          </a:p>
          <a:p>
            <a:pPr eaLnBrk="1" hangingPunct="1">
              <a:spcBef>
                <a:spcPct val="0"/>
              </a:spcBef>
              <a:buFontTx/>
              <a:buNone/>
            </a:pPr>
            <a:r>
              <a:rPr lang="en-US" altLang="en-US" sz="3500" b="1" dirty="0">
                <a:solidFill>
                  <a:srgbClr val="081E3F"/>
                </a:solidFill>
              </a:rPr>
              <a:t>Students: </a:t>
            </a:r>
            <a:r>
              <a:rPr lang="en-US" altLang="en-US" sz="3500" dirty="0">
                <a:solidFill>
                  <a:srgbClr val="081E3F"/>
                </a:solidFill>
              </a:rPr>
              <a:t>Horacio Andrade, Amber Garcia, Sebastien Guillen, Ana Gutierrez, Jerry Symbleme</a:t>
            </a:r>
            <a:r>
              <a:rPr lang="en-US" altLang="en-US" sz="3500" b="1" dirty="0">
                <a:solidFill>
                  <a:srgbClr val="081E3F"/>
                </a:solidFill>
              </a:rPr>
              <a:t> </a:t>
            </a:r>
            <a:endParaRPr lang="en-US" altLang="en-US" sz="3500" dirty="0">
              <a:solidFill>
                <a:srgbClr val="081E3F"/>
              </a:solidFill>
            </a:endParaRPr>
          </a:p>
          <a:p>
            <a:pPr eaLnBrk="1" hangingPunct="1">
              <a:spcBef>
                <a:spcPct val="0"/>
              </a:spcBef>
              <a:buFontTx/>
              <a:buNone/>
            </a:pPr>
            <a:r>
              <a:rPr lang="en-US" altLang="en-US" sz="3500" b="1" dirty="0">
                <a:solidFill>
                  <a:srgbClr val="081E3F"/>
                </a:solidFill>
              </a:rPr>
              <a:t>Instructor/Faculty:</a:t>
            </a:r>
            <a:r>
              <a:rPr lang="en-US" altLang="en-US" sz="3500" b="1" i="1" dirty="0">
                <a:solidFill>
                  <a:srgbClr val="081E3F"/>
                </a:solidFill>
              </a:rPr>
              <a:t> </a:t>
            </a:r>
            <a:r>
              <a:rPr lang="en-US" altLang="en-US" sz="3500" dirty="0">
                <a:solidFill>
                  <a:srgbClr val="081E3F"/>
                </a:solidFill>
              </a:rPr>
              <a:t>Masoud Sadjadi</a:t>
            </a:r>
            <a:r>
              <a:rPr lang="en-US" altLang="ja-JP" sz="3500" dirty="0">
                <a:solidFill>
                  <a:srgbClr val="081E3F"/>
                </a:solidFill>
              </a:rPr>
              <a:t>,</a:t>
            </a:r>
            <a:r>
              <a:rPr lang="en-US" altLang="ja-JP" sz="3500" i="1" dirty="0">
                <a:solidFill>
                  <a:srgbClr val="081E3F"/>
                </a:solidFill>
              </a:rPr>
              <a:t> </a:t>
            </a:r>
            <a:r>
              <a:rPr lang="en-US" altLang="en-US" sz="3500" dirty="0">
                <a:solidFill>
                  <a:srgbClr val="081E3F"/>
                </a:solidFill>
              </a:rPr>
              <a:t>Florida International University</a:t>
            </a:r>
          </a:p>
        </p:txBody>
      </p:sp>
      <p:sp>
        <p:nvSpPr>
          <p:cNvPr id="15" name="Text Box 72">
            <a:extLst>
              <a:ext uri="{FF2B5EF4-FFF2-40B4-BE49-F238E27FC236}">
                <a16:creationId xmlns:a16="http://schemas.microsoft.com/office/drawing/2014/main" id="{318192DC-BD08-F601-E7D6-1D9E8C251DD2}"/>
              </a:ext>
            </a:extLst>
          </p:cNvPr>
          <p:cNvSpPr txBox="1">
            <a:spLocks noChangeArrowheads="1"/>
          </p:cNvSpPr>
          <p:nvPr/>
        </p:nvSpPr>
        <p:spPr bwMode="auto">
          <a:xfrm>
            <a:off x="6816436" y="32110794"/>
            <a:ext cx="30557489" cy="444044"/>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rgbClr val="081E3F"/>
                </a:solidFill>
              </a:rPr>
              <a:t>The material presented in this poster is based upon the work supported by Florida International University. We thank Masoud Sadjadi for his assistance and mentorship that we received throughout the senior design project.</a:t>
            </a:r>
          </a:p>
        </p:txBody>
      </p:sp>
      <p:sp>
        <p:nvSpPr>
          <p:cNvPr id="16" name="Text Box 19">
            <a:extLst>
              <a:ext uri="{FF2B5EF4-FFF2-40B4-BE49-F238E27FC236}">
                <a16:creationId xmlns:a16="http://schemas.microsoft.com/office/drawing/2014/main" id="{422BB806-24EB-E76D-4A88-E6CCAC9C1147}"/>
              </a:ext>
            </a:extLst>
          </p:cNvPr>
          <p:cNvSpPr txBox="1">
            <a:spLocks noChangeArrowheads="1"/>
          </p:cNvSpPr>
          <p:nvPr/>
        </p:nvSpPr>
        <p:spPr bwMode="auto">
          <a:xfrm>
            <a:off x="2201622" y="32040857"/>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ACKNOWLEDGEMENT</a:t>
            </a:r>
          </a:p>
        </p:txBody>
      </p:sp>
      <p:sp>
        <p:nvSpPr>
          <p:cNvPr id="18" name="TextBox 3">
            <a:extLst>
              <a:ext uri="{FF2B5EF4-FFF2-40B4-BE49-F238E27FC236}">
                <a16:creationId xmlns:a16="http://schemas.microsoft.com/office/drawing/2014/main" id="{764EB202-115E-897F-E2F2-B6DAB91D88F5}"/>
              </a:ext>
            </a:extLst>
          </p:cNvPr>
          <p:cNvSpPr txBox="1">
            <a:spLocks noChangeArrowheads="1"/>
          </p:cNvSpPr>
          <p:nvPr/>
        </p:nvSpPr>
        <p:spPr bwMode="auto">
          <a:xfrm>
            <a:off x="6816436" y="446069"/>
            <a:ext cx="35806771" cy="2277547"/>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800" b="1" dirty="0">
                <a:solidFill>
                  <a:schemeClr val="bg1"/>
                </a:solidFill>
              </a:rPr>
              <a:t>Knight Foundation School of Computer &amp; Information Sciences</a:t>
            </a:r>
          </a:p>
          <a:p>
            <a:pPr eaLnBrk="1" hangingPunct="1"/>
            <a:r>
              <a:rPr lang="en-US" altLang="en-US" sz="5400" i="1" dirty="0">
                <a:solidFill>
                  <a:schemeClr val="bg1"/>
                </a:solidFill>
              </a:rPr>
              <a:t>Spring 2026 Senior Design Project</a:t>
            </a:r>
          </a:p>
        </p:txBody>
      </p:sp>
      <p:pic>
        <p:nvPicPr>
          <p:cNvPr id="1026" name="Picture 2" descr="Knight Foundation School of Computing and Information Sciences">
            <a:extLst>
              <a:ext uri="{FF2B5EF4-FFF2-40B4-BE49-F238E27FC236}">
                <a16:creationId xmlns:a16="http://schemas.microsoft.com/office/drawing/2014/main" id="{D0565A35-D98C-6368-DBDC-2BB11C4DC8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670" y="5214688"/>
            <a:ext cx="6521407" cy="964935"/>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9DA7FA28-852A-9A39-50A9-FABD2F866A6E}"/>
              </a:ext>
            </a:extLst>
          </p:cNvPr>
          <p:cNvGrpSpPr/>
          <p:nvPr/>
        </p:nvGrpSpPr>
        <p:grpSpPr>
          <a:xfrm>
            <a:off x="6359235" y="6289735"/>
            <a:ext cx="11497057" cy="4116963"/>
            <a:chOff x="6359235" y="5926717"/>
            <a:chExt cx="11497057" cy="4116963"/>
          </a:xfrm>
        </p:grpSpPr>
        <p:sp>
          <p:nvSpPr>
            <p:cNvPr id="6" name="Text Box 19">
              <a:extLst>
                <a:ext uri="{FF2B5EF4-FFF2-40B4-BE49-F238E27FC236}">
                  <a16:creationId xmlns:a16="http://schemas.microsoft.com/office/drawing/2014/main" id="{2DF1CF7C-0D5F-12FD-67FA-F737AA820044}"/>
                </a:ext>
              </a:extLst>
            </p:cNvPr>
            <p:cNvSpPr txBox="1">
              <a:spLocks noChangeArrowheads="1"/>
            </p:cNvSpPr>
            <p:nvPr/>
          </p:nvSpPr>
          <p:spPr bwMode="auto">
            <a:xfrm>
              <a:off x="9632874" y="5926717"/>
              <a:ext cx="4949778" cy="659488"/>
            </a:xfrm>
            <a:prstGeom prst="rect">
              <a:avLst/>
            </a:prstGeom>
            <a:solidFill>
              <a:srgbClr val="081E3F"/>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800" b="1" dirty="0">
                  <a:solidFill>
                    <a:schemeClr val="bg1"/>
                  </a:solidFill>
                  <a:latin typeface="Arial" charset="0"/>
                  <a:ea typeface="ＭＳ Ｐゴシック" charset="-128"/>
                  <a:cs typeface="ＭＳ Ｐゴシック" charset="-128"/>
                </a:rPr>
                <a:t>PROBLEM</a:t>
              </a:r>
            </a:p>
          </p:txBody>
        </p:sp>
        <p:sp>
          <p:nvSpPr>
            <p:cNvPr id="22" name="Text Box 19">
              <a:extLst>
                <a:ext uri="{FF2B5EF4-FFF2-40B4-BE49-F238E27FC236}">
                  <a16:creationId xmlns:a16="http://schemas.microsoft.com/office/drawing/2014/main" id="{81CFFAF0-C0D1-5ED3-7CBC-1CAE5631D17A}"/>
                </a:ext>
              </a:extLst>
            </p:cNvPr>
            <p:cNvSpPr txBox="1">
              <a:spLocks noChangeArrowheads="1"/>
            </p:cNvSpPr>
            <p:nvPr/>
          </p:nvSpPr>
          <p:spPr bwMode="auto">
            <a:xfrm>
              <a:off x="6359235" y="6644981"/>
              <a:ext cx="11497057" cy="3398699"/>
            </a:xfrm>
            <a:prstGeom prst="rect">
              <a:avLst/>
            </a:prstGeom>
            <a:solidFill>
              <a:schemeClr val="bg1"/>
            </a:solidFill>
            <a:ln w="57150">
              <a:solidFill>
                <a:srgbClr val="FFCC00"/>
              </a:solidFill>
              <a:miter lim="800000"/>
              <a:headEnd/>
              <a:tailEnd/>
            </a:ln>
            <a:effectLst>
              <a:outerShdw blurRad="50800" dist="38100" dir="2700000" algn="tl" rotWithShape="0">
                <a:prstClr val="black">
                  <a:alpha val="40000"/>
                </a:prstClr>
              </a:outerShdw>
            </a:effectLst>
          </p:spPr>
          <p:txBody>
            <a:bodyPr wrap="square" lIns="73991" tIns="36995" rIns="73991" bIns="36995">
              <a:spAutoFit/>
            </a:bodyPr>
            <a:lstStyle/>
            <a:p>
              <a:pPr algn="ctr" defTabSz="739341">
                <a:spcBef>
                  <a:spcPct val="50000"/>
                </a:spcBef>
                <a:defRPr/>
              </a:pPr>
              <a:r>
                <a:rPr lang="en-US" sz="3600" dirty="0"/>
                <a:t>During the onboarding process, organizations often experience delays and miscommunications between HR, Managers, and IT. Tasks like laptop provisioning, account set-up, and approvals are not tracked in one system, leading to incomplete onboarding tasks, delayed system access, and an overall poor new-hire experience.</a:t>
              </a:r>
            </a:p>
          </p:txBody>
        </p:sp>
      </p:grpSp>
      <p:grpSp>
        <p:nvGrpSpPr>
          <p:cNvPr id="46" name="Group 45">
            <a:extLst>
              <a:ext uri="{FF2B5EF4-FFF2-40B4-BE49-F238E27FC236}">
                <a16:creationId xmlns:a16="http://schemas.microsoft.com/office/drawing/2014/main" id="{EF9740EB-21AA-AD43-EB83-0C4EE4A9900B}"/>
              </a:ext>
            </a:extLst>
          </p:cNvPr>
          <p:cNvGrpSpPr/>
          <p:nvPr/>
        </p:nvGrpSpPr>
        <p:grpSpPr>
          <a:xfrm>
            <a:off x="1308668" y="26456425"/>
            <a:ext cx="16547624" cy="4926334"/>
            <a:chOff x="1308668" y="26415785"/>
            <a:chExt cx="16547624" cy="4926334"/>
          </a:xfrm>
        </p:grpSpPr>
        <p:sp>
          <p:nvSpPr>
            <p:cNvPr id="9" name="Text Box 19">
              <a:extLst>
                <a:ext uri="{FF2B5EF4-FFF2-40B4-BE49-F238E27FC236}">
                  <a16:creationId xmlns:a16="http://schemas.microsoft.com/office/drawing/2014/main" id="{9278645B-A335-B7C7-7300-2FC61F720526}"/>
                </a:ext>
              </a:extLst>
            </p:cNvPr>
            <p:cNvSpPr txBox="1">
              <a:spLocks noChangeArrowheads="1"/>
            </p:cNvSpPr>
            <p:nvPr/>
          </p:nvSpPr>
          <p:spPr bwMode="auto">
            <a:xfrm>
              <a:off x="7201629" y="26415785"/>
              <a:ext cx="4761702" cy="659488"/>
            </a:xfrm>
            <a:prstGeom prst="rect">
              <a:avLst/>
            </a:prstGeom>
            <a:solidFill>
              <a:srgbClr val="081E3F"/>
            </a:solidFill>
            <a:ln w="12700">
              <a:noFill/>
              <a:miter lim="800000"/>
              <a:headEnd/>
              <a:tailEnd/>
            </a:ln>
            <a:effectLst/>
          </p:spPr>
          <p:txBody>
            <a:bodyPr lIns="73991" tIns="36995" rIns="73991" bIns="36995">
              <a:spAutoFit/>
            </a:bodyPr>
            <a:lstStyle>
              <a:defPPr>
                <a:defRPr lang="en-US"/>
              </a:defPPr>
              <a:lvl1pPr algn="ctr" defTabSz="739341">
                <a:spcBef>
                  <a:spcPct val="50000"/>
                </a:spcBef>
                <a:defRPr sz="3075" b="1">
                  <a:solidFill>
                    <a:schemeClr val="bg1"/>
                  </a:solidFill>
                  <a:latin typeface="Arial" charset="0"/>
                  <a:ea typeface="ＭＳ Ｐゴシック" charset="-128"/>
                  <a:cs typeface="ＭＳ Ｐゴシック" charset="-128"/>
                </a:defRPr>
              </a:lvl1pPr>
            </a:lstStyle>
            <a:p>
              <a:r>
                <a:rPr lang="en-US" sz="3800" dirty="0"/>
                <a:t>SYSTEM DESIGN</a:t>
              </a:r>
            </a:p>
          </p:txBody>
        </p:sp>
        <p:pic>
          <p:nvPicPr>
            <p:cNvPr id="25" name="Picture 24">
              <a:extLst>
                <a:ext uri="{FF2B5EF4-FFF2-40B4-BE49-F238E27FC236}">
                  <a16:creationId xmlns:a16="http://schemas.microsoft.com/office/drawing/2014/main" id="{80E1C456-2922-C1E1-9208-D13F98EBC2A7}"/>
                </a:ext>
              </a:extLst>
            </p:cNvPr>
            <p:cNvPicPr>
              <a:picLocks noChangeAspect="1"/>
            </p:cNvPicPr>
            <p:nvPr/>
          </p:nvPicPr>
          <p:blipFill rotWithShape="1">
            <a:blip r:embed="rId3"/>
            <a:srcRect l="-1" r="352"/>
            <a:stretch>
              <a:fillRect/>
            </a:stretch>
          </p:blipFill>
          <p:spPr bwMode="auto">
            <a:xfrm>
              <a:off x="1308668" y="27192504"/>
              <a:ext cx="16547624" cy="4149615"/>
            </a:xfrm>
            <a:prstGeom prst="rect">
              <a:avLst/>
            </a:prstGeom>
            <a:solidFill>
              <a:schemeClr val="bg1"/>
            </a:solidFill>
            <a:ln w="57150">
              <a:solidFill>
                <a:srgbClr val="FFCC00"/>
              </a:solidFill>
              <a:miter lim="800000"/>
              <a:headEnd/>
              <a:tailEnd/>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grpSp>
      <p:grpSp>
        <p:nvGrpSpPr>
          <p:cNvPr id="24" name="Group 23">
            <a:extLst>
              <a:ext uri="{FF2B5EF4-FFF2-40B4-BE49-F238E27FC236}">
                <a16:creationId xmlns:a16="http://schemas.microsoft.com/office/drawing/2014/main" id="{A6A5D830-8C5C-2FD0-E05F-ACC18BFDC7E4}"/>
              </a:ext>
            </a:extLst>
          </p:cNvPr>
          <p:cNvGrpSpPr/>
          <p:nvPr/>
        </p:nvGrpSpPr>
        <p:grpSpPr>
          <a:xfrm>
            <a:off x="6359236" y="11520210"/>
            <a:ext cx="11497057" cy="3586054"/>
            <a:chOff x="6359236" y="11468875"/>
            <a:chExt cx="11497057" cy="3586054"/>
          </a:xfrm>
        </p:grpSpPr>
        <p:sp>
          <p:nvSpPr>
            <p:cNvPr id="7" name="Text Box 19">
              <a:extLst>
                <a:ext uri="{FF2B5EF4-FFF2-40B4-BE49-F238E27FC236}">
                  <a16:creationId xmlns:a16="http://schemas.microsoft.com/office/drawing/2014/main" id="{4BCF4CDA-9CD9-580E-78EB-183FDAD12A2B}"/>
                </a:ext>
              </a:extLst>
            </p:cNvPr>
            <p:cNvSpPr txBox="1">
              <a:spLocks noChangeArrowheads="1"/>
            </p:cNvSpPr>
            <p:nvPr/>
          </p:nvSpPr>
          <p:spPr bwMode="auto">
            <a:xfrm>
              <a:off x="9646098" y="11468875"/>
              <a:ext cx="4923332" cy="659488"/>
            </a:xfrm>
            <a:prstGeom prst="rect">
              <a:avLst/>
            </a:prstGeom>
            <a:solidFill>
              <a:srgbClr val="081E3F"/>
            </a:solidFill>
            <a:ln w="12700">
              <a:noFill/>
              <a:miter lim="800000"/>
              <a:headEnd/>
              <a:tailEnd/>
            </a:ln>
            <a:effectLst/>
          </p:spPr>
          <p:txBody>
            <a:bodyPr wrap="square" lIns="73991" tIns="36995" rIns="73991" bIns="36995">
              <a:spAutoFit/>
            </a:bodyPr>
            <a:lstStyle>
              <a:defPPr>
                <a:defRPr lang="en-US"/>
              </a:defPPr>
              <a:lvl1pPr algn="ctr" defTabSz="739341">
                <a:spcBef>
                  <a:spcPct val="50000"/>
                </a:spcBef>
                <a:defRPr sz="3075" b="1">
                  <a:solidFill>
                    <a:schemeClr val="bg1"/>
                  </a:solidFill>
                  <a:latin typeface="Arial" charset="0"/>
                  <a:ea typeface="ＭＳ Ｐゴシック" charset="-128"/>
                  <a:cs typeface="ＭＳ Ｐゴシック" charset="-128"/>
                </a:defRPr>
              </a:lvl1pPr>
            </a:lstStyle>
            <a:p>
              <a:r>
                <a:rPr lang="en-US" sz="3800" dirty="0"/>
                <a:t>CURRENT SYSTEM</a:t>
              </a:r>
            </a:p>
          </p:txBody>
        </p:sp>
        <p:sp>
          <p:nvSpPr>
            <p:cNvPr id="28" name="Text Box 19">
              <a:extLst>
                <a:ext uri="{FF2B5EF4-FFF2-40B4-BE49-F238E27FC236}">
                  <a16:creationId xmlns:a16="http://schemas.microsoft.com/office/drawing/2014/main" id="{E36B191C-BE12-A8EF-0319-F6F529E34DED}"/>
                </a:ext>
              </a:extLst>
            </p:cNvPr>
            <p:cNvSpPr txBox="1">
              <a:spLocks noChangeArrowheads="1"/>
            </p:cNvSpPr>
            <p:nvPr/>
          </p:nvSpPr>
          <p:spPr bwMode="auto">
            <a:xfrm>
              <a:off x="6359236" y="12210227"/>
              <a:ext cx="11497057" cy="2844702"/>
            </a:xfrm>
            <a:prstGeom prst="rect">
              <a:avLst/>
            </a:prstGeom>
            <a:solidFill>
              <a:schemeClr val="bg1"/>
            </a:solidFill>
            <a:ln w="57150">
              <a:solidFill>
                <a:srgbClr val="FFCC00"/>
              </a:solidFill>
              <a:miter lim="800000"/>
              <a:headEnd/>
              <a:tailEnd/>
            </a:ln>
            <a:effectLst>
              <a:outerShdw blurRad="50800" dist="38100" dir="2700000" algn="tl" rotWithShape="0">
                <a:prstClr val="black">
                  <a:alpha val="40000"/>
                </a:prstClr>
              </a:outerShdw>
            </a:effectLst>
          </p:spPr>
          <p:txBody>
            <a:bodyPr wrap="square" lIns="73991" tIns="36995" rIns="73991" bIns="36995">
              <a:spAutoFit/>
            </a:bodyPr>
            <a:lstStyle/>
            <a:p>
              <a:pPr algn="ctr" defTabSz="739341">
                <a:spcBef>
                  <a:spcPct val="50000"/>
                </a:spcBef>
                <a:defRPr/>
              </a:pPr>
              <a:r>
                <a:rPr lang="en-US" sz="3600" dirty="0"/>
                <a:t>There is no central onboarding progress tracker for HR, Managers, and IT to be in sync. Onboarding tasks are incomplete, delayed, or forgotten. This becomes an issue when the new employee must begin their role and does not have proper access.</a:t>
              </a:r>
            </a:p>
          </p:txBody>
        </p:sp>
      </p:grpSp>
      <p:grpSp>
        <p:nvGrpSpPr>
          <p:cNvPr id="21" name="Group 20">
            <a:extLst>
              <a:ext uri="{FF2B5EF4-FFF2-40B4-BE49-F238E27FC236}">
                <a16:creationId xmlns:a16="http://schemas.microsoft.com/office/drawing/2014/main" id="{0BF478E6-9975-5E53-518B-F86DFD39FC7E}"/>
              </a:ext>
            </a:extLst>
          </p:cNvPr>
          <p:cNvGrpSpPr/>
          <p:nvPr/>
        </p:nvGrpSpPr>
        <p:grpSpPr>
          <a:xfrm>
            <a:off x="6359236" y="16219776"/>
            <a:ext cx="11497057" cy="9123137"/>
            <a:chOff x="6359236" y="15846686"/>
            <a:chExt cx="11497057" cy="9123137"/>
          </a:xfrm>
        </p:grpSpPr>
        <p:sp>
          <p:nvSpPr>
            <p:cNvPr id="10" name="Text Box 19">
              <a:extLst>
                <a:ext uri="{FF2B5EF4-FFF2-40B4-BE49-F238E27FC236}">
                  <a16:creationId xmlns:a16="http://schemas.microsoft.com/office/drawing/2014/main" id="{8720C7A2-F5CB-0E9F-0DAE-307720452F46}"/>
                </a:ext>
              </a:extLst>
            </p:cNvPr>
            <p:cNvSpPr txBox="1">
              <a:spLocks noChangeArrowheads="1"/>
            </p:cNvSpPr>
            <p:nvPr/>
          </p:nvSpPr>
          <p:spPr bwMode="auto">
            <a:xfrm>
              <a:off x="9753184" y="15846686"/>
              <a:ext cx="4709160" cy="659488"/>
            </a:xfrm>
            <a:prstGeom prst="rect">
              <a:avLst/>
            </a:prstGeom>
            <a:solidFill>
              <a:srgbClr val="081E3F"/>
            </a:solidFill>
            <a:ln w="12700">
              <a:noFill/>
              <a:miter lim="800000"/>
              <a:headEnd/>
              <a:tailEnd/>
            </a:ln>
            <a:effectLst/>
          </p:spPr>
          <p:txBody>
            <a:bodyPr wrap="square" lIns="73991" tIns="36995" rIns="73991" bIns="36995">
              <a:spAutoFit/>
            </a:bodyPr>
            <a:lstStyle>
              <a:defPPr>
                <a:defRPr lang="en-US"/>
              </a:defPPr>
              <a:lvl1pPr algn="ctr" defTabSz="739341">
                <a:spcBef>
                  <a:spcPct val="50000"/>
                </a:spcBef>
                <a:defRPr sz="3075" b="1">
                  <a:solidFill>
                    <a:schemeClr val="bg1"/>
                  </a:solidFill>
                  <a:latin typeface="Arial" charset="0"/>
                  <a:ea typeface="ＭＳ Ｐゴシック" charset="-128"/>
                  <a:cs typeface="ＭＳ Ｐゴシック" charset="-128"/>
                </a:defRPr>
              </a:lvl1pPr>
            </a:lstStyle>
            <a:p>
              <a:r>
                <a:rPr lang="en-US" sz="3800" dirty="0"/>
                <a:t>OBJECT DESIGN</a:t>
              </a:r>
            </a:p>
          </p:txBody>
        </p:sp>
        <p:sp>
          <p:nvSpPr>
            <p:cNvPr id="29" name="Text Box 19">
              <a:extLst>
                <a:ext uri="{FF2B5EF4-FFF2-40B4-BE49-F238E27FC236}">
                  <a16:creationId xmlns:a16="http://schemas.microsoft.com/office/drawing/2014/main" id="{FBA1A19D-465D-DDFD-DF83-F55D3A50BC2E}"/>
                </a:ext>
              </a:extLst>
            </p:cNvPr>
            <p:cNvSpPr txBox="1">
              <a:spLocks noChangeArrowheads="1"/>
            </p:cNvSpPr>
            <p:nvPr/>
          </p:nvSpPr>
          <p:spPr bwMode="auto">
            <a:xfrm>
              <a:off x="6359236" y="16585143"/>
              <a:ext cx="11497057" cy="8384680"/>
            </a:xfrm>
            <a:prstGeom prst="rect">
              <a:avLst/>
            </a:prstGeom>
            <a:solidFill>
              <a:schemeClr val="bg1"/>
            </a:solidFill>
            <a:ln w="57150">
              <a:solidFill>
                <a:srgbClr val="FFCC00"/>
              </a:solidFill>
              <a:miter lim="800000"/>
              <a:headEnd/>
              <a:tailEnd/>
            </a:ln>
            <a:effectLst>
              <a:outerShdw blurRad="50800" dist="38100" dir="2700000" algn="tl" rotWithShape="0">
                <a:prstClr val="black">
                  <a:alpha val="40000"/>
                </a:prstClr>
              </a:outerShdw>
            </a:effectLst>
          </p:spPr>
          <p:txBody>
            <a:bodyPr wrap="square" lIns="73991" tIns="36995" rIns="73991" bIns="36995">
              <a:spAutoFit/>
            </a:bodyPr>
            <a:lstStyle/>
            <a:p>
              <a:pPr marL="571500" lvl="0" indent="-571500">
                <a:buFont typeface="Arial" panose="020B0604020202020204" pitchFamily="34" charset="0"/>
                <a:buChar char="•"/>
              </a:pPr>
              <a:r>
                <a:rPr lang="en-US" sz="3600" dirty="0"/>
                <a:t>The presentation layer is made with WinForms, allowing role-based access and user interfaces and makes forms for HR, Managers, and IT.</a:t>
              </a:r>
            </a:p>
            <a:p>
              <a:pPr marL="571500" lvl="0" indent="-571500">
                <a:buFont typeface="Arial" panose="020B0604020202020204" pitchFamily="34" charset="0"/>
                <a:buChar char="•"/>
              </a:pPr>
              <a:r>
                <a:rPr lang="en-US" sz="3600" dirty="0"/>
                <a:t>HR staff are the primary users and need to create onboarding requests and track their progress.</a:t>
              </a:r>
            </a:p>
            <a:p>
              <a:pPr marL="571500" lvl="0" indent="-571500">
                <a:buFont typeface="Arial" panose="020B0604020202020204" pitchFamily="34" charset="0"/>
                <a:buChar char="•"/>
              </a:pPr>
              <a:r>
                <a:rPr lang="en-US" sz="3600" dirty="0"/>
                <a:t>The manager needs to approve or deny the onboarding request.</a:t>
              </a:r>
            </a:p>
            <a:p>
              <a:pPr marL="571500" indent="-571500">
                <a:buFont typeface="Arial" panose="020B0604020202020204" pitchFamily="34" charset="0"/>
                <a:buChar char="•"/>
              </a:pPr>
              <a:r>
                <a:rPr lang="en-US" sz="3600" dirty="0"/>
                <a:t>The IT technician needs a clear list of provisioning tasks to complete them efficiently.</a:t>
              </a:r>
            </a:p>
            <a:p>
              <a:pPr marL="571500" lvl="0" indent="-571500">
                <a:buFont typeface="Arial" panose="020B0604020202020204" pitchFamily="34" charset="0"/>
                <a:buChar char="•"/>
              </a:pPr>
              <a:r>
                <a:rPr lang="en-US" sz="3600" dirty="0"/>
                <a:t>The business logic layer is responsible for the authentication, request, approval, and provisioning services.</a:t>
              </a:r>
            </a:p>
            <a:p>
              <a:pPr marL="571500" indent="-571500">
                <a:buFont typeface="Arial" panose="020B0604020202020204" pitchFamily="34" charset="0"/>
                <a:buChar char="•"/>
              </a:pPr>
              <a:r>
                <a:rPr lang="en-US" sz="3600" dirty="0"/>
                <a:t>The data access layer connects to the PostgreSQL database, which holds SQL queries and parameterized commands.</a:t>
              </a:r>
            </a:p>
          </p:txBody>
        </p:sp>
      </p:grpSp>
      <p:grpSp>
        <p:nvGrpSpPr>
          <p:cNvPr id="39" name="Group 38">
            <a:extLst>
              <a:ext uri="{FF2B5EF4-FFF2-40B4-BE49-F238E27FC236}">
                <a16:creationId xmlns:a16="http://schemas.microsoft.com/office/drawing/2014/main" id="{C2258EC8-1BB1-17FD-3C89-61A984D52E32}"/>
              </a:ext>
            </a:extLst>
          </p:cNvPr>
          <p:cNvGrpSpPr/>
          <p:nvPr/>
        </p:nvGrpSpPr>
        <p:grpSpPr>
          <a:xfrm>
            <a:off x="18318480" y="14851350"/>
            <a:ext cx="11497057" cy="7455817"/>
            <a:chOff x="18440400" y="15716685"/>
            <a:chExt cx="11497057" cy="7455817"/>
          </a:xfrm>
        </p:grpSpPr>
        <p:sp>
          <p:nvSpPr>
            <p:cNvPr id="11" name="Text Box 19">
              <a:extLst>
                <a:ext uri="{FF2B5EF4-FFF2-40B4-BE49-F238E27FC236}">
                  <a16:creationId xmlns:a16="http://schemas.microsoft.com/office/drawing/2014/main" id="{9D4C99D2-D058-5AFD-286B-3F713CA4A9E5}"/>
                </a:ext>
              </a:extLst>
            </p:cNvPr>
            <p:cNvSpPr txBox="1">
              <a:spLocks noChangeArrowheads="1"/>
            </p:cNvSpPr>
            <p:nvPr/>
          </p:nvSpPr>
          <p:spPr bwMode="auto">
            <a:xfrm>
              <a:off x="21834348" y="15716685"/>
              <a:ext cx="4709160" cy="659488"/>
            </a:xfrm>
            <a:prstGeom prst="rect">
              <a:avLst/>
            </a:prstGeom>
            <a:solidFill>
              <a:srgbClr val="081E3F"/>
            </a:solidFill>
            <a:ln w="12700">
              <a:noFill/>
              <a:miter lim="800000"/>
              <a:headEnd/>
              <a:tailEnd/>
            </a:ln>
            <a:effectLst/>
          </p:spPr>
          <p:txBody>
            <a:bodyPr lIns="73991" tIns="36995" rIns="73991" bIns="36995">
              <a:spAutoFit/>
            </a:bodyPr>
            <a:lstStyle>
              <a:defPPr>
                <a:defRPr lang="en-US"/>
              </a:defPPr>
              <a:lvl1pPr algn="ctr" defTabSz="739341">
                <a:spcBef>
                  <a:spcPct val="50000"/>
                </a:spcBef>
                <a:defRPr sz="3075" b="1">
                  <a:solidFill>
                    <a:schemeClr val="bg1"/>
                  </a:solidFill>
                  <a:latin typeface="Arial" charset="0"/>
                  <a:ea typeface="ＭＳ Ｐゴシック" charset="-128"/>
                  <a:cs typeface="ＭＳ Ｐゴシック" charset="-128"/>
                </a:defRPr>
              </a:lvl1pPr>
            </a:lstStyle>
            <a:p>
              <a:r>
                <a:rPr lang="en-US" sz="3800" dirty="0"/>
                <a:t>IMPLEMENTATION</a:t>
              </a:r>
            </a:p>
          </p:txBody>
        </p:sp>
        <p:sp>
          <p:nvSpPr>
            <p:cNvPr id="31" name="Text Box 19">
              <a:extLst>
                <a:ext uri="{FF2B5EF4-FFF2-40B4-BE49-F238E27FC236}">
                  <a16:creationId xmlns:a16="http://schemas.microsoft.com/office/drawing/2014/main" id="{36BB98AB-764B-334D-BC18-9BF0A582944F}"/>
                </a:ext>
              </a:extLst>
            </p:cNvPr>
            <p:cNvSpPr txBox="1">
              <a:spLocks noChangeArrowheads="1"/>
            </p:cNvSpPr>
            <p:nvPr/>
          </p:nvSpPr>
          <p:spPr bwMode="auto">
            <a:xfrm>
              <a:off x="18440400" y="16449816"/>
              <a:ext cx="11497057" cy="6722686"/>
            </a:xfrm>
            <a:prstGeom prst="rect">
              <a:avLst/>
            </a:prstGeom>
            <a:solidFill>
              <a:schemeClr val="bg1"/>
            </a:solidFill>
            <a:ln w="57150">
              <a:solidFill>
                <a:srgbClr val="FFCC00"/>
              </a:solidFill>
              <a:miter lim="800000"/>
              <a:headEnd/>
              <a:tailEnd/>
            </a:ln>
            <a:effectLst>
              <a:outerShdw blurRad="50800" dist="38100" dir="2700000" algn="tl" rotWithShape="0">
                <a:prstClr val="black">
                  <a:alpha val="40000"/>
                </a:prstClr>
              </a:outerShdw>
            </a:effectLst>
          </p:spPr>
          <p:txBody>
            <a:bodyPr wrap="square" lIns="73991" tIns="36995" rIns="73991" bIns="36995">
              <a:spAutoFit/>
            </a:bodyPr>
            <a:lstStyle/>
            <a:p>
              <a:pPr marL="571500" lvl="0" indent="-571500">
                <a:buFont typeface="Arial" panose="020B0604020202020204" pitchFamily="34" charset="0"/>
                <a:buChar char="•"/>
              </a:pPr>
              <a:r>
                <a:rPr lang="en-US" sz="3600" dirty="0"/>
                <a:t>N-Tier / Layered Architecture is utilized to structure code in logical layers—presentation, business, and data-access.</a:t>
              </a:r>
            </a:p>
            <a:p>
              <a:pPr marL="571500" lvl="0" indent="-571500">
                <a:buFont typeface="Arial" panose="020B0604020202020204" pitchFamily="34" charset="0"/>
                <a:buChar char="•"/>
              </a:pPr>
              <a:r>
                <a:rPr lang="en-US" sz="3600" dirty="0"/>
                <a:t>Portal is built as a WinForms desktop application that allows users to interact with the onboarding system through a graphical interface.</a:t>
              </a:r>
            </a:p>
            <a:p>
              <a:pPr marL="571500" lvl="0" indent="-571500">
                <a:buFont typeface="Arial" panose="020B0604020202020204" pitchFamily="34" charset="0"/>
                <a:buChar char="•"/>
              </a:pPr>
              <a:r>
                <a:rPr lang="en-US" sz="3600" dirty="0"/>
                <a:t>Business logic handles the processing of requests such as updating statuses, assigning tasks, and retrieving information from the database.</a:t>
              </a:r>
            </a:p>
            <a:p>
              <a:pPr marL="571500" lvl="0" indent="-571500">
                <a:buFont typeface="Arial" panose="020B0604020202020204" pitchFamily="34" charset="0"/>
                <a:buChar char="•"/>
              </a:pPr>
              <a:r>
                <a:rPr lang="en-US" sz="3600" dirty="0"/>
                <a:t>Connects to a database where all the data is stored, including employees, onboarding requests, and IT tasks.</a:t>
              </a:r>
            </a:p>
            <a:p>
              <a:pPr marL="571500" lvl="0" indent="-571500">
                <a:buFont typeface="Arial" panose="020B0604020202020204" pitchFamily="34" charset="0"/>
                <a:buChar char="•"/>
              </a:pPr>
              <a:r>
                <a:rPr lang="en-US" sz="3600" dirty="0"/>
                <a:t>All parts work together so that user interface, business logic, and database support the onboarding workflow.</a:t>
              </a:r>
            </a:p>
          </p:txBody>
        </p:sp>
      </p:grpSp>
      <p:grpSp>
        <p:nvGrpSpPr>
          <p:cNvPr id="41" name="Group 40">
            <a:extLst>
              <a:ext uri="{FF2B5EF4-FFF2-40B4-BE49-F238E27FC236}">
                <a16:creationId xmlns:a16="http://schemas.microsoft.com/office/drawing/2014/main" id="{F2EA6794-982C-4201-8E8E-7A1DF14A297F}"/>
              </a:ext>
            </a:extLst>
          </p:cNvPr>
          <p:cNvGrpSpPr/>
          <p:nvPr/>
        </p:nvGrpSpPr>
        <p:grpSpPr>
          <a:xfrm>
            <a:off x="30273948" y="23175543"/>
            <a:ext cx="11289689" cy="8207216"/>
            <a:chOff x="30273948" y="24926919"/>
            <a:chExt cx="11289689" cy="8207216"/>
          </a:xfrm>
        </p:grpSpPr>
        <p:sp>
          <p:nvSpPr>
            <p:cNvPr id="14" name="Text Box 19">
              <a:extLst>
                <a:ext uri="{FF2B5EF4-FFF2-40B4-BE49-F238E27FC236}">
                  <a16:creationId xmlns:a16="http://schemas.microsoft.com/office/drawing/2014/main" id="{FC6C03C1-B2AD-3AC3-804D-B23E8F44CC06}"/>
                </a:ext>
              </a:extLst>
            </p:cNvPr>
            <p:cNvSpPr txBox="1">
              <a:spLocks noChangeArrowheads="1"/>
            </p:cNvSpPr>
            <p:nvPr/>
          </p:nvSpPr>
          <p:spPr bwMode="auto">
            <a:xfrm>
              <a:off x="33861392" y="24926919"/>
              <a:ext cx="4114800" cy="659488"/>
            </a:xfrm>
            <a:prstGeom prst="rect">
              <a:avLst/>
            </a:prstGeom>
            <a:solidFill>
              <a:srgbClr val="081E3F"/>
            </a:solidFill>
            <a:ln w="12700">
              <a:noFill/>
              <a:miter lim="800000"/>
              <a:headEnd/>
              <a:tailEnd/>
            </a:ln>
            <a:effectLst/>
          </p:spPr>
          <p:txBody>
            <a:bodyPr lIns="73991" tIns="36995" rIns="73991" bIns="36995">
              <a:spAutoFit/>
            </a:bodyPr>
            <a:lstStyle>
              <a:defPPr>
                <a:defRPr lang="en-US"/>
              </a:defPPr>
              <a:lvl1pPr algn="ctr" defTabSz="739341">
                <a:spcBef>
                  <a:spcPct val="50000"/>
                </a:spcBef>
                <a:defRPr sz="3075" b="1">
                  <a:solidFill>
                    <a:schemeClr val="bg1"/>
                  </a:solidFill>
                  <a:latin typeface="Arial" charset="0"/>
                  <a:ea typeface="ＭＳ Ｐゴシック" charset="-128"/>
                  <a:cs typeface="ＭＳ Ｐゴシック" charset="-128"/>
                </a:defRPr>
              </a:lvl1pPr>
            </a:lstStyle>
            <a:p>
              <a:r>
                <a:rPr lang="en-US" sz="3800" dirty="0"/>
                <a:t>REFERENCES</a:t>
              </a:r>
            </a:p>
          </p:txBody>
        </p:sp>
        <p:sp>
          <p:nvSpPr>
            <p:cNvPr id="32" name="Text Box 19">
              <a:extLst>
                <a:ext uri="{FF2B5EF4-FFF2-40B4-BE49-F238E27FC236}">
                  <a16:creationId xmlns:a16="http://schemas.microsoft.com/office/drawing/2014/main" id="{ECA5DF2E-14D5-ABEF-58EC-4D169C7F9D04}"/>
                </a:ext>
              </a:extLst>
            </p:cNvPr>
            <p:cNvSpPr txBox="1">
              <a:spLocks noChangeArrowheads="1"/>
            </p:cNvSpPr>
            <p:nvPr/>
          </p:nvSpPr>
          <p:spPr bwMode="auto">
            <a:xfrm>
              <a:off x="30273948" y="25672785"/>
              <a:ext cx="11289689" cy="7461350"/>
            </a:xfrm>
            <a:prstGeom prst="rect">
              <a:avLst/>
            </a:prstGeom>
            <a:solidFill>
              <a:schemeClr val="bg1"/>
            </a:solidFill>
            <a:ln w="57150">
              <a:solidFill>
                <a:srgbClr val="FFCC00"/>
              </a:solidFill>
              <a:miter lim="800000"/>
              <a:headEnd/>
              <a:tailEnd/>
            </a:ln>
            <a:effectLst>
              <a:outerShdw blurRad="50800" dist="38100" dir="2700000" algn="tl" rotWithShape="0">
                <a:prstClr val="black">
                  <a:alpha val="40000"/>
                </a:prstClr>
              </a:outerShdw>
            </a:effectLst>
          </p:spPr>
          <p:txBody>
            <a:bodyPr wrap="square" lIns="73991" tIns="36995" rIns="73991" bIns="36995">
              <a:spAutoFit/>
            </a:bodyPr>
            <a:lstStyle/>
            <a:p>
              <a:r>
                <a:rPr lang="en-US" sz="2400" dirty="0"/>
                <a:t>[1] “PostgreSQL 18.3 Documentation,” </a:t>
              </a:r>
              <a:r>
                <a:rPr lang="en-US" sz="2400" i="1" dirty="0"/>
                <a:t>PostgreSQL Documentation</a:t>
              </a:r>
              <a:r>
                <a:rPr lang="en-US" sz="2400" dirty="0"/>
                <a:t>, Feb. 26, 2026. </a:t>
              </a:r>
              <a:r>
                <a:rPr lang="en-US" sz="2400" u="sng" dirty="0">
                  <a:hlinkClick r:id="rId4"/>
                </a:rPr>
                <a:t>https://www.postgresql.org/docs/current/</a:t>
              </a:r>
              <a:r>
                <a:rPr lang="en-US" sz="2400" dirty="0"/>
                <a:t> </a:t>
              </a:r>
            </a:p>
            <a:p>
              <a:r>
                <a:rPr lang="en-US" sz="2400" dirty="0"/>
                <a:t>[2] “Windows Forms for .NET documentation,” </a:t>
              </a:r>
              <a:r>
                <a:rPr lang="en-US" sz="2400" i="1" dirty="0"/>
                <a:t>Microsoft.com</a:t>
              </a:r>
              <a:r>
                <a:rPr lang="en-US" sz="2400" dirty="0"/>
                <a:t>, 2022. </a:t>
              </a:r>
              <a:r>
                <a:rPr lang="en-US" sz="2400" u="sng" dirty="0">
                  <a:hlinkClick r:id="rId5"/>
                </a:rPr>
                <a:t>https://learn.microsoft.com/en-us/dotnet/desktop/winforms/</a:t>
              </a:r>
              <a:r>
                <a:rPr lang="en-US" sz="2400" dirty="0"/>
                <a:t> </a:t>
              </a:r>
            </a:p>
            <a:p>
              <a:r>
                <a:rPr lang="en-US" sz="2400" dirty="0"/>
                <a:t>[3] G. Lindemulder and M. Kosinski, “What is role-based access control (RBAC)?,” </a:t>
              </a:r>
              <a:r>
                <a:rPr lang="en-US" sz="2400" i="1" dirty="0"/>
                <a:t>IBM</a:t>
              </a:r>
              <a:r>
                <a:rPr lang="en-US" sz="2400" dirty="0"/>
                <a:t>, Aug. 20, 2024. </a:t>
              </a:r>
              <a:r>
                <a:rPr lang="en-US" sz="2400" u="sng" dirty="0">
                  <a:hlinkClick r:id="rId6"/>
                </a:rPr>
                <a:t>https://www.ibm.com/think/topics/rbac</a:t>
              </a:r>
              <a:r>
                <a:rPr lang="en-US" sz="2400" dirty="0"/>
                <a:t> </a:t>
              </a:r>
            </a:p>
            <a:p>
              <a:r>
                <a:rPr lang="en-US" sz="2400" dirty="0"/>
                <a:t>[4] “How to Draw Architecture Diagrams,” </a:t>
              </a:r>
              <a:r>
                <a:rPr lang="en-US" sz="2400" i="1" dirty="0" err="1"/>
                <a:t>GeeksforGeeks</a:t>
              </a:r>
              <a:r>
                <a:rPr lang="en-US" sz="2400" dirty="0"/>
                <a:t>, Mar. 04, 2025. </a:t>
              </a:r>
              <a:r>
                <a:rPr lang="en-US" sz="2400" u="sng" dirty="0">
                  <a:hlinkClick r:id="rId7"/>
                </a:rPr>
                <a:t>https://www.geeksforgeeks.org/system-design/how-to-draw-architecture-diagrams/</a:t>
              </a:r>
              <a:r>
                <a:rPr lang="en-US" sz="2400" dirty="0"/>
                <a:t> </a:t>
              </a:r>
            </a:p>
            <a:p>
              <a:r>
                <a:rPr lang="en-US" sz="2400" dirty="0"/>
                <a:t>[5] “Layered (N-Tier) Architecture in .NET Core,” </a:t>
              </a:r>
              <a:r>
                <a:rPr lang="en-US" sz="2400" i="1" dirty="0"/>
                <a:t>DEV Community</a:t>
              </a:r>
              <a:r>
                <a:rPr lang="en-US" sz="2400" dirty="0"/>
                <a:t>, Oct. 08, 2024. </a:t>
              </a:r>
              <a:r>
                <a:rPr lang="en-US" sz="2400" u="sng" dirty="0">
                  <a:hlinkClick r:id="rId8"/>
                </a:rPr>
                <a:t>https://dev.to/dotnetfullstackdev/layered-n-tier-architecture-in-net-core-51ic</a:t>
              </a:r>
              <a:r>
                <a:rPr lang="en-US" sz="2400" dirty="0"/>
                <a:t> </a:t>
              </a:r>
            </a:p>
            <a:p>
              <a:r>
                <a:rPr lang="en-US" sz="2400" dirty="0"/>
                <a:t>[6] “Adding a workflow status badge - GitHub Docs,” </a:t>
              </a:r>
              <a:r>
                <a:rPr lang="en-US" sz="2400" i="1" dirty="0"/>
                <a:t>GitHub Docs</a:t>
              </a:r>
              <a:r>
                <a:rPr lang="en-US" sz="2400" dirty="0"/>
                <a:t>, 2026. </a:t>
              </a:r>
              <a:r>
                <a:rPr lang="en-US" sz="2400" u="sng" dirty="0">
                  <a:hlinkClick r:id="rId9"/>
                </a:rPr>
                <a:t>https://docs.github.com/en/actions/how-tos/monitor-workflows/add-a-status-badge</a:t>
              </a:r>
              <a:r>
                <a:rPr lang="en-US" sz="2400" dirty="0"/>
                <a:t> </a:t>
              </a:r>
            </a:p>
            <a:p>
              <a:r>
                <a:rPr lang="en-US" sz="2400" dirty="0"/>
                <a:t>[7] Jean-Paul Boodhoo, “Design Patterns: Model View Presenter,” </a:t>
              </a:r>
              <a:r>
                <a:rPr lang="en-US" sz="2400" i="1" dirty="0"/>
                <a:t>learn.microsoft.com</a:t>
              </a:r>
              <a:r>
                <a:rPr lang="en-US" sz="2400" dirty="0"/>
                <a:t>, 2019. </a:t>
              </a:r>
              <a:r>
                <a:rPr lang="en-US" sz="2400" u="sng" dirty="0">
                  <a:hlinkClick r:id="rId10"/>
                </a:rPr>
                <a:t>https://learn.microsoft.com/en-us/archive/msdn-magazine/2006/august/design-patterns-model-view-presenter</a:t>
              </a:r>
              <a:r>
                <a:rPr lang="en-US" sz="2400" dirty="0"/>
                <a:t> </a:t>
              </a:r>
            </a:p>
            <a:p>
              <a:r>
                <a:rPr lang="en-US" sz="2400" dirty="0"/>
                <a:t>[8] “Separation of Concerns (SoC),” </a:t>
              </a:r>
              <a:r>
                <a:rPr lang="en-US" sz="2400" i="1" dirty="0" err="1"/>
                <a:t>GeeksforGeeks</a:t>
              </a:r>
              <a:r>
                <a:rPr lang="en-US" sz="2400" dirty="0"/>
                <a:t>, Feb. 13, 2024. </a:t>
              </a:r>
              <a:r>
                <a:rPr lang="en-US" sz="2400" u="sng" dirty="0">
                  <a:hlinkClick r:id="rId11"/>
                </a:rPr>
                <a:t>https://www.geeksforgeeks.org/software-engineering/separation-of-concerns-soc/</a:t>
              </a:r>
              <a:r>
                <a:rPr lang="en-US" sz="2400" dirty="0"/>
                <a:t> </a:t>
              </a:r>
            </a:p>
            <a:p>
              <a:r>
                <a:rPr lang="en-US" sz="2400" dirty="0"/>
                <a:t>[9] “Basic writing and formatting syntax,” </a:t>
              </a:r>
              <a:r>
                <a:rPr lang="en-US" sz="2400" i="1" dirty="0"/>
                <a:t>GitHub Docs</a:t>
              </a:r>
              <a:r>
                <a:rPr lang="en-US" sz="2400" dirty="0"/>
                <a:t>. </a:t>
              </a:r>
              <a:r>
                <a:rPr lang="en-US" sz="2400" u="sng" dirty="0">
                  <a:hlinkClick r:id="rId12"/>
                </a:rPr>
                <a:t>https://docs.github.com/en/get-started/writing-on-github/getting-started-with-writing-and-formatting-on-github/basic-writing-and-formatting-syntax</a:t>
              </a:r>
              <a:r>
                <a:rPr lang="en-US" sz="2400" dirty="0"/>
                <a:t> </a:t>
              </a:r>
            </a:p>
          </p:txBody>
        </p:sp>
      </p:grpSp>
      <p:grpSp>
        <p:nvGrpSpPr>
          <p:cNvPr id="40" name="Group 39">
            <a:extLst>
              <a:ext uri="{FF2B5EF4-FFF2-40B4-BE49-F238E27FC236}">
                <a16:creationId xmlns:a16="http://schemas.microsoft.com/office/drawing/2014/main" id="{96624993-6882-968C-A883-A51582A57A91}"/>
              </a:ext>
            </a:extLst>
          </p:cNvPr>
          <p:cNvGrpSpPr/>
          <p:nvPr/>
        </p:nvGrpSpPr>
        <p:grpSpPr>
          <a:xfrm>
            <a:off x="18318480" y="22806783"/>
            <a:ext cx="11497057" cy="8575976"/>
            <a:chOff x="18440400" y="22026296"/>
            <a:chExt cx="11497057" cy="8575976"/>
          </a:xfrm>
        </p:grpSpPr>
        <p:sp>
          <p:nvSpPr>
            <p:cNvPr id="8" name="Text Box 19">
              <a:extLst>
                <a:ext uri="{FF2B5EF4-FFF2-40B4-BE49-F238E27FC236}">
                  <a16:creationId xmlns:a16="http://schemas.microsoft.com/office/drawing/2014/main" id="{AFBDA27E-438C-1708-B940-ABEF0FFCFAE1}"/>
                </a:ext>
              </a:extLst>
            </p:cNvPr>
            <p:cNvSpPr txBox="1">
              <a:spLocks noChangeArrowheads="1"/>
            </p:cNvSpPr>
            <p:nvPr/>
          </p:nvSpPr>
          <p:spPr bwMode="auto">
            <a:xfrm>
              <a:off x="21834348" y="22026296"/>
              <a:ext cx="4709160" cy="659488"/>
            </a:xfrm>
            <a:prstGeom prst="rect">
              <a:avLst/>
            </a:prstGeom>
            <a:solidFill>
              <a:srgbClr val="081E3F"/>
            </a:solidFill>
            <a:ln w="12700">
              <a:noFill/>
              <a:miter lim="800000"/>
              <a:headEnd/>
              <a:tailEnd/>
            </a:ln>
            <a:effectLst/>
          </p:spPr>
          <p:txBody>
            <a:bodyPr lIns="73991" tIns="36995" rIns="73991" bIns="36995">
              <a:spAutoFit/>
            </a:bodyPr>
            <a:lstStyle>
              <a:defPPr>
                <a:defRPr lang="en-US"/>
              </a:defPPr>
              <a:lvl1pPr algn="ctr" defTabSz="739341">
                <a:spcBef>
                  <a:spcPct val="50000"/>
                </a:spcBef>
                <a:defRPr sz="3075" b="1">
                  <a:solidFill>
                    <a:schemeClr val="bg1"/>
                  </a:solidFill>
                  <a:latin typeface="Arial" charset="0"/>
                  <a:ea typeface="ＭＳ Ｐゴシック" charset="-128"/>
                  <a:cs typeface="ＭＳ Ｐゴシック" charset="-128"/>
                </a:defRPr>
              </a:lvl1pPr>
            </a:lstStyle>
            <a:p>
              <a:r>
                <a:rPr lang="en-US" sz="3800" dirty="0"/>
                <a:t>REQUIREMENTS</a:t>
              </a:r>
            </a:p>
          </p:txBody>
        </p:sp>
        <p:sp>
          <p:nvSpPr>
            <p:cNvPr id="33" name="Text Box 19">
              <a:extLst>
                <a:ext uri="{FF2B5EF4-FFF2-40B4-BE49-F238E27FC236}">
                  <a16:creationId xmlns:a16="http://schemas.microsoft.com/office/drawing/2014/main" id="{33EACAA4-B313-8F76-ADFC-7123110B5894}"/>
                </a:ext>
              </a:extLst>
            </p:cNvPr>
            <p:cNvSpPr txBox="1">
              <a:spLocks noChangeArrowheads="1"/>
            </p:cNvSpPr>
            <p:nvPr/>
          </p:nvSpPr>
          <p:spPr bwMode="auto">
            <a:xfrm>
              <a:off x="18440400" y="22771590"/>
              <a:ext cx="11497057" cy="7830682"/>
            </a:xfrm>
            <a:prstGeom prst="rect">
              <a:avLst/>
            </a:prstGeom>
            <a:solidFill>
              <a:schemeClr val="bg1"/>
            </a:solidFill>
            <a:ln w="57150">
              <a:solidFill>
                <a:srgbClr val="FFCC00"/>
              </a:solidFill>
              <a:miter lim="800000"/>
              <a:headEnd/>
              <a:tailEnd/>
            </a:ln>
            <a:effectLst>
              <a:outerShdw blurRad="50800" dist="38100" dir="2700000" algn="tl" rotWithShape="0">
                <a:prstClr val="black">
                  <a:alpha val="40000"/>
                </a:prstClr>
              </a:outerShdw>
            </a:effectLst>
          </p:spPr>
          <p:txBody>
            <a:bodyPr wrap="square" lIns="73991" tIns="36995" rIns="73991" bIns="36995">
              <a:spAutoFit/>
            </a:bodyPr>
            <a:lstStyle/>
            <a:p>
              <a:pPr lvl="0"/>
              <a:r>
                <a:rPr lang="en-US" sz="3600" b="1" dirty="0"/>
                <a:t>Functional Requirements</a:t>
              </a:r>
              <a:endParaRPr lang="en-US" sz="3600" dirty="0"/>
            </a:p>
            <a:p>
              <a:pPr marL="571500" lvl="0" indent="-571500">
                <a:buFont typeface="Arial" panose="020B0604020202020204" pitchFamily="34" charset="0"/>
                <a:buChar char="•"/>
              </a:pPr>
              <a:r>
                <a:rPr lang="en-US" sz="3600" dirty="0"/>
                <a:t>HR can create onboarding requests.</a:t>
              </a:r>
            </a:p>
            <a:p>
              <a:pPr marL="571500" lvl="0" indent="-571500">
                <a:buFont typeface="Arial" panose="020B0604020202020204" pitchFamily="34" charset="0"/>
                <a:buChar char="•"/>
              </a:pPr>
              <a:r>
                <a:rPr lang="en-US" sz="3600" dirty="0"/>
                <a:t>Managers can approve and reject onboarding requests.</a:t>
              </a:r>
            </a:p>
            <a:p>
              <a:pPr marL="571500" lvl="0" indent="-571500">
                <a:buFont typeface="Arial" panose="020B0604020202020204" pitchFamily="34" charset="0"/>
                <a:buChar char="•"/>
              </a:pPr>
              <a:r>
                <a:rPr lang="en-US" sz="3600" dirty="0"/>
                <a:t>IT can view approved requests.</a:t>
              </a:r>
            </a:p>
            <a:p>
              <a:pPr marL="571500" lvl="0" indent="-571500">
                <a:buFont typeface="Arial" panose="020B0604020202020204" pitchFamily="34" charset="0"/>
                <a:buChar char="•"/>
              </a:pPr>
              <a:r>
                <a:rPr lang="en-US" sz="3600" dirty="0"/>
                <a:t>IT can submit provisioning updates.</a:t>
              </a:r>
            </a:p>
            <a:p>
              <a:pPr marL="571500" lvl="0" indent="-571500">
                <a:buFont typeface="Arial" panose="020B0604020202020204" pitchFamily="34" charset="0"/>
                <a:buChar char="•"/>
              </a:pPr>
              <a:r>
                <a:rPr lang="en-US" sz="3600" dirty="0"/>
                <a:t>System tracks onboarding status. </a:t>
              </a:r>
            </a:p>
            <a:p>
              <a:pPr marL="571500" lvl="0" indent="-571500">
                <a:buFont typeface="Arial" panose="020B0604020202020204" pitchFamily="34" charset="0"/>
                <a:buChar char="•"/>
              </a:pPr>
              <a:r>
                <a:rPr lang="en-US" sz="3600" dirty="0"/>
                <a:t>Role-based access control (HR, Manager, IT).</a:t>
              </a:r>
            </a:p>
            <a:p>
              <a:pPr lvl="0"/>
              <a:r>
                <a:rPr lang="en-US" sz="3600" b="1" dirty="0"/>
                <a:t>Non-functional Requirements</a:t>
              </a:r>
              <a:endParaRPr lang="en-US" sz="3600" dirty="0"/>
            </a:p>
            <a:p>
              <a:pPr marL="571500" lvl="0" indent="-571500">
                <a:buFont typeface="Arial" panose="020B0604020202020204" pitchFamily="34" charset="0"/>
                <a:buChar char="•"/>
              </a:pPr>
              <a:r>
                <a:rPr lang="en-US" sz="3600" dirty="0"/>
                <a:t>Desktop-based application in a Windows environment</a:t>
              </a:r>
            </a:p>
            <a:p>
              <a:pPr marL="571500" lvl="0" indent="-571500">
                <a:buFont typeface="Arial" panose="020B0604020202020204" pitchFamily="34" charset="0"/>
                <a:buChar char="•"/>
              </a:pPr>
              <a:r>
                <a:rPr lang="en-US" sz="3600" dirty="0"/>
                <a:t>PostgreSQL relational integrity</a:t>
              </a:r>
            </a:p>
            <a:p>
              <a:pPr marL="571500" lvl="0" indent="-571500">
                <a:buFont typeface="Arial" panose="020B0604020202020204" pitchFamily="34" charset="0"/>
                <a:buChar char="•"/>
              </a:pPr>
              <a:r>
                <a:rPr lang="en-US" sz="3600" dirty="0"/>
                <a:t>Response time less than 2 seconds for standard queries</a:t>
              </a:r>
            </a:p>
            <a:p>
              <a:pPr marL="571500" lvl="0" indent="-571500">
                <a:buFont typeface="Arial" panose="020B0604020202020204" pitchFamily="34" charset="0"/>
                <a:buChar char="•"/>
              </a:pPr>
              <a:r>
                <a:rPr lang="en-US" sz="3600" dirty="0"/>
                <a:t>Data persistence and backup</a:t>
              </a:r>
            </a:p>
            <a:p>
              <a:pPr marL="571500" lvl="0" indent="-571500">
                <a:buFont typeface="Arial" panose="020B0604020202020204" pitchFamily="34" charset="0"/>
                <a:buChar char="•"/>
              </a:pPr>
              <a:r>
                <a:rPr lang="en-US" sz="3600" dirty="0"/>
                <a:t>Version-controlled via GitHub</a:t>
              </a:r>
            </a:p>
            <a:p>
              <a:pPr marL="571500" indent="-571500">
                <a:buFont typeface="Arial" panose="020B0604020202020204" pitchFamily="34" charset="0"/>
                <a:buChar char="•"/>
              </a:pPr>
              <a:r>
                <a:rPr lang="en-US" sz="3600" dirty="0"/>
                <a:t>Maintainable layered architecture</a:t>
              </a:r>
            </a:p>
          </p:txBody>
        </p:sp>
      </p:grpSp>
      <p:grpSp>
        <p:nvGrpSpPr>
          <p:cNvPr id="27" name="Group 26">
            <a:extLst>
              <a:ext uri="{FF2B5EF4-FFF2-40B4-BE49-F238E27FC236}">
                <a16:creationId xmlns:a16="http://schemas.microsoft.com/office/drawing/2014/main" id="{0ED70767-8FCB-54D5-5CCF-FF9CA28CE4CD}"/>
              </a:ext>
            </a:extLst>
          </p:cNvPr>
          <p:cNvGrpSpPr/>
          <p:nvPr/>
        </p:nvGrpSpPr>
        <p:grpSpPr>
          <a:xfrm>
            <a:off x="30273949" y="11694825"/>
            <a:ext cx="11289688" cy="10228364"/>
            <a:chOff x="30273949" y="13418157"/>
            <a:chExt cx="11289688" cy="10228364"/>
          </a:xfrm>
        </p:grpSpPr>
        <p:sp>
          <p:nvSpPr>
            <p:cNvPr id="13" name="Text Box 19">
              <a:extLst>
                <a:ext uri="{FF2B5EF4-FFF2-40B4-BE49-F238E27FC236}">
                  <a16:creationId xmlns:a16="http://schemas.microsoft.com/office/drawing/2014/main" id="{62278ED3-1CDD-9C66-610C-F61F899BF96E}"/>
                </a:ext>
              </a:extLst>
            </p:cNvPr>
            <p:cNvSpPr txBox="1">
              <a:spLocks noChangeArrowheads="1"/>
            </p:cNvSpPr>
            <p:nvPr/>
          </p:nvSpPr>
          <p:spPr bwMode="auto">
            <a:xfrm>
              <a:off x="33564213" y="13418157"/>
              <a:ext cx="4709160" cy="659488"/>
            </a:xfrm>
            <a:prstGeom prst="rect">
              <a:avLst/>
            </a:prstGeom>
            <a:solidFill>
              <a:srgbClr val="081E3F"/>
            </a:solidFill>
            <a:ln w="12700">
              <a:noFill/>
              <a:miter lim="800000"/>
              <a:headEnd/>
              <a:tailEnd/>
            </a:ln>
            <a:effectLst/>
          </p:spPr>
          <p:txBody>
            <a:bodyPr lIns="73991" tIns="36995" rIns="73991" bIns="36995">
              <a:spAutoFit/>
            </a:bodyPr>
            <a:lstStyle>
              <a:defPPr>
                <a:defRPr lang="en-US"/>
              </a:defPPr>
              <a:lvl1pPr algn="ctr" defTabSz="739341">
                <a:spcBef>
                  <a:spcPct val="50000"/>
                </a:spcBef>
                <a:defRPr sz="3075" b="1">
                  <a:solidFill>
                    <a:schemeClr val="bg1"/>
                  </a:solidFill>
                  <a:latin typeface="Arial" charset="0"/>
                  <a:ea typeface="ＭＳ Ｐゴシック" charset="-128"/>
                  <a:cs typeface="ＭＳ Ｐゴシック" charset="-128"/>
                </a:defRPr>
              </a:lvl1pPr>
            </a:lstStyle>
            <a:p>
              <a:r>
                <a:rPr lang="en-US" sz="3800" dirty="0"/>
                <a:t>SUMMARY</a:t>
              </a:r>
            </a:p>
          </p:txBody>
        </p:sp>
        <p:sp>
          <p:nvSpPr>
            <p:cNvPr id="34" name="Text Box 19">
              <a:extLst>
                <a:ext uri="{FF2B5EF4-FFF2-40B4-BE49-F238E27FC236}">
                  <a16:creationId xmlns:a16="http://schemas.microsoft.com/office/drawing/2014/main" id="{3C4B0BD5-8FFA-B02B-18D4-E9042D4EC1A0}"/>
                </a:ext>
              </a:extLst>
            </p:cNvPr>
            <p:cNvSpPr txBox="1">
              <a:spLocks noChangeArrowheads="1"/>
            </p:cNvSpPr>
            <p:nvPr/>
          </p:nvSpPr>
          <p:spPr bwMode="auto">
            <a:xfrm>
              <a:off x="30273949" y="14153846"/>
              <a:ext cx="11289688" cy="9492675"/>
            </a:xfrm>
            <a:prstGeom prst="rect">
              <a:avLst/>
            </a:prstGeom>
            <a:solidFill>
              <a:schemeClr val="bg1"/>
            </a:solidFill>
            <a:ln w="57150">
              <a:solidFill>
                <a:srgbClr val="FFCC00"/>
              </a:solidFill>
              <a:miter lim="800000"/>
              <a:headEnd/>
              <a:tailEnd/>
            </a:ln>
            <a:effectLst>
              <a:outerShdw blurRad="50800" dist="38100" dir="2700000" algn="tl" rotWithShape="0">
                <a:prstClr val="black">
                  <a:alpha val="40000"/>
                </a:prstClr>
              </a:outerShdw>
            </a:effectLst>
          </p:spPr>
          <p:txBody>
            <a:bodyPr wrap="square" lIns="73991" tIns="36995" rIns="73991" bIns="36995">
              <a:spAutoFit/>
            </a:bodyPr>
            <a:lstStyle/>
            <a:p>
              <a:pPr algn="ctr" defTabSz="739341">
                <a:spcBef>
                  <a:spcPct val="50000"/>
                </a:spcBef>
                <a:defRPr/>
              </a:pPr>
              <a:r>
                <a:rPr lang="en-US" sz="3600" dirty="0"/>
                <a:t>The Employee Onboarding and IT Access Management Portal is a desktop application designed to streamline and track the employee onboarding process across HR, Management, and IT departments. Organizations often struggle with the timely passage of information between the different departments when onboarding a new employee. There is no defined onboarding progress tracker, leaving certain onboarding tasks to be delayed or forgotten. Our solution facilitates the transfer of onboarding information between all departments involved via onboarding forms, manager review forms, IT provisioning forms, and an onboarding status tracker. By hosting the information in one application, it is easier for the responsible departments to review onboarding progress and complete the necessary onboarding tasks. The application improves efficiency of employee onboarding, ensuring that new hires get started in their role faster.</a:t>
              </a:r>
            </a:p>
          </p:txBody>
        </p:sp>
      </p:grpSp>
      <p:grpSp>
        <p:nvGrpSpPr>
          <p:cNvPr id="36" name="Group 35">
            <a:extLst>
              <a:ext uri="{FF2B5EF4-FFF2-40B4-BE49-F238E27FC236}">
                <a16:creationId xmlns:a16="http://schemas.microsoft.com/office/drawing/2014/main" id="{6AE6E911-2E91-BDF0-1215-A8946F493347}"/>
              </a:ext>
            </a:extLst>
          </p:cNvPr>
          <p:cNvGrpSpPr/>
          <p:nvPr/>
        </p:nvGrpSpPr>
        <p:grpSpPr>
          <a:xfrm>
            <a:off x="887922" y="10915366"/>
            <a:ext cx="4633859" cy="13486568"/>
            <a:chOff x="887922" y="10915366"/>
            <a:chExt cx="4633859" cy="13486568"/>
          </a:xfrm>
        </p:grpSpPr>
        <p:pic>
          <p:nvPicPr>
            <p:cNvPr id="1028" name="Picture 4" descr="ASP .Net Development Company | 100+ Dot Net Projects Completed">
              <a:extLst>
                <a:ext uri="{FF2B5EF4-FFF2-40B4-BE49-F238E27FC236}">
                  <a16:creationId xmlns:a16="http://schemas.microsoft.com/office/drawing/2014/main" id="{ACAB34B7-CD56-79BF-FC18-5F30446D66EE}"/>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4741" t="10562" r="4828" b="7778"/>
            <a:stretch>
              <a:fillRect/>
            </a:stretch>
          </p:blipFill>
          <p:spPr bwMode="auto">
            <a:xfrm>
              <a:off x="887922" y="10915366"/>
              <a:ext cx="4633859" cy="3768032"/>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PostgreSQL">
              <a:extLst>
                <a:ext uri="{FF2B5EF4-FFF2-40B4-BE49-F238E27FC236}">
                  <a16:creationId xmlns:a16="http://schemas.microsoft.com/office/drawing/2014/main" id="{ADB19E14-FEC2-732F-1736-AC563EF930EC}"/>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9539" t="9905" r="18333" b="4272"/>
            <a:stretch>
              <a:fillRect/>
            </a:stretch>
          </p:blipFill>
          <p:spPr bwMode="auto">
            <a:xfrm>
              <a:off x="1269710" y="20445605"/>
              <a:ext cx="3870283" cy="3956329"/>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a:extLst>
                <a:ext uri="{FF2B5EF4-FFF2-40B4-BE49-F238E27FC236}">
                  <a16:creationId xmlns:a16="http://schemas.microsoft.com/office/drawing/2014/main" id="{C7CEA615-81A8-1956-0DB5-549E78080C8D}"/>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3538" t="10514" r="13594" b="12222"/>
            <a:stretch>
              <a:fillRect/>
            </a:stretch>
          </p:blipFill>
          <p:spPr bwMode="auto">
            <a:xfrm>
              <a:off x="1428012" y="15590003"/>
              <a:ext cx="3553679" cy="37680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25">
            <a:extLst>
              <a:ext uri="{FF2B5EF4-FFF2-40B4-BE49-F238E27FC236}">
                <a16:creationId xmlns:a16="http://schemas.microsoft.com/office/drawing/2014/main" id="{97C7BB13-13CB-AA9F-0636-F2531741E0E0}"/>
              </a:ext>
            </a:extLst>
          </p:cNvPr>
          <p:cNvGrpSpPr/>
          <p:nvPr/>
        </p:nvGrpSpPr>
        <p:grpSpPr>
          <a:xfrm>
            <a:off x="30273948" y="6289735"/>
            <a:ext cx="11289688" cy="4152737"/>
            <a:chOff x="30273948" y="5734745"/>
            <a:chExt cx="11289688" cy="4152737"/>
          </a:xfrm>
        </p:grpSpPr>
        <p:sp>
          <p:nvSpPr>
            <p:cNvPr id="12" name="Text Box 19">
              <a:extLst>
                <a:ext uri="{FF2B5EF4-FFF2-40B4-BE49-F238E27FC236}">
                  <a16:creationId xmlns:a16="http://schemas.microsoft.com/office/drawing/2014/main" id="{6381DF30-CCBB-D80F-906F-F637A173FAF4}"/>
                </a:ext>
              </a:extLst>
            </p:cNvPr>
            <p:cNvSpPr txBox="1">
              <a:spLocks noChangeArrowheads="1"/>
            </p:cNvSpPr>
            <p:nvPr/>
          </p:nvSpPr>
          <p:spPr bwMode="auto">
            <a:xfrm>
              <a:off x="33356450" y="5734745"/>
              <a:ext cx="5124685" cy="659488"/>
            </a:xfrm>
            <a:prstGeom prst="rect">
              <a:avLst/>
            </a:prstGeom>
            <a:solidFill>
              <a:srgbClr val="081E3F"/>
            </a:solidFill>
            <a:ln w="12700">
              <a:noFill/>
              <a:miter lim="800000"/>
              <a:headEnd/>
              <a:tailEnd/>
            </a:ln>
            <a:effectLst/>
          </p:spPr>
          <p:txBody>
            <a:bodyPr wrap="square" lIns="73991" tIns="36995" rIns="73991" bIns="36995">
              <a:spAutoFit/>
            </a:bodyPr>
            <a:lstStyle>
              <a:defPPr>
                <a:defRPr lang="en-US"/>
              </a:defPPr>
              <a:lvl1pPr algn="ctr" defTabSz="739341">
                <a:spcBef>
                  <a:spcPct val="50000"/>
                </a:spcBef>
                <a:defRPr sz="3075" b="1">
                  <a:solidFill>
                    <a:schemeClr val="bg1"/>
                  </a:solidFill>
                  <a:latin typeface="Arial" charset="0"/>
                  <a:ea typeface="ＭＳ Ｐゴシック" charset="-128"/>
                  <a:cs typeface="ＭＳ Ｐゴシック" charset="-128"/>
                </a:defRPr>
              </a:lvl1pPr>
            </a:lstStyle>
            <a:p>
              <a:r>
                <a:rPr lang="en-US" sz="3800" dirty="0"/>
                <a:t>VERIFICATION</a:t>
              </a:r>
            </a:p>
          </p:txBody>
        </p:sp>
        <p:sp>
          <p:nvSpPr>
            <p:cNvPr id="37" name="Text Box 19">
              <a:extLst>
                <a:ext uri="{FF2B5EF4-FFF2-40B4-BE49-F238E27FC236}">
                  <a16:creationId xmlns:a16="http://schemas.microsoft.com/office/drawing/2014/main" id="{464E4C6B-D13F-623F-95E6-812F5A7E6511}"/>
                </a:ext>
              </a:extLst>
            </p:cNvPr>
            <p:cNvSpPr txBox="1">
              <a:spLocks noChangeArrowheads="1"/>
            </p:cNvSpPr>
            <p:nvPr/>
          </p:nvSpPr>
          <p:spPr bwMode="auto">
            <a:xfrm>
              <a:off x="30273948" y="6488783"/>
              <a:ext cx="11289688" cy="3398699"/>
            </a:xfrm>
            <a:prstGeom prst="rect">
              <a:avLst/>
            </a:prstGeom>
            <a:solidFill>
              <a:schemeClr val="bg1"/>
            </a:solidFill>
            <a:ln w="57150">
              <a:solidFill>
                <a:srgbClr val="FFCC00"/>
              </a:solidFill>
              <a:miter lim="800000"/>
              <a:headEnd/>
              <a:tailEnd/>
            </a:ln>
            <a:effectLst>
              <a:outerShdw blurRad="50800" dist="38100" dir="2700000" algn="tl" rotWithShape="0">
                <a:prstClr val="black">
                  <a:alpha val="40000"/>
                </a:prstClr>
              </a:outerShdw>
            </a:effectLst>
          </p:spPr>
          <p:txBody>
            <a:bodyPr wrap="square" lIns="73991" tIns="36995" rIns="73991" bIns="36995">
              <a:spAutoFit/>
            </a:bodyPr>
            <a:lstStyle/>
            <a:p>
              <a:pPr marL="571500" lvl="0" indent="-571500">
                <a:buFont typeface="Arial" panose="020B0604020202020204" pitchFamily="34" charset="0"/>
                <a:buChar char="•"/>
              </a:pPr>
              <a:r>
                <a:rPr lang="en-US" sz="3600" dirty="0"/>
                <a:t>The implemented security measures help protect the system’s functionality and employee information.</a:t>
              </a:r>
            </a:p>
            <a:p>
              <a:pPr marL="571500" lvl="0" indent="-571500">
                <a:buFont typeface="Arial" panose="020B0604020202020204" pitchFamily="34" charset="0"/>
                <a:buChar char="•"/>
              </a:pPr>
              <a:r>
                <a:rPr lang="en-US" sz="3600" dirty="0"/>
                <a:t>Includes restricted database access, parameterized SQL, and user input validation. </a:t>
              </a:r>
            </a:p>
            <a:p>
              <a:pPr marL="571500" lvl="0" indent="-571500">
                <a:buFont typeface="Arial" panose="020B0604020202020204" pitchFamily="34" charset="0"/>
                <a:buChar char="•"/>
              </a:pPr>
              <a:r>
                <a:rPr lang="en-US" sz="3600" dirty="0"/>
                <a:t>Role-based access control ensures different users only access features related to their role (HR, manager, or IT).</a:t>
              </a:r>
            </a:p>
          </p:txBody>
        </p:sp>
      </p:grpSp>
      <p:grpSp>
        <p:nvGrpSpPr>
          <p:cNvPr id="17" name="Group 16">
            <a:extLst>
              <a:ext uri="{FF2B5EF4-FFF2-40B4-BE49-F238E27FC236}">
                <a16:creationId xmlns:a16="http://schemas.microsoft.com/office/drawing/2014/main" id="{C5D5215B-B3A9-E2CB-1DFB-16C2841F6F55}"/>
              </a:ext>
            </a:extLst>
          </p:cNvPr>
          <p:cNvGrpSpPr/>
          <p:nvPr/>
        </p:nvGrpSpPr>
        <p:grpSpPr>
          <a:xfrm>
            <a:off x="19544691" y="5743619"/>
            <a:ext cx="9044634" cy="8976938"/>
            <a:chOff x="19769257" y="5947698"/>
            <a:chExt cx="8403823" cy="8557372"/>
          </a:xfrm>
        </p:grpSpPr>
        <p:pic>
          <p:nvPicPr>
            <p:cNvPr id="42" name="Picture 41">
              <a:extLst>
                <a:ext uri="{FF2B5EF4-FFF2-40B4-BE49-F238E27FC236}">
                  <a16:creationId xmlns:a16="http://schemas.microsoft.com/office/drawing/2014/main" id="{1ACD3F1F-2611-907E-98C3-0F62F79C6391}"/>
                </a:ext>
              </a:extLst>
            </p:cNvPr>
            <p:cNvPicPr>
              <a:picLocks noChangeAspect="1"/>
            </p:cNvPicPr>
            <p:nvPr/>
          </p:nvPicPr>
          <p:blipFill rotWithShape="1">
            <a:blip r:embed="rId16"/>
            <a:srcRect l="8673" t="5703" r="8888" b="5602"/>
            <a:stretch>
              <a:fillRect/>
            </a:stretch>
          </p:blipFill>
          <p:spPr bwMode="auto">
            <a:xfrm>
              <a:off x="19769257" y="5959292"/>
              <a:ext cx="4006735" cy="4103207"/>
            </a:xfrm>
            <a:prstGeom prst="rect">
              <a:avLst/>
            </a:prstGeom>
            <a:ln w="57150">
              <a:solidFill>
                <a:srgbClr val="081E3F"/>
              </a:solidFill>
            </a:ln>
            <a:extLst>
              <a:ext uri="{53640926-AAD7-44D8-BBD7-CCE9431645EC}">
                <a14:shadowObscured xmlns:a14="http://schemas.microsoft.com/office/drawing/2010/main"/>
              </a:ext>
            </a:extLst>
          </p:spPr>
        </p:pic>
        <p:pic>
          <p:nvPicPr>
            <p:cNvPr id="44" name="Picture 43">
              <a:extLst>
                <a:ext uri="{FF2B5EF4-FFF2-40B4-BE49-F238E27FC236}">
                  <a16:creationId xmlns:a16="http://schemas.microsoft.com/office/drawing/2014/main" id="{E87F092D-F40B-D13E-956E-45A7BBFF1F59}"/>
                </a:ext>
              </a:extLst>
            </p:cNvPr>
            <p:cNvPicPr>
              <a:picLocks noChangeAspect="1"/>
            </p:cNvPicPr>
            <p:nvPr/>
          </p:nvPicPr>
          <p:blipFill rotWithShape="1">
            <a:blip r:embed="rId17"/>
            <a:srcRect l="4211" t="1429" r="2690" b="1429"/>
            <a:stretch>
              <a:fillRect/>
            </a:stretch>
          </p:blipFill>
          <p:spPr bwMode="auto">
            <a:xfrm>
              <a:off x="24160111" y="5947698"/>
              <a:ext cx="4012969" cy="4114800"/>
            </a:xfrm>
            <a:prstGeom prst="rect">
              <a:avLst/>
            </a:prstGeom>
            <a:ln w="57150">
              <a:solidFill>
                <a:srgbClr val="081E3F"/>
              </a:solidFill>
            </a:ln>
            <a:extLst>
              <a:ext uri="{53640926-AAD7-44D8-BBD7-CCE9431645EC}">
                <a14:shadowObscured xmlns:a14="http://schemas.microsoft.com/office/drawing/2010/main"/>
              </a:ext>
            </a:extLst>
          </p:spPr>
        </p:pic>
        <p:pic>
          <p:nvPicPr>
            <p:cNvPr id="45" name="Picture 44">
              <a:extLst>
                <a:ext uri="{FF2B5EF4-FFF2-40B4-BE49-F238E27FC236}">
                  <a16:creationId xmlns:a16="http://schemas.microsoft.com/office/drawing/2014/main" id="{EFF797C1-14E3-DCA0-E5BC-AD32DBCED900}"/>
                </a:ext>
              </a:extLst>
            </p:cNvPr>
            <p:cNvPicPr>
              <a:picLocks noChangeAspect="1"/>
            </p:cNvPicPr>
            <p:nvPr/>
          </p:nvPicPr>
          <p:blipFill rotWithShape="1">
            <a:blip r:embed="rId18"/>
            <a:srcRect l="981" t="1120" r="2191" b="1454"/>
            <a:stretch>
              <a:fillRect/>
            </a:stretch>
          </p:blipFill>
          <p:spPr bwMode="auto">
            <a:xfrm>
              <a:off x="19769257" y="10390270"/>
              <a:ext cx="4006735" cy="4114800"/>
            </a:xfrm>
            <a:prstGeom prst="rect">
              <a:avLst/>
            </a:prstGeom>
            <a:ln w="57150">
              <a:solidFill>
                <a:srgbClr val="081E3F"/>
              </a:solid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4D8CB094-82AC-4769-3D07-2BA2A2820D29}"/>
                </a:ext>
              </a:extLst>
            </p:cNvPr>
            <p:cNvPicPr>
              <a:picLocks noChangeAspect="1"/>
            </p:cNvPicPr>
            <p:nvPr/>
          </p:nvPicPr>
          <p:blipFill>
            <a:blip r:embed="rId19"/>
            <a:srcRect l="846"/>
            <a:stretch>
              <a:fillRect/>
            </a:stretch>
          </p:blipFill>
          <p:spPr>
            <a:xfrm>
              <a:off x="24160111" y="10390270"/>
              <a:ext cx="4012969" cy="4114800"/>
            </a:xfrm>
            <a:prstGeom prst="rect">
              <a:avLst/>
            </a:prstGeom>
            <a:ln w="57150">
              <a:solidFill>
                <a:srgbClr val="081E3F"/>
              </a:solidFill>
            </a:ln>
          </p:spPr>
        </p:pic>
      </p:grpSp>
    </p:spTree>
    <p:extLst>
      <p:ext uri="{BB962C8B-B14F-4D97-AF65-F5344CB8AC3E}">
        <p14:creationId xmlns:p14="http://schemas.microsoft.com/office/powerpoint/2010/main" val="137209929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http://schemas.microsoft.com/office/2006/documentManagement/types"/>
    <ds:schemaRef ds:uri="59a830c1-7073-48e7-a623-528add45a120"/>
    <ds:schemaRef ds:uri="http://purl.org/dc/terms/"/>
    <ds:schemaRef ds:uri="http://purl.org/dc/dcmitype/"/>
    <ds:schemaRef ds:uri="http://purl.org/dc/elements/1.1/"/>
    <ds:schemaRef ds:uri="http://schemas.openxmlformats.org/package/2006/metadata/core-properties"/>
    <ds:schemaRef ds:uri="http://www.w3.org/XML/1998/namespace"/>
    <ds:schemaRef ds:uri="http://schemas.microsoft.com/office/infopath/2007/PartnerControls"/>
    <ds:schemaRef ds:uri="8234652b-4e88-4c30-a994-e272914a045d"/>
    <ds:schemaRef ds:uri="http://schemas.microsoft.com/office/2006/metadata/properties"/>
  </ds:schemaRefs>
</ds:datastoreItem>
</file>

<file path=customXml/itemProps2.xml><?xml version="1.0" encoding="utf-8"?>
<ds:datastoreItem xmlns:ds="http://schemas.openxmlformats.org/officeDocument/2006/customXml" ds:itemID="{F0D2C1F0-C363-4025-91DB-18F733C59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4055</TotalTime>
  <Words>966</Words>
  <Application>Microsoft Office PowerPoint</Application>
  <PresentationFormat>Custom</PresentationFormat>
  <Paragraphs>56</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Arial</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Amber Garcia</cp:lastModifiedBy>
  <cp:revision>107</cp:revision>
  <dcterms:created xsi:type="dcterms:W3CDTF">2019-06-25T19:12:02Z</dcterms:created>
  <dcterms:modified xsi:type="dcterms:W3CDTF">2026-04-13T15:01:51Z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