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51435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h19239/uU54U1/hD7lZorARfiSj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" name="Google Shape;9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8" name="Google Shape;188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" name="Google Shape;23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4" name="Google Shape;44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3" name="Google Shape;73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2" name="Google Shape;102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d906fbf824_0_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3" name="Google Shape;153;g3d906fbf824_0_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g3d906fbf824_0_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d906fbf824_0_4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6" name="Google Shape;166;g3d906fbf824_0_4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3d906fbf824_0_4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d906fbf824_0_6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8" name="Google Shape;178;g3d906fbf824_0_6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3d906fbf824_0_6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5" Type="http://schemas.openxmlformats.org/officeDocument/2006/relationships/image" Target="../media/image4.png"/><Relationship Id="rId6" Type="http://schemas.openxmlformats.org/officeDocument/2006/relationships/image" Target="../media/image2.png"/><Relationship Id="rId7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hyperlink" Target="http://www.youtube.com/watch?v=uBqnBV-VvRk" TargetMode="External"/><Relationship Id="rId5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/>
          <p:nvPr/>
        </p:nvSpPr>
        <p:spPr>
          <a:xfrm>
            <a:off x="3474720" y="274320"/>
            <a:ext cx="2194560" cy="2194560"/>
          </a:xfrm>
          <a:prstGeom prst="ellipse">
            <a:avLst/>
          </a:prstGeom>
          <a:solidFill>
            <a:srgbClr val="E8600A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1"/>
          <p:cNvSpPr/>
          <p:nvPr/>
        </p:nvSpPr>
        <p:spPr>
          <a:xfrm>
            <a:off x="3749040" y="548640"/>
            <a:ext cx="1645920" cy="1645920"/>
          </a:xfrm>
          <a:prstGeom prst="ellipse">
            <a:avLst/>
          </a:prstGeom>
          <a:solidFill>
            <a:srgbClr val="E8600A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457200" y="1371600"/>
            <a:ext cx="8229600" cy="1097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5200"/>
              <a:buFont typeface="Georgia"/>
              <a:buNone/>
            </a:pPr>
            <a:r>
              <a:rPr b="1" lang="en-US" sz="5200">
                <a:solidFill>
                  <a:srgbClr val="E8600A"/>
                </a:solidFill>
                <a:latin typeface="Georgia"/>
                <a:ea typeface="Georgia"/>
                <a:cs typeface="Georgia"/>
                <a:sym typeface="Georgia"/>
              </a:rPr>
              <a:t>OpenCircle</a:t>
            </a:r>
            <a:endParaRPr sz="5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"/>
          <p:cNvSpPr/>
          <p:nvPr/>
        </p:nvSpPr>
        <p:spPr>
          <a:xfrm>
            <a:off x="457200" y="2468880"/>
            <a:ext cx="82296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2200"/>
              <a:buFont typeface="Calibri"/>
              <a:buNone/>
            </a:pPr>
            <a:r>
              <a:rPr lang="en-US" sz="22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Event Discovery &amp; Social App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"/>
          <p:cNvSpPr/>
          <p:nvPr/>
        </p:nvSpPr>
        <p:spPr>
          <a:xfrm>
            <a:off x="3200400" y="3200400"/>
            <a:ext cx="2743200" cy="4572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457200" y="3474720"/>
            <a:ext cx="82296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Senior Design Project — Spring 2026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457200" y="4023360"/>
            <a:ext cx="82296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300"/>
              <a:buFont typeface="Calibri"/>
              <a:buNone/>
            </a:pPr>
            <a:r>
              <a:rPr lang="en-US" sz="13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Amir Hormaza  •  Esther Zhu  •  Wayne Williamson  •  Andy Ruiz  •  Anirudh Sharma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457200" y="4480560"/>
            <a:ext cx="8229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Instructor: Prof. </a:t>
            </a:r>
            <a:r>
              <a:rPr lang="en-US" sz="11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Masoud</a:t>
            </a:r>
            <a:r>
              <a:rPr lang="en-US" sz="11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 Sadjadi — FIU Department of Engineering &amp; Computing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1"/>
          <p:cNvPicPr preferRelativeResize="0"/>
          <p:nvPr/>
        </p:nvPicPr>
        <p:blipFill rotWithShape="1">
          <a:blip r:embed="rId3">
            <a:alphaModFix/>
          </a:blip>
          <a:srcRect b="0" l="21875" r="21875" t="0"/>
          <a:stretch/>
        </p:blipFill>
        <p:spPr>
          <a:xfrm>
            <a:off x="7539228" y="3538728"/>
            <a:ext cx="1543050" cy="154305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7"/>
          <p:cNvSpPr/>
          <p:nvPr/>
        </p:nvSpPr>
        <p:spPr>
          <a:xfrm>
            <a:off x="3474720" y="182880"/>
            <a:ext cx="2194560" cy="2194560"/>
          </a:xfrm>
          <a:prstGeom prst="ellipse">
            <a:avLst/>
          </a:prstGeom>
          <a:solidFill>
            <a:srgbClr val="E8600A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7"/>
          <p:cNvSpPr/>
          <p:nvPr/>
        </p:nvSpPr>
        <p:spPr>
          <a:xfrm>
            <a:off x="3749040" y="457200"/>
            <a:ext cx="1645920" cy="1645920"/>
          </a:xfrm>
          <a:prstGeom prst="ellipse">
            <a:avLst/>
          </a:prstGeom>
          <a:solidFill>
            <a:srgbClr val="E8600A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7"/>
          <p:cNvSpPr/>
          <p:nvPr/>
        </p:nvSpPr>
        <p:spPr>
          <a:xfrm>
            <a:off x="457200" y="914400"/>
            <a:ext cx="82296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4200"/>
              <a:buFont typeface="Georgia"/>
              <a:buNone/>
            </a:pPr>
            <a:r>
              <a:rPr b="1" lang="en-US" sz="4200">
                <a:solidFill>
                  <a:srgbClr val="E8600A"/>
                </a:solidFill>
                <a:latin typeface="Georgia"/>
                <a:ea typeface="Georgia"/>
                <a:cs typeface="Georgia"/>
                <a:sym typeface="Georgia"/>
              </a:rPr>
              <a:t>OpenCircle</a:t>
            </a:r>
            <a:endParaRPr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7"/>
          <p:cNvSpPr/>
          <p:nvPr/>
        </p:nvSpPr>
        <p:spPr>
          <a:xfrm>
            <a:off x="457200" y="1737360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800"/>
              <a:buFont typeface="Calibri"/>
              <a:buNone/>
            </a:pPr>
            <a:r>
              <a:rPr i="1" lang="en-US" sz="18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Connecting people through shared experiences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7"/>
          <p:cNvSpPr/>
          <p:nvPr/>
        </p:nvSpPr>
        <p:spPr>
          <a:xfrm>
            <a:off x="1828800" y="2468880"/>
            <a:ext cx="5486400" cy="4572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7"/>
          <p:cNvSpPr/>
          <p:nvPr/>
        </p:nvSpPr>
        <p:spPr>
          <a:xfrm>
            <a:off x="914400" y="2743200"/>
            <a:ext cx="73152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This app lets users create their own specific events for any purpose, without limitations — matching like-minded people who want to meet in the real world.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2286000" y="3840480"/>
            <a:ext cx="4572000" cy="82296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7"/>
          <p:cNvSpPr/>
          <p:nvPr/>
        </p:nvSpPr>
        <p:spPr>
          <a:xfrm>
            <a:off x="2286000" y="3840480"/>
            <a:ext cx="4572000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2800"/>
              <a:buFont typeface="Georgia"/>
              <a:buNone/>
            </a:pPr>
            <a:r>
              <a:rPr b="1" lang="en-US" sz="2800">
                <a:solidFill>
                  <a:srgbClr val="E8600A"/>
                </a:solidFill>
                <a:latin typeface="Georgia"/>
                <a:ea typeface="Georgia"/>
                <a:cs typeface="Georgia"/>
                <a:sym typeface="Georgia"/>
              </a:rPr>
              <a:t>Questions?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7" name="Google Shape;2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" y="27432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"/>
          <p:cNvSpPr/>
          <p:nvPr/>
        </p:nvSpPr>
        <p:spPr>
          <a:xfrm>
            <a:off x="1005840" y="27432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E8600A"/>
                </a:solidFill>
                <a:latin typeface="Georgia"/>
                <a:ea typeface="Georgia"/>
                <a:cs typeface="Georgia"/>
                <a:sym typeface="Georgia"/>
              </a:rPr>
              <a:t>The Problem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457200" y="1097280"/>
            <a:ext cx="8229600" cy="182880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731520" y="1280160"/>
            <a:ext cx="7680960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600"/>
              <a:buFont typeface="Calibri"/>
              <a:buNone/>
            </a:pPr>
            <a:r>
              <a:rPr lang="en-US" sz="16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Finding people to do specific hobbies or activities that don't match with your regular friends is hard — and it can stop you from trying new activities altogether.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28C38"/>
              </a:buClr>
              <a:buSzPts val="1400"/>
              <a:buFont typeface="Calibri"/>
              <a:buNone/>
            </a:pPr>
            <a:r>
              <a:rPr b="1" lang="en-US" sz="1400">
                <a:solidFill>
                  <a:srgbClr val="F28C38"/>
                </a:solidFill>
                <a:latin typeface="Calibri"/>
                <a:ea typeface="Calibri"/>
                <a:cs typeface="Calibri"/>
                <a:sym typeface="Calibri"/>
              </a:rPr>
              <a:t>Existing apps </a:t>
            </a:r>
            <a:r>
              <a:rPr lang="en-US" sz="14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like Meetup or Facebook Events are too broad, don't focus on matching people by shared interest/skill level, and lack real-time communication between attendees.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640080" y="3246120"/>
            <a:ext cx="411480" cy="4114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33" name="Google Shape;3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2376" y="3310128"/>
            <a:ext cx="256032" cy="256032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"/>
          <p:cNvSpPr/>
          <p:nvPr/>
        </p:nvSpPr>
        <p:spPr>
          <a:xfrm>
            <a:off x="1188720" y="3200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No good way to discover local events by specific interest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"/>
          <p:cNvSpPr/>
          <p:nvPr/>
        </p:nvSpPr>
        <p:spPr>
          <a:xfrm>
            <a:off x="640080" y="3840480"/>
            <a:ext cx="411480" cy="4114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36" name="Google Shape;3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2376" y="3904488"/>
            <a:ext cx="256032" cy="256032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2"/>
          <p:cNvSpPr/>
          <p:nvPr/>
        </p:nvSpPr>
        <p:spPr>
          <a:xfrm>
            <a:off x="1188720" y="379476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Hard to find like-minded people for niche activities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640080" y="4434840"/>
            <a:ext cx="411480" cy="4114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39" name="Google Shape;39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2376" y="4498848"/>
            <a:ext cx="256032" cy="256032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"/>
          <p:cNvSpPr/>
          <p:nvPr/>
        </p:nvSpPr>
        <p:spPr>
          <a:xfrm>
            <a:off x="1188720" y="438912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No built-in chat to coordinate with other attendees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7">
            <a:alphaModFix/>
          </a:blip>
          <a:srcRect b="0" l="21875" r="21875" t="0"/>
          <a:stretch/>
        </p:blipFill>
        <p:spPr>
          <a:xfrm>
            <a:off x="7539228" y="3538728"/>
            <a:ext cx="1543050" cy="154305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3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Our Solution: OpenCircle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3"/>
          <p:cNvSpPr/>
          <p:nvPr/>
        </p:nvSpPr>
        <p:spPr>
          <a:xfrm>
            <a:off x="457200" y="1005840"/>
            <a:ext cx="82296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500"/>
              <a:buFont typeface="Calibri"/>
              <a:buNone/>
            </a:pPr>
            <a:r>
              <a:rPr lang="en-US" sz="15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A mobile app that lets users create and discover events for any purpose — matching like-minded people who want to do the same activities and meet in the real world.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"/>
          <p:cNvSpPr/>
          <p:nvPr/>
        </p:nvSpPr>
        <p:spPr>
          <a:xfrm>
            <a:off x="457200" y="1920240"/>
            <a:ext cx="4023360" cy="118872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3"/>
          <p:cNvSpPr/>
          <p:nvPr/>
        </p:nvSpPr>
        <p:spPr>
          <a:xfrm>
            <a:off x="457200" y="1920240"/>
            <a:ext cx="64008" cy="118872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52" name="Google Shape;5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214884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3"/>
          <p:cNvSpPr/>
          <p:nvPr/>
        </p:nvSpPr>
        <p:spPr>
          <a:xfrm>
            <a:off x="1234440" y="205740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Create Events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3"/>
          <p:cNvSpPr/>
          <p:nvPr/>
        </p:nvSpPr>
        <p:spPr>
          <a:xfrm>
            <a:off x="1234440" y="242316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Post events with images, location, date, description, and capacity limits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3"/>
          <p:cNvSpPr/>
          <p:nvPr/>
        </p:nvSpPr>
        <p:spPr>
          <a:xfrm>
            <a:off x="4754880" y="1920240"/>
            <a:ext cx="4023360" cy="118872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3"/>
          <p:cNvSpPr/>
          <p:nvPr/>
        </p:nvSpPr>
        <p:spPr>
          <a:xfrm>
            <a:off x="4754880" y="1920240"/>
            <a:ext cx="64008" cy="1188720"/>
          </a:xfrm>
          <a:prstGeom prst="rect">
            <a:avLst/>
          </a:prstGeom>
          <a:solidFill>
            <a:srgbClr val="F28C3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57" name="Google Shape;5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3480" y="214884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"/>
          <p:cNvSpPr/>
          <p:nvPr/>
        </p:nvSpPr>
        <p:spPr>
          <a:xfrm>
            <a:off x="5532120" y="205740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Location-Based Discovery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3"/>
          <p:cNvSpPr/>
          <p:nvPr/>
        </p:nvSpPr>
        <p:spPr>
          <a:xfrm>
            <a:off x="5532120" y="242316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Find events near you filtered by categories and skill levels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3"/>
          <p:cNvSpPr/>
          <p:nvPr/>
        </p:nvSpPr>
        <p:spPr>
          <a:xfrm>
            <a:off x="457200" y="3337560"/>
            <a:ext cx="4023360" cy="118872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3"/>
          <p:cNvSpPr/>
          <p:nvPr/>
        </p:nvSpPr>
        <p:spPr>
          <a:xfrm>
            <a:off x="457200" y="3337560"/>
            <a:ext cx="64008" cy="118872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2" name="Google Shape;62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5800" y="356616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3"/>
          <p:cNvSpPr/>
          <p:nvPr/>
        </p:nvSpPr>
        <p:spPr>
          <a:xfrm>
            <a:off x="1234440" y="347472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Real-Time Chat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3"/>
          <p:cNvSpPr/>
          <p:nvPr/>
        </p:nvSpPr>
        <p:spPr>
          <a:xfrm>
            <a:off x="1234440" y="384048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Built-in messaging between event attendees to coordinate details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3"/>
          <p:cNvSpPr/>
          <p:nvPr/>
        </p:nvSpPr>
        <p:spPr>
          <a:xfrm>
            <a:off x="4754880" y="3337560"/>
            <a:ext cx="4023360" cy="118872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4754880" y="3337560"/>
            <a:ext cx="64008" cy="1188720"/>
          </a:xfrm>
          <a:prstGeom prst="rect">
            <a:avLst/>
          </a:prstGeom>
          <a:solidFill>
            <a:srgbClr val="F28C3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7" name="Google Shape;67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83480" y="356616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3"/>
          <p:cNvSpPr/>
          <p:nvPr/>
        </p:nvSpPr>
        <p:spPr>
          <a:xfrm>
            <a:off x="5532120" y="347472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Join &amp; Leave Events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"/>
          <p:cNvSpPr/>
          <p:nvPr/>
        </p:nvSpPr>
        <p:spPr>
          <a:xfrm>
            <a:off x="5532120" y="384048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One-tap join/leave with attendee count and status tracking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" name="Google Shape;70;p3"/>
          <p:cNvPicPr preferRelativeResize="0"/>
          <p:nvPr/>
        </p:nvPicPr>
        <p:blipFill rotWithShape="1">
          <a:blip r:embed="rId7">
            <a:alphaModFix/>
          </a:blip>
          <a:srcRect b="0" l="21875" r="21875" t="0"/>
          <a:stretch/>
        </p:blipFill>
        <p:spPr>
          <a:xfrm>
            <a:off x="7539228" y="3538728"/>
            <a:ext cx="1543050" cy="154305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58A6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7" name="Google Shape;7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" y="27432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4"/>
          <p:cNvSpPr/>
          <p:nvPr/>
        </p:nvSpPr>
        <p:spPr>
          <a:xfrm>
            <a:off x="960120" y="27432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Tech Stack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4"/>
          <p:cNvSpPr/>
          <p:nvPr/>
        </p:nvSpPr>
        <p:spPr>
          <a:xfrm>
            <a:off x="457200" y="1097280"/>
            <a:ext cx="8229600" cy="77724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4"/>
          <p:cNvSpPr/>
          <p:nvPr/>
        </p:nvSpPr>
        <p:spPr>
          <a:xfrm>
            <a:off x="457200" y="1097280"/>
            <a:ext cx="64008" cy="77724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4"/>
          <p:cNvSpPr/>
          <p:nvPr/>
        </p:nvSpPr>
        <p:spPr>
          <a:xfrm>
            <a:off x="731520" y="1188720"/>
            <a:ext cx="14630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E8600A"/>
                </a:solidFill>
                <a:latin typeface="Calibri"/>
                <a:ea typeface="Calibri"/>
                <a:cs typeface="Calibri"/>
                <a:sym typeface="Calibri"/>
              </a:rPr>
              <a:t>Frontend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4"/>
          <p:cNvSpPr/>
          <p:nvPr/>
        </p:nvSpPr>
        <p:spPr>
          <a:xfrm>
            <a:off x="731520" y="1444752"/>
            <a:ext cx="22860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React Native (Expo)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4"/>
          <p:cNvSpPr/>
          <p:nvPr/>
        </p:nvSpPr>
        <p:spPr>
          <a:xfrm>
            <a:off x="3200400" y="1234440"/>
            <a:ext cx="53035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Cross-platform mobile app for iOS and Android from a single codebase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4"/>
          <p:cNvSpPr/>
          <p:nvPr/>
        </p:nvSpPr>
        <p:spPr>
          <a:xfrm>
            <a:off x="457200" y="2057400"/>
            <a:ext cx="8229600" cy="77724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4"/>
          <p:cNvSpPr/>
          <p:nvPr/>
        </p:nvSpPr>
        <p:spPr>
          <a:xfrm>
            <a:off x="457200" y="2057400"/>
            <a:ext cx="64008" cy="777240"/>
          </a:xfrm>
          <a:prstGeom prst="rect">
            <a:avLst/>
          </a:prstGeom>
          <a:solidFill>
            <a:srgbClr val="58A6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4"/>
          <p:cNvSpPr/>
          <p:nvPr/>
        </p:nvSpPr>
        <p:spPr>
          <a:xfrm>
            <a:off x="731520" y="2148840"/>
            <a:ext cx="14630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8A6FF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58A6FF"/>
                </a:solidFill>
                <a:latin typeface="Calibri"/>
                <a:ea typeface="Calibri"/>
                <a:cs typeface="Calibri"/>
                <a:sym typeface="Calibri"/>
              </a:rPr>
              <a:t>Backend &amp; Auth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4"/>
          <p:cNvSpPr/>
          <p:nvPr/>
        </p:nvSpPr>
        <p:spPr>
          <a:xfrm>
            <a:off x="731520" y="2404872"/>
            <a:ext cx="22860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Supabase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4"/>
          <p:cNvSpPr/>
          <p:nvPr/>
        </p:nvSpPr>
        <p:spPr>
          <a:xfrm>
            <a:off x="3200400" y="2194560"/>
            <a:ext cx="53035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Open-source Firebase alternative — handles authentication, real-time subscriptions, and API layer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4"/>
          <p:cNvSpPr/>
          <p:nvPr/>
        </p:nvSpPr>
        <p:spPr>
          <a:xfrm>
            <a:off x="457200" y="3017520"/>
            <a:ext cx="8229600" cy="77724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4"/>
          <p:cNvSpPr/>
          <p:nvPr/>
        </p:nvSpPr>
        <p:spPr>
          <a:xfrm>
            <a:off x="457200" y="3017520"/>
            <a:ext cx="64008" cy="77724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4"/>
          <p:cNvSpPr/>
          <p:nvPr/>
        </p:nvSpPr>
        <p:spPr>
          <a:xfrm>
            <a:off x="731520" y="3108960"/>
            <a:ext cx="14630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B950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3FB950"/>
                </a:solidFill>
                <a:latin typeface="Calibri"/>
                <a:ea typeface="Calibri"/>
                <a:cs typeface="Calibri"/>
                <a:sym typeface="Calibri"/>
              </a:rPr>
              <a:t>Database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4"/>
          <p:cNvSpPr/>
          <p:nvPr/>
        </p:nvSpPr>
        <p:spPr>
          <a:xfrm>
            <a:off x="731520" y="3364992"/>
            <a:ext cx="22860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PostgreSQL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4"/>
          <p:cNvSpPr/>
          <p:nvPr/>
        </p:nvSpPr>
        <p:spPr>
          <a:xfrm>
            <a:off x="3200400" y="3154680"/>
            <a:ext cx="53035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Relational database hosted via Supabase — stores events, users, messages, and attendee data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4"/>
          <p:cNvSpPr/>
          <p:nvPr/>
        </p:nvSpPr>
        <p:spPr>
          <a:xfrm>
            <a:off x="457200" y="3977640"/>
            <a:ext cx="8229600" cy="77724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4"/>
          <p:cNvSpPr/>
          <p:nvPr/>
        </p:nvSpPr>
        <p:spPr>
          <a:xfrm>
            <a:off x="457200" y="3977640"/>
            <a:ext cx="64008" cy="777240"/>
          </a:xfrm>
          <a:prstGeom prst="rect">
            <a:avLst/>
          </a:prstGeom>
          <a:solidFill>
            <a:srgbClr val="F28C3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4"/>
          <p:cNvSpPr/>
          <p:nvPr/>
        </p:nvSpPr>
        <p:spPr>
          <a:xfrm>
            <a:off x="731520" y="4069080"/>
            <a:ext cx="14630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28C38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F28C38"/>
                </a:solidFill>
                <a:latin typeface="Calibri"/>
                <a:ea typeface="Calibri"/>
                <a:cs typeface="Calibri"/>
                <a:sym typeface="Calibri"/>
              </a:rPr>
              <a:t>Storage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4"/>
          <p:cNvSpPr/>
          <p:nvPr/>
        </p:nvSpPr>
        <p:spPr>
          <a:xfrm>
            <a:off x="731520" y="4325112"/>
            <a:ext cx="22860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Georgia"/>
              <a:buNone/>
            </a:pPr>
            <a:r>
              <a:rPr b="1" lang="en-US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Supabase Storage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4"/>
          <p:cNvSpPr/>
          <p:nvPr/>
        </p:nvSpPr>
        <p:spPr>
          <a:xfrm>
            <a:off x="3200400" y="4114800"/>
            <a:ext cx="53035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Cloud storage for event images and user profile photos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4"/>
          <p:cNvPicPr preferRelativeResize="0"/>
          <p:nvPr/>
        </p:nvPicPr>
        <p:blipFill rotWithShape="1">
          <a:blip r:embed="rId4">
            <a:alphaModFix/>
          </a:blip>
          <a:srcRect b="0" l="21875" r="21875" t="0"/>
          <a:stretch/>
        </p:blipFill>
        <p:spPr>
          <a:xfrm>
            <a:off x="7539228" y="3538728"/>
            <a:ext cx="1543050" cy="154305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06" name="Google Shape;10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" y="27432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5"/>
          <p:cNvSpPr/>
          <p:nvPr/>
        </p:nvSpPr>
        <p:spPr>
          <a:xfrm>
            <a:off x="960120" y="27432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Database Design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"/>
          <p:cNvSpPr/>
          <p:nvPr/>
        </p:nvSpPr>
        <p:spPr>
          <a:xfrm>
            <a:off x="457200" y="1097280"/>
            <a:ext cx="8229600" cy="59436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5"/>
          <p:cNvSpPr/>
          <p:nvPr/>
        </p:nvSpPr>
        <p:spPr>
          <a:xfrm>
            <a:off x="457200" y="1097280"/>
            <a:ext cx="64008" cy="59436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5"/>
          <p:cNvSpPr/>
          <p:nvPr/>
        </p:nvSpPr>
        <p:spPr>
          <a:xfrm>
            <a:off x="731520" y="1170432"/>
            <a:ext cx="2286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1600"/>
              <a:buFont typeface="Consolas"/>
              <a:buNone/>
            </a:pPr>
            <a:r>
              <a:rPr b="1" lang="en-US" sz="1600">
                <a:solidFill>
                  <a:srgbClr val="E8600A"/>
                </a:solidFill>
                <a:latin typeface="Consolas"/>
                <a:ea typeface="Consolas"/>
                <a:cs typeface="Consolas"/>
                <a:sym typeface="Consolas"/>
              </a:rPr>
              <a:t>profiles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5"/>
          <p:cNvSpPr/>
          <p:nvPr/>
        </p:nvSpPr>
        <p:spPr>
          <a:xfrm>
            <a:off x="3200400" y="1170432"/>
            <a:ext cx="53035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User profiles with display names, avatars, and account metadata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5"/>
          <p:cNvSpPr/>
          <p:nvPr/>
        </p:nvSpPr>
        <p:spPr>
          <a:xfrm>
            <a:off x="457200" y="1847088"/>
            <a:ext cx="8229600" cy="59436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5"/>
          <p:cNvSpPr/>
          <p:nvPr/>
        </p:nvSpPr>
        <p:spPr>
          <a:xfrm>
            <a:off x="457200" y="1847088"/>
            <a:ext cx="64008" cy="59436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731520" y="1920240"/>
            <a:ext cx="2286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1600"/>
              <a:buFont typeface="Consolas"/>
              <a:buNone/>
            </a:pPr>
            <a:r>
              <a:rPr b="1" lang="en-US" sz="1600">
                <a:solidFill>
                  <a:srgbClr val="E8600A"/>
                </a:solidFill>
                <a:latin typeface="Consolas"/>
                <a:ea typeface="Consolas"/>
                <a:cs typeface="Consolas"/>
                <a:sym typeface="Consolas"/>
              </a:rPr>
              <a:t>events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5"/>
          <p:cNvSpPr/>
          <p:nvPr/>
        </p:nvSpPr>
        <p:spPr>
          <a:xfrm>
            <a:off x="3200400" y="1920240"/>
            <a:ext cx="53035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Event details — title, description, location, date, capacity, category, images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/>
          <p:nvPr/>
        </p:nvSpPr>
        <p:spPr>
          <a:xfrm>
            <a:off x="457200" y="2596896"/>
            <a:ext cx="8229600" cy="59436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457200" y="2596896"/>
            <a:ext cx="64008" cy="59436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731520" y="2670048"/>
            <a:ext cx="2286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1600"/>
              <a:buFont typeface="Consolas"/>
              <a:buNone/>
            </a:pPr>
            <a:r>
              <a:rPr b="1" lang="en-US" sz="1600">
                <a:solidFill>
                  <a:srgbClr val="E8600A"/>
                </a:solidFill>
                <a:latin typeface="Consolas"/>
                <a:ea typeface="Consolas"/>
                <a:cs typeface="Consolas"/>
                <a:sym typeface="Consolas"/>
              </a:rPr>
              <a:t>event_attendees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5"/>
          <p:cNvSpPr/>
          <p:nvPr/>
        </p:nvSpPr>
        <p:spPr>
          <a:xfrm>
            <a:off x="3200400" y="2670048"/>
            <a:ext cx="53035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Junction table linking users to events they've joined (many-to-many)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5"/>
          <p:cNvSpPr/>
          <p:nvPr/>
        </p:nvSpPr>
        <p:spPr>
          <a:xfrm>
            <a:off x="457200" y="3346704"/>
            <a:ext cx="8229600" cy="59436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5"/>
          <p:cNvSpPr/>
          <p:nvPr/>
        </p:nvSpPr>
        <p:spPr>
          <a:xfrm>
            <a:off x="457200" y="3346704"/>
            <a:ext cx="64008" cy="59436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5"/>
          <p:cNvSpPr/>
          <p:nvPr/>
        </p:nvSpPr>
        <p:spPr>
          <a:xfrm>
            <a:off x="731520" y="3419856"/>
            <a:ext cx="2286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1600"/>
              <a:buFont typeface="Consolas"/>
              <a:buNone/>
            </a:pPr>
            <a:r>
              <a:rPr b="1" lang="en-US" sz="1600">
                <a:solidFill>
                  <a:srgbClr val="E8600A"/>
                </a:solidFill>
                <a:latin typeface="Consolas"/>
                <a:ea typeface="Consolas"/>
                <a:cs typeface="Consolas"/>
                <a:sym typeface="Consolas"/>
              </a:rPr>
              <a:t>event_chats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5"/>
          <p:cNvSpPr/>
          <p:nvPr/>
        </p:nvSpPr>
        <p:spPr>
          <a:xfrm>
            <a:off x="3200400" y="3419856"/>
            <a:ext cx="53035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Chat rooms auto-created for each event when attendees want to communicate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"/>
          <p:cNvSpPr/>
          <p:nvPr/>
        </p:nvSpPr>
        <p:spPr>
          <a:xfrm>
            <a:off x="457200" y="4096512"/>
            <a:ext cx="8229600" cy="594360"/>
          </a:xfrm>
          <a:prstGeom prst="rect">
            <a:avLst/>
          </a:prstGeom>
          <a:solidFill>
            <a:srgbClr val="161B22"/>
          </a:solidFill>
          <a:ln>
            <a:noFill/>
          </a:ln>
          <a:effectLst>
            <a:outerShdw blurRad="101600" rotWithShape="0" algn="bl" dir="8100000" dist="38100">
              <a:srgbClr val="000000">
                <a:alpha val="2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457200" y="4096512"/>
            <a:ext cx="64008" cy="59436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731520" y="4169664"/>
            <a:ext cx="2286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600A"/>
              </a:buClr>
              <a:buSzPts val="1600"/>
              <a:buFont typeface="Consolas"/>
              <a:buNone/>
            </a:pPr>
            <a:r>
              <a:rPr b="1" lang="en-US" sz="1600">
                <a:solidFill>
                  <a:srgbClr val="E8600A"/>
                </a:solidFill>
                <a:latin typeface="Consolas"/>
                <a:ea typeface="Consolas"/>
                <a:cs typeface="Consolas"/>
                <a:sym typeface="Consolas"/>
              </a:rPr>
              <a:t>chat_messages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3200400" y="4169664"/>
            <a:ext cx="53035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200"/>
              <a:buFont typeface="Calibri"/>
              <a:buNone/>
            </a:pPr>
            <a:r>
              <a:rPr lang="en-US" sz="12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Individual messages within event chats — sender, content, timestamp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8B949E"/>
              </a:buClr>
              <a:buSzPts val="1100"/>
              <a:buFont typeface="Calibri"/>
              <a:buNone/>
            </a:pPr>
            <a:r>
              <a:rPr i="1" lang="en-US" sz="11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All tables hosted on Supabase PostgreSQL with real-time subscriptions enabled for chat messages.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5"/>
          <p:cNvPicPr preferRelativeResize="0"/>
          <p:nvPr/>
        </p:nvPicPr>
        <p:blipFill rotWithShape="1">
          <a:blip r:embed="rId4">
            <a:alphaModFix/>
          </a:blip>
          <a:srcRect b="0" l="21875" r="21875" t="0"/>
          <a:stretch/>
        </p:blipFill>
        <p:spPr>
          <a:xfrm>
            <a:off x="7539228" y="3538728"/>
            <a:ext cx="1543050" cy="154305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6" name="Google Shape;13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" y="27432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6"/>
          <p:cNvSpPr/>
          <p:nvPr/>
        </p:nvSpPr>
        <p:spPr>
          <a:xfrm>
            <a:off x="960120" y="27432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Implementation &amp; Results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8" name="Google Shape;1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" y="118872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6"/>
          <p:cNvSpPr/>
          <p:nvPr/>
        </p:nvSpPr>
        <p:spPr>
          <a:xfrm>
            <a:off x="1051560" y="1097280"/>
            <a:ext cx="7589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Event creation is fully functional — users can create events with photos, location, date, and description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0" name="Google Shape;14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" y="192024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6"/>
          <p:cNvSpPr/>
          <p:nvPr/>
        </p:nvSpPr>
        <p:spPr>
          <a:xfrm>
            <a:off x="1051560" y="1828800"/>
            <a:ext cx="7589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Users can browse, join, and leave events with real-time attendee count updates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2" name="Google Shape;14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" y="265176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6"/>
          <p:cNvSpPr/>
          <p:nvPr/>
        </p:nvSpPr>
        <p:spPr>
          <a:xfrm>
            <a:off x="1051560" y="2560320"/>
            <a:ext cx="7589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Real-time chat system implemented — attendees can message each other within event chat rooms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4" name="Google Shape;14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" y="338328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6"/>
          <p:cNvSpPr/>
          <p:nvPr/>
        </p:nvSpPr>
        <p:spPr>
          <a:xfrm>
            <a:off x="1051560" y="3291840"/>
            <a:ext cx="7589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Location-based discovery lets users find events near them filtered by category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6" name="Google Shape;14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" y="411480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6"/>
          <p:cNvSpPr/>
          <p:nvPr/>
        </p:nvSpPr>
        <p:spPr>
          <a:xfrm>
            <a:off x="1051560" y="4023360"/>
            <a:ext cx="7589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 sz="1400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Cross-platform — works on both iOS and Android through React Native (Expo)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457200" y="4572000"/>
            <a:ext cx="8229600" cy="365760"/>
          </a:xfrm>
          <a:prstGeom prst="rect">
            <a:avLst/>
          </a:prstGeom>
          <a:solidFill>
            <a:srgbClr val="161B2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640080" y="4572000"/>
            <a:ext cx="78638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28C38"/>
              </a:buClr>
              <a:buSzPts val="1200"/>
              <a:buFont typeface="Calibri"/>
              <a:buNone/>
            </a:pPr>
            <a:r>
              <a:rPr i="1" lang="en-US" sz="1200">
                <a:solidFill>
                  <a:srgbClr val="F28C38"/>
                </a:solidFill>
                <a:latin typeface="Calibri"/>
                <a:ea typeface="Calibri"/>
                <a:cs typeface="Calibri"/>
                <a:sym typeface="Calibri"/>
              </a:rPr>
              <a:t>Live demo available — app runs on Expo Go for immediate testing on any device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" name="Google Shape;150;p6"/>
          <p:cNvPicPr preferRelativeResize="0"/>
          <p:nvPr/>
        </p:nvPicPr>
        <p:blipFill rotWithShape="1">
          <a:blip r:embed="rId4">
            <a:alphaModFix/>
          </a:blip>
          <a:srcRect b="0" l="21875" r="21875" t="0"/>
          <a:stretch/>
        </p:blipFill>
        <p:spPr>
          <a:xfrm>
            <a:off x="7539228" y="3538728"/>
            <a:ext cx="1543050" cy="154305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d906fbf824_0_6"/>
          <p:cNvSpPr/>
          <p:nvPr/>
        </p:nvSpPr>
        <p:spPr>
          <a:xfrm>
            <a:off x="0" y="0"/>
            <a:ext cx="109800" cy="514350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g3d906fbf824_0_6"/>
          <p:cNvSpPr/>
          <p:nvPr/>
        </p:nvSpPr>
        <p:spPr>
          <a:xfrm>
            <a:off x="960120" y="274320"/>
            <a:ext cx="73152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Demonstration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g3d906fbf824_0_6"/>
          <p:cNvSpPr/>
          <p:nvPr/>
        </p:nvSpPr>
        <p:spPr>
          <a:xfrm>
            <a:off x="1051560" y="109728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g3d906fbf824_0_6"/>
          <p:cNvSpPr/>
          <p:nvPr/>
        </p:nvSpPr>
        <p:spPr>
          <a:xfrm>
            <a:off x="708660" y="371966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Showcases navigation throughout the app and shows how it is used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g3d906fbf824_0_6"/>
          <p:cNvSpPr/>
          <p:nvPr/>
        </p:nvSpPr>
        <p:spPr>
          <a:xfrm>
            <a:off x="457200" y="4572000"/>
            <a:ext cx="8229600" cy="365700"/>
          </a:xfrm>
          <a:prstGeom prst="rect">
            <a:avLst/>
          </a:prstGeom>
          <a:solidFill>
            <a:srgbClr val="161B2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g3d906fbf824_0_6"/>
          <p:cNvSpPr/>
          <p:nvPr/>
        </p:nvSpPr>
        <p:spPr>
          <a:xfrm>
            <a:off x="640080" y="4572000"/>
            <a:ext cx="78639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28C38"/>
              </a:buClr>
              <a:buSzPts val="1200"/>
              <a:buFont typeface="Calibri"/>
              <a:buNone/>
            </a:pPr>
            <a:r>
              <a:rPr i="1" lang="en-US" sz="1200">
                <a:solidFill>
                  <a:srgbClr val="F28C38"/>
                </a:solidFill>
                <a:latin typeface="Calibri"/>
                <a:ea typeface="Calibri"/>
                <a:cs typeface="Calibri"/>
                <a:sym typeface="Calibri"/>
              </a:rPr>
              <a:t>Live demo available — app runs on Expo Go for immediate testing on any device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g3d906fbf824_0_6"/>
          <p:cNvPicPr preferRelativeResize="0"/>
          <p:nvPr/>
        </p:nvPicPr>
        <p:blipFill rotWithShape="1">
          <a:blip r:embed="rId3">
            <a:alphaModFix/>
          </a:blip>
          <a:srcRect b="0" l="21875" r="21875" t="0"/>
          <a:stretch/>
        </p:blipFill>
        <p:spPr>
          <a:xfrm>
            <a:off x="7539228" y="3538728"/>
            <a:ext cx="1543200" cy="1543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3" name="Google Shape;163;g3d906fbf824_0_6" title="April 15, 2026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53275" y="1002600"/>
            <a:ext cx="3677875" cy="206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d906fbf824_0_46"/>
          <p:cNvSpPr/>
          <p:nvPr/>
        </p:nvSpPr>
        <p:spPr>
          <a:xfrm>
            <a:off x="960120" y="274320"/>
            <a:ext cx="73152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Challenges and Lessons Learned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g3d906fbf824_0_46"/>
          <p:cNvSpPr/>
          <p:nvPr/>
        </p:nvSpPr>
        <p:spPr>
          <a:xfrm>
            <a:off x="1056460" y="152833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App should have more options for categories to tailor to other types of events, allowing for more usability for other users</a:t>
            </a:r>
            <a:endParaRPr>
              <a:solidFill>
                <a:srgbClr val="C9D1D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g3d906fbf824_0_46"/>
          <p:cNvSpPr/>
          <p:nvPr/>
        </p:nvSpPr>
        <p:spPr>
          <a:xfrm>
            <a:off x="1056460" y="225985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Had difficulties when implementing the background user interface used for the group chats</a:t>
            </a:r>
            <a:endParaRPr>
              <a:solidFill>
                <a:srgbClr val="C9D1D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g3d906fbf824_0_46"/>
          <p:cNvSpPr/>
          <p:nvPr/>
        </p:nvSpPr>
        <p:spPr>
          <a:xfrm>
            <a:off x="1056460" y="296197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The app does not have any way to </a:t>
            </a: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verify</a:t>
            </a: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 the validity of an event, leading to the ability for users to create dangerous and/or fake events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g3d906fbf824_0_46"/>
          <p:cNvSpPr/>
          <p:nvPr/>
        </p:nvSpPr>
        <p:spPr>
          <a:xfrm>
            <a:off x="1056460" y="372289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g3d906fbf824_0_46"/>
          <p:cNvSpPr/>
          <p:nvPr/>
        </p:nvSpPr>
        <p:spPr>
          <a:xfrm>
            <a:off x="1056460" y="445441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g3d906fbf824_0_46"/>
          <p:cNvSpPr/>
          <p:nvPr/>
        </p:nvSpPr>
        <p:spPr>
          <a:xfrm>
            <a:off x="0" y="0"/>
            <a:ext cx="109800" cy="5143500"/>
          </a:xfrm>
          <a:prstGeom prst="rect">
            <a:avLst/>
          </a:prstGeom>
          <a:solidFill>
            <a:srgbClr val="E860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117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d906fbf824_0_66"/>
          <p:cNvSpPr/>
          <p:nvPr/>
        </p:nvSpPr>
        <p:spPr>
          <a:xfrm>
            <a:off x="960120" y="274320"/>
            <a:ext cx="73152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Georgia"/>
              <a:buNone/>
            </a:pPr>
            <a:r>
              <a:rPr b="1" lang="en-US" sz="3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Future Plans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g3d906fbf824_0_66"/>
          <p:cNvSpPr/>
          <p:nvPr/>
        </p:nvSpPr>
        <p:spPr>
          <a:xfrm>
            <a:off x="1051560" y="109728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Char char="●"/>
            </a:pP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Add a weighing system for reviews on a event depending on the amount of </a:t>
            </a: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attendees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g3d906fbf824_0_66"/>
          <p:cNvSpPr/>
          <p:nvPr/>
        </p:nvSpPr>
        <p:spPr>
          <a:xfrm>
            <a:off x="1051560" y="182880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Char char="●"/>
            </a:pP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Introduce a verification system in order verify whether an event is not fake or dangerous, allowing for a safer experience with the app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g3d906fbf824_0_66"/>
          <p:cNvSpPr/>
          <p:nvPr/>
        </p:nvSpPr>
        <p:spPr>
          <a:xfrm>
            <a:off x="1051560" y="2560320"/>
            <a:ext cx="7589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C9D1D9"/>
              </a:buClr>
              <a:buSzPts val="1400"/>
              <a:buFont typeface="Calibri"/>
              <a:buChar char="●"/>
            </a:pP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Add more </a:t>
            </a: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options </a:t>
            </a:r>
            <a:r>
              <a:rPr lang="en-US">
                <a:solidFill>
                  <a:srgbClr val="C9D1D9"/>
                </a:solidFill>
                <a:latin typeface="Calibri"/>
                <a:ea typeface="Calibri"/>
                <a:cs typeface="Calibri"/>
                <a:sym typeface="Calibri"/>
              </a:rPr>
              <a:t>for filtering and event categories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g3d906fbf824_0_66"/>
          <p:cNvSpPr/>
          <p:nvPr/>
        </p:nvSpPr>
        <p:spPr>
          <a:xfrm>
            <a:off x="0" y="0"/>
            <a:ext cx="109800" cy="5143500"/>
          </a:xfrm>
          <a:prstGeom prst="rect">
            <a:avLst/>
          </a:prstGeom>
          <a:solidFill>
            <a:srgbClr val="58A6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2026-04-15T18:56:11Z</dcterms:created>
  <dc:creator>OpenCircle Team</dc:creator>
</cp:coreProperties>
</file>