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notesMasterIdLst>
    <p:notesMasterId r:id="rId6"/>
  </p:notesMasterIdLst>
  <p:sldIdLst>
    <p:sldId id="290"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8456" autoAdjust="0"/>
    <p:restoredTop sz="93969" autoAdjust="0"/>
  </p:normalViewPr>
  <p:slideViewPr>
    <p:cSldViewPr snapToGrid="0" snapToObjects="1">
      <p:cViewPr>
        <p:scale>
          <a:sx n="12" d="100"/>
          <a:sy n="12" d="100"/>
        </p:scale>
        <p:origin x="2328" y="264"/>
      </p:cViewPr>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728D78-5E51-43A7-8E67-76BEDB810101}" type="datetimeFigureOut">
              <a:rPr lang="en-US" smtClean="0"/>
              <a:t>4/13/2026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AE7A00-73A9-4ED7-8102-48D69E4AD173}" type="slidenum">
              <a:rPr lang="en-US" smtClean="0"/>
              <a:t>‹#›</a:t>
            </a:fld>
            <a:endParaRPr lang="en-US"/>
          </a:p>
        </p:txBody>
      </p:sp>
    </p:spTree>
    <p:extLst>
      <p:ext uri="{BB962C8B-B14F-4D97-AF65-F5344CB8AC3E}">
        <p14:creationId xmlns:p14="http://schemas.microsoft.com/office/powerpoint/2010/main" val="990967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AE7A00-73A9-4ED7-8102-48D69E4AD173}" type="slidenum">
              <a:rPr lang="en-US" smtClean="0"/>
              <a:t>1</a:t>
            </a:fld>
            <a:endParaRPr lang="en-US"/>
          </a:p>
        </p:txBody>
      </p:sp>
    </p:spTree>
    <p:extLst>
      <p:ext uri="{BB962C8B-B14F-4D97-AF65-F5344CB8AC3E}">
        <p14:creationId xmlns:p14="http://schemas.microsoft.com/office/powerpoint/2010/main" val="11745505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hf sldNum="0" hdr="0" ftr="0" dt="0"/>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docs.python.org/" TargetMode="External"/><Relationship Id="rId3" Type="http://schemas.openxmlformats.org/officeDocument/2006/relationships/image" Target="../media/image4.jpeg"/><Relationship Id="rId7" Type="http://schemas.openxmlformats.org/officeDocument/2006/relationships/hyperlink" Target="https://dev.mysql.com/doc/"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w3schools.com/" TargetMode="External"/><Relationship Id="rId5" Type="http://schemas.openxmlformats.org/officeDocument/2006/relationships/hyperlink" Target="https://www.openai.com/" TargetMode="External"/><Relationship Id="rId4" Type="http://schemas.openxmlformats.org/officeDocument/2006/relationships/image" Target="../media/image5.jpeg"/><Relationship Id="rId9" Type="http://schemas.openxmlformats.org/officeDocument/2006/relationships/hyperlink" Target="https://www.cis.fiu.ed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C71A35B-6452-AC8B-4F86-86898F1C75A9}"/>
              </a:ext>
            </a:extLst>
          </p:cNvPr>
          <p:cNvSpPr/>
          <p:nvPr/>
        </p:nvSpPr>
        <p:spPr>
          <a:xfrm>
            <a:off x="6359236" y="329624"/>
            <a:ext cx="35204400" cy="2746906"/>
          </a:xfrm>
          <a:prstGeom prst="rect">
            <a:avLst/>
          </a:prstGeom>
          <a:solidFill>
            <a:srgbClr val="081E3F"/>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bg1"/>
              </a:solidFill>
              <a:highlight>
                <a:srgbClr val="000080"/>
              </a:highlight>
            </a:endParaRPr>
          </a:p>
        </p:txBody>
      </p:sp>
      <p:sp>
        <p:nvSpPr>
          <p:cNvPr id="3" name="Text Box 12">
            <a:extLst>
              <a:ext uri="{FF2B5EF4-FFF2-40B4-BE49-F238E27FC236}">
                <a16:creationId xmlns:a16="http://schemas.microsoft.com/office/drawing/2014/main" id="{231DA92D-9332-9D11-9C67-E7014A5EFE0F}"/>
              </a:ext>
            </a:extLst>
          </p:cNvPr>
          <p:cNvSpPr txBox="1">
            <a:spLocks noChangeArrowheads="1"/>
          </p:cNvSpPr>
          <p:nvPr/>
        </p:nvSpPr>
        <p:spPr bwMode="auto">
          <a:xfrm>
            <a:off x="6816436" y="2979162"/>
            <a:ext cx="35204400" cy="3783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0000" b="1" dirty="0">
                <a:solidFill>
                  <a:srgbClr val="081E3F"/>
                </a:solidFill>
              </a:rPr>
              <a:t>Academic Planner</a:t>
            </a:r>
          </a:p>
          <a:p>
            <a:pPr eaLnBrk="1" hangingPunct="1">
              <a:spcBef>
                <a:spcPct val="0"/>
              </a:spcBef>
              <a:buFontTx/>
              <a:buNone/>
            </a:pPr>
            <a:r>
              <a:rPr lang="en-US" altLang="en-US" sz="3500" b="1" dirty="0">
                <a:solidFill>
                  <a:srgbClr val="081E3F"/>
                </a:solidFill>
              </a:rPr>
              <a:t>Students: </a:t>
            </a:r>
            <a:r>
              <a:rPr lang="en-US" sz="3600" dirty="0">
                <a:solidFill>
                  <a:srgbClr val="081E3F"/>
                </a:solidFill>
                <a:effectLst/>
                <a:ea typeface="Calibri" panose="020F0502020204030204" pitchFamily="34" charset="0"/>
                <a:cs typeface="Arial" panose="020B0604020202020204" pitchFamily="34" charset="0"/>
              </a:rPr>
              <a:t>Aaron Delarosa, Faisal Alhazzaa, Ashley Paul</a:t>
            </a:r>
            <a:endParaRPr lang="en-US" sz="3600" dirty="0">
              <a:solidFill>
                <a:srgbClr val="081E3F"/>
              </a:solidFill>
              <a:effectLst/>
              <a:ea typeface="Cambria" panose="02040503050406030204" pitchFamily="18" charset="0"/>
              <a:cs typeface="Arial" panose="020B0604020202020204" pitchFamily="34" charset="0"/>
            </a:endParaRPr>
          </a:p>
          <a:p>
            <a:pPr eaLnBrk="1" hangingPunct="1">
              <a:spcBef>
                <a:spcPct val="0"/>
              </a:spcBef>
              <a:buFontTx/>
              <a:buNone/>
            </a:pPr>
            <a:r>
              <a:rPr lang="en-US" altLang="en-US" sz="3500" b="1" dirty="0">
                <a:solidFill>
                  <a:srgbClr val="081E3F"/>
                </a:solidFill>
              </a:rPr>
              <a:t> Instructor/Faculty:</a:t>
            </a:r>
            <a:r>
              <a:rPr lang="en-US" altLang="en-US" sz="3500" b="1" i="1" dirty="0">
                <a:solidFill>
                  <a:srgbClr val="081E3F"/>
                </a:solidFill>
              </a:rPr>
              <a:t> </a:t>
            </a:r>
            <a:r>
              <a:rPr lang="en-US" altLang="en-US" sz="3500" dirty="0">
                <a:solidFill>
                  <a:srgbClr val="081E3F"/>
                </a:solidFill>
              </a:rPr>
              <a:t>Masoud Sadjadi </a:t>
            </a:r>
            <a:r>
              <a:rPr lang="en-US" altLang="en-US" sz="3500" i="1" dirty="0">
                <a:solidFill>
                  <a:srgbClr val="081E3F"/>
                </a:solidFill>
              </a:rPr>
              <a:t>, </a:t>
            </a:r>
            <a:r>
              <a:rPr lang="en-US" altLang="en-US" sz="3500" dirty="0">
                <a:solidFill>
                  <a:srgbClr val="081E3F"/>
                </a:solidFill>
              </a:rPr>
              <a:t>Florida International University</a:t>
            </a:r>
          </a:p>
          <a:p>
            <a:pPr eaLnBrk="1" hangingPunct="1">
              <a:spcBef>
                <a:spcPct val="0"/>
              </a:spcBef>
              <a:buFontTx/>
              <a:buNone/>
            </a:pPr>
            <a:endParaRPr lang="en-US" altLang="en-US" sz="3500" dirty="0">
              <a:solidFill>
                <a:srgbClr val="081E3F"/>
              </a:solidFill>
            </a:endParaRPr>
          </a:p>
          <a:p>
            <a:pPr eaLnBrk="1" hangingPunct="1">
              <a:spcBef>
                <a:spcPct val="0"/>
              </a:spcBef>
              <a:buFontTx/>
              <a:buNone/>
            </a:pPr>
            <a:endParaRPr lang="en-US" altLang="en-US" sz="3500" dirty="0">
              <a:solidFill>
                <a:srgbClr val="081E3F"/>
              </a:solidFill>
            </a:endParaRPr>
          </a:p>
        </p:txBody>
      </p:sp>
      <p:sp>
        <p:nvSpPr>
          <p:cNvPr id="6" name="Text Box 19">
            <a:extLst>
              <a:ext uri="{FF2B5EF4-FFF2-40B4-BE49-F238E27FC236}">
                <a16:creationId xmlns:a16="http://schemas.microsoft.com/office/drawing/2014/main" id="{2DF1CF7C-0D5F-12FD-67FA-F737AA820044}"/>
              </a:ext>
            </a:extLst>
          </p:cNvPr>
          <p:cNvSpPr txBox="1">
            <a:spLocks noChangeArrowheads="1"/>
          </p:cNvSpPr>
          <p:nvPr/>
        </p:nvSpPr>
        <p:spPr bwMode="auto">
          <a:xfrm>
            <a:off x="3698233" y="7163128"/>
            <a:ext cx="8384901" cy="549275"/>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INTRODUCTION</a:t>
            </a:r>
          </a:p>
        </p:txBody>
      </p:sp>
      <p:sp>
        <p:nvSpPr>
          <p:cNvPr id="7" name="Text Box 19">
            <a:extLst>
              <a:ext uri="{FF2B5EF4-FFF2-40B4-BE49-F238E27FC236}">
                <a16:creationId xmlns:a16="http://schemas.microsoft.com/office/drawing/2014/main" id="{4BCF4CDA-9CD9-580E-78EB-183FDAD12A2B}"/>
              </a:ext>
            </a:extLst>
          </p:cNvPr>
          <p:cNvSpPr txBox="1">
            <a:spLocks noChangeArrowheads="1"/>
          </p:cNvSpPr>
          <p:nvPr/>
        </p:nvSpPr>
        <p:spPr bwMode="auto">
          <a:xfrm>
            <a:off x="17556481" y="7183522"/>
            <a:ext cx="10136380" cy="547687"/>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CURRENT SYSTEM</a:t>
            </a:r>
          </a:p>
        </p:txBody>
      </p:sp>
      <p:sp>
        <p:nvSpPr>
          <p:cNvPr id="8" name="Text Box 19">
            <a:extLst>
              <a:ext uri="{FF2B5EF4-FFF2-40B4-BE49-F238E27FC236}">
                <a16:creationId xmlns:a16="http://schemas.microsoft.com/office/drawing/2014/main" id="{AFBDA27E-438C-1708-B940-ABEF0FFCFAE1}"/>
              </a:ext>
            </a:extLst>
          </p:cNvPr>
          <p:cNvSpPr txBox="1">
            <a:spLocks noChangeArrowheads="1"/>
          </p:cNvSpPr>
          <p:nvPr/>
        </p:nvSpPr>
        <p:spPr bwMode="auto">
          <a:xfrm>
            <a:off x="31381994" y="7181934"/>
            <a:ext cx="9699504" cy="549275"/>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REQUIREMENTS</a:t>
            </a:r>
          </a:p>
        </p:txBody>
      </p:sp>
      <p:sp>
        <p:nvSpPr>
          <p:cNvPr id="9" name="Text Box 19">
            <a:extLst>
              <a:ext uri="{FF2B5EF4-FFF2-40B4-BE49-F238E27FC236}">
                <a16:creationId xmlns:a16="http://schemas.microsoft.com/office/drawing/2014/main" id="{9278645B-A335-B7C7-7300-2FC61F720526}"/>
              </a:ext>
            </a:extLst>
          </p:cNvPr>
          <p:cNvSpPr txBox="1">
            <a:spLocks noChangeArrowheads="1"/>
          </p:cNvSpPr>
          <p:nvPr/>
        </p:nvSpPr>
        <p:spPr bwMode="auto">
          <a:xfrm>
            <a:off x="17556483" y="14907689"/>
            <a:ext cx="10136378" cy="547687"/>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SYSTEM DESIGN</a:t>
            </a:r>
          </a:p>
        </p:txBody>
      </p:sp>
      <p:sp>
        <p:nvSpPr>
          <p:cNvPr id="10" name="Text Box 19">
            <a:extLst>
              <a:ext uri="{FF2B5EF4-FFF2-40B4-BE49-F238E27FC236}">
                <a16:creationId xmlns:a16="http://schemas.microsoft.com/office/drawing/2014/main" id="{8720C7A2-F5CB-0E9F-0DAE-307720452F46}"/>
              </a:ext>
            </a:extLst>
          </p:cNvPr>
          <p:cNvSpPr txBox="1">
            <a:spLocks noChangeArrowheads="1"/>
          </p:cNvSpPr>
          <p:nvPr/>
        </p:nvSpPr>
        <p:spPr bwMode="auto">
          <a:xfrm>
            <a:off x="3698233" y="14907688"/>
            <a:ext cx="9653243" cy="547687"/>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OBJECT DESIGN</a:t>
            </a:r>
          </a:p>
        </p:txBody>
      </p:sp>
      <p:sp>
        <p:nvSpPr>
          <p:cNvPr id="11" name="Text Box 19">
            <a:extLst>
              <a:ext uri="{FF2B5EF4-FFF2-40B4-BE49-F238E27FC236}">
                <a16:creationId xmlns:a16="http://schemas.microsoft.com/office/drawing/2014/main" id="{9D4C99D2-D058-5AFD-286B-3F713CA4A9E5}"/>
              </a:ext>
            </a:extLst>
          </p:cNvPr>
          <p:cNvSpPr txBox="1">
            <a:spLocks noChangeArrowheads="1"/>
          </p:cNvSpPr>
          <p:nvPr/>
        </p:nvSpPr>
        <p:spPr bwMode="auto">
          <a:xfrm>
            <a:off x="31381994" y="14907689"/>
            <a:ext cx="10388248" cy="547687"/>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IMPLEMENTATION</a:t>
            </a:r>
          </a:p>
        </p:txBody>
      </p:sp>
      <p:sp>
        <p:nvSpPr>
          <p:cNvPr id="12" name="Text Box 19">
            <a:extLst>
              <a:ext uri="{FF2B5EF4-FFF2-40B4-BE49-F238E27FC236}">
                <a16:creationId xmlns:a16="http://schemas.microsoft.com/office/drawing/2014/main" id="{6381DF30-CCBB-D80F-906F-F637A173FAF4}"/>
              </a:ext>
            </a:extLst>
          </p:cNvPr>
          <p:cNvSpPr txBox="1">
            <a:spLocks noChangeArrowheads="1"/>
          </p:cNvSpPr>
          <p:nvPr/>
        </p:nvSpPr>
        <p:spPr bwMode="auto">
          <a:xfrm>
            <a:off x="3490057" y="24083092"/>
            <a:ext cx="10109429" cy="547687"/>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VERIFICATION</a:t>
            </a:r>
          </a:p>
        </p:txBody>
      </p:sp>
      <p:sp>
        <p:nvSpPr>
          <p:cNvPr id="13" name="Text Box 19">
            <a:extLst>
              <a:ext uri="{FF2B5EF4-FFF2-40B4-BE49-F238E27FC236}">
                <a16:creationId xmlns:a16="http://schemas.microsoft.com/office/drawing/2014/main" id="{62278ED3-1CDD-9C66-610C-F61F899BF96E}"/>
              </a:ext>
            </a:extLst>
          </p:cNvPr>
          <p:cNvSpPr txBox="1">
            <a:spLocks noChangeArrowheads="1"/>
          </p:cNvSpPr>
          <p:nvPr/>
        </p:nvSpPr>
        <p:spPr bwMode="auto">
          <a:xfrm>
            <a:off x="17478253" y="21209527"/>
            <a:ext cx="10502375" cy="547687"/>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SUMMARY</a:t>
            </a:r>
          </a:p>
        </p:txBody>
      </p:sp>
      <p:sp>
        <p:nvSpPr>
          <p:cNvPr id="14" name="Text Box 19">
            <a:extLst>
              <a:ext uri="{FF2B5EF4-FFF2-40B4-BE49-F238E27FC236}">
                <a16:creationId xmlns:a16="http://schemas.microsoft.com/office/drawing/2014/main" id="{FC6C03C1-B2AD-3AC3-804D-B23E8F44CC06}"/>
              </a:ext>
            </a:extLst>
          </p:cNvPr>
          <p:cNvSpPr txBox="1">
            <a:spLocks noChangeArrowheads="1"/>
          </p:cNvSpPr>
          <p:nvPr/>
        </p:nvSpPr>
        <p:spPr bwMode="auto">
          <a:xfrm>
            <a:off x="31383040" y="24095540"/>
            <a:ext cx="10309237" cy="547687"/>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REFERENCES</a:t>
            </a:r>
          </a:p>
        </p:txBody>
      </p:sp>
      <p:sp>
        <p:nvSpPr>
          <p:cNvPr id="15" name="Text Box 72">
            <a:extLst>
              <a:ext uri="{FF2B5EF4-FFF2-40B4-BE49-F238E27FC236}">
                <a16:creationId xmlns:a16="http://schemas.microsoft.com/office/drawing/2014/main" id="{318192DC-BD08-F601-E7D6-1D9E8C251DD2}"/>
              </a:ext>
            </a:extLst>
          </p:cNvPr>
          <p:cNvSpPr txBox="1">
            <a:spLocks noChangeArrowheads="1"/>
          </p:cNvSpPr>
          <p:nvPr/>
        </p:nvSpPr>
        <p:spPr bwMode="auto">
          <a:xfrm>
            <a:off x="6655820" y="31775400"/>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2400">
                <a:solidFill>
                  <a:srgbClr val="081E3F"/>
                </a:solidFill>
              </a:rPr>
              <a:t>We would like to thank our instructor, Masoud Sadjadi, for his guidance and support throughout this senior design project. We also appreciate the support provided by Florida International University and the Knight Foundation School of Computing and Information Sciences.</a:t>
            </a:r>
            <a:endParaRPr lang="en-US" altLang="en-US" sz="2400" dirty="0">
              <a:solidFill>
                <a:srgbClr val="081E3F"/>
              </a:solidFill>
            </a:endParaRPr>
          </a:p>
        </p:txBody>
      </p:sp>
      <p:sp>
        <p:nvSpPr>
          <p:cNvPr id="16" name="Text Box 19">
            <a:extLst>
              <a:ext uri="{FF2B5EF4-FFF2-40B4-BE49-F238E27FC236}">
                <a16:creationId xmlns:a16="http://schemas.microsoft.com/office/drawing/2014/main" id="{422BB806-24EB-E76D-4A88-E6CCAC9C1147}"/>
              </a:ext>
            </a:extLst>
          </p:cNvPr>
          <p:cNvSpPr txBox="1">
            <a:spLocks noChangeArrowheads="1"/>
          </p:cNvSpPr>
          <p:nvPr/>
        </p:nvSpPr>
        <p:spPr bwMode="auto">
          <a:xfrm>
            <a:off x="6620651" y="31264309"/>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ACKNOWLEDGEMENT</a:t>
            </a:r>
          </a:p>
        </p:txBody>
      </p:sp>
      <p:sp>
        <p:nvSpPr>
          <p:cNvPr id="18" name="TextBox 3">
            <a:extLst>
              <a:ext uri="{FF2B5EF4-FFF2-40B4-BE49-F238E27FC236}">
                <a16:creationId xmlns:a16="http://schemas.microsoft.com/office/drawing/2014/main" id="{764EB202-115E-897F-E2F2-B6DAB91D88F5}"/>
              </a:ext>
            </a:extLst>
          </p:cNvPr>
          <p:cNvSpPr txBox="1">
            <a:spLocks noChangeArrowheads="1"/>
          </p:cNvSpPr>
          <p:nvPr/>
        </p:nvSpPr>
        <p:spPr bwMode="auto">
          <a:xfrm>
            <a:off x="6816436" y="446069"/>
            <a:ext cx="35806771" cy="2277547"/>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800" b="1" dirty="0">
                <a:solidFill>
                  <a:schemeClr val="bg1"/>
                </a:solidFill>
              </a:rPr>
              <a:t>Knight Foundation School of Computer &amp; Information Sciences</a:t>
            </a:r>
          </a:p>
          <a:p>
            <a:pPr eaLnBrk="1" hangingPunct="1"/>
            <a:r>
              <a:rPr lang="en-US" altLang="en-US" sz="5400" i="1" dirty="0">
                <a:solidFill>
                  <a:schemeClr val="bg1"/>
                </a:solidFill>
              </a:rPr>
              <a:t>Spring 2026 Senior Design Project</a:t>
            </a:r>
          </a:p>
        </p:txBody>
      </p:sp>
      <p:sp>
        <p:nvSpPr>
          <p:cNvPr id="21" name="Text Box 19">
            <a:extLst>
              <a:ext uri="{FF2B5EF4-FFF2-40B4-BE49-F238E27FC236}">
                <a16:creationId xmlns:a16="http://schemas.microsoft.com/office/drawing/2014/main" id="{066F5750-DA77-F8FE-7A4C-9DAEB6109B87}"/>
              </a:ext>
            </a:extLst>
          </p:cNvPr>
          <p:cNvSpPr txBox="1">
            <a:spLocks noChangeArrowheads="1"/>
          </p:cNvSpPr>
          <p:nvPr/>
        </p:nvSpPr>
        <p:spPr bwMode="auto">
          <a:xfrm>
            <a:off x="3698233" y="8112949"/>
            <a:ext cx="8981447" cy="4999138"/>
          </a:xfrm>
          <a:prstGeom prst="rect">
            <a:avLst/>
          </a:prstGeom>
          <a:noFill/>
          <a:ln w="12700">
            <a:noFill/>
            <a:miter lim="800000"/>
            <a:headEnd/>
            <a:tailEnd/>
          </a:ln>
          <a:effectLst/>
        </p:spPr>
        <p:txBody>
          <a:bodyPr wrap="square" lIns="73991" tIns="36995" rIns="73991" bIns="36995">
            <a:spAutoFit/>
          </a:bodyPr>
          <a:lstStyle/>
          <a:p>
            <a:pPr defTabSz="739341" eaLnBrk="1" hangingPunct="1">
              <a:spcBef>
                <a:spcPct val="50000"/>
              </a:spcBef>
              <a:defRPr/>
            </a:pPr>
            <a:r>
              <a:rPr lang="en-US" sz="3200" b="1" dirty="0">
                <a:solidFill>
                  <a:srgbClr val="081E3F"/>
                </a:solidFill>
                <a:latin typeface="Arial" charset="0"/>
                <a:ea typeface="ＭＳ Ｐゴシック" charset="-128"/>
                <a:cs typeface="ＭＳ Ｐゴシック" charset="-128"/>
              </a:rPr>
              <a:t>Students often struggle to manage multiple assignments across different classes, leading to poor planning and procrastination. While existing tools help track deadlines, they do not break down work into manageable daily tasks. This project presents an AI-based solution that generates a structured day-by-day workload plan to improve time management and reduce stress.</a:t>
            </a:r>
            <a:endParaRPr lang="en-US" sz="2800" b="1" dirty="0">
              <a:solidFill>
                <a:srgbClr val="081E3F"/>
              </a:solidFill>
              <a:latin typeface="Arial" charset="0"/>
              <a:ea typeface="ＭＳ Ｐゴシック" charset="-128"/>
              <a:cs typeface="ＭＳ Ｐゴシック" charset="-128"/>
            </a:endParaRPr>
          </a:p>
        </p:txBody>
      </p:sp>
      <p:sp>
        <p:nvSpPr>
          <p:cNvPr id="22" name="Text Box 19">
            <a:extLst>
              <a:ext uri="{FF2B5EF4-FFF2-40B4-BE49-F238E27FC236}">
                <a16:creationId xmlns:a16="http://schemas.microsoft.com/office/drawing/2014/main" id="{ADBA7975-B54C-B7BE-EBD6-A9F1E8CABEFB}"/>
              </a:ext>
            </a:extLst>
          </p:cNvPr>
          <p:cNvSpPr txBox="1">
            <a:spLocks noChangeArrowheads="1"/>
          </p:cNvSpPr>
          <p:nvPr/>
        </p:nvSpPr>
        <p:spPr bwMode="auto">
          <a:xfrm>
            <a:off x="17024422" y="8123326"/>
            <a:ext cx="11087100" cy="6476465"/>
          </a:xfrm>
          <a:prstGeom prst="rect">
            <a:avLst/>
          </a:prstGeom>
          <a:noFill/>
          <a:ln w="12700">
            <a:noFill/>
            <a:miter lim="800000"/>
            <a:headEnd/>
            <a:tailEnd/>
          </a:ln>
          <a:effectLst/>
        </p:spPr>
        <p:txBody>
          <a:bodyPr wrap="square" lIns="73991" tIns="36995" rIns="73991" bIns="36995">
            <a:spAutoFit/>
          </a:bodyPr>
          <a:lstStyle/>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Students rely on tools such as planners, calendars, and learning management systems (e.g., Canvas) to track assignments.</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These tools list assignments and deadlines but do not organize them into daily workloads.</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Students must manually decide how and when to complete each task.</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There is no automation to balance workload across multiple days or subjects.</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As a result, students often delay work, become overwhelmed, or complete assignments last minute.</a:t>
            </a:r>
            <a:endParaRPr lang="en-US" sz="2800" b="1" dirty="0">
              <a:solidFill>
                <a:srgbClr val="081E3F"/>
              </a:solidFill>
              <a:latin typeface="Arial" charset="0"/>
              <a:ea typeface="ＭＳ Ｐゴシック" charset="-128"/>
              <a:cs typeface="ＭＳ Ｐゴシック" charset="-128"/>
            </a:endParaRPr>
          </a:p>
        </p:txBody>
      </p:sp>
      <p:sp>
        <p:nvSpPr>
          <p:cNvPr id="23" name="Text Box 19">
            <a:extLst>
              <a:ext uri="{FF2B5EF4-FFF2-40B4-BE49-F238E27FC236}">
                <a16:creationId xmlns:a16="http://schemas.microsoft.com/office/drawing/2014/main" id="{FE301A72-9F15-D6B1-763A-D8A3B5AA272B}"/>
              </a:ext>
            </a:extLst>
          </p:cNvPr>
          <p:cNvSpPr txBox="1">
            <a:spLocks noChangeArrowheads="1"/>
          </p:cNvSpPr>
          <p:nvPr/>
        </p:nvSpPr>
        <p:spPr bwMode="auto">
          <a:xfrm>
            <a:off x="30830131" y="8090616"/>
            <a:ext cx="10733505" cy="5984023"/>
          </a:xfrm>
          <a:prstGeom prst="rect">
            <a:avLst/>
          </a:prstGeom>
          <a:noFill/>
          <a:ln w="12700">
            <a:noFill/>
            <a:miter lim="800000"/>
            <a:headEnd/>
            <a:tailEnd/>
          </a:ln>
          <a:effectLst/>
        </p:spPr>
        <p:txBody>
          <a:bodyPr wrap="square" lIns="73991" tIns="36995" rIns="73991" bIns="36995">
            <a:spAutoFit/>
          </a:bodyPr>
          <a:lstStyle/>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 system allows users to input all assignments and deadlines for the semester.</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 system uses AI to analyze workload and due dates.</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 system adjusts workload distribution to prevent overload on any single day.</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 system allows users to view, edit, and update their daily plan.</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 system provides reminders or notifications for upcoming tasks.</a:t>
            </a:r>
          </a:p>
        </p:txBody>
      </p:sp>
      <p:sp>
        <p:nvSpPr>
          <p:cNvPr id="25" name="Text Box 19">
            <a:extLst>
              <a:ext uri="{FF2B5EF4-FFF2-40B4-BE49-F238E27FC236}">
                <a16:creationId xmlns:a16="http://schemas.microsoft.com/office/drawing/2014/main" id="{C16810E8-AA01-FB4D-140B-EAD460247FBE}"/>
              </a:ext>
            </a:extLst>
          </p:cNvPr>
          <p:cNvSpPr txBox="1">
            <a:spLocks noChangeArrowheads="1"/>
          </p:cNvSpPr>
          <p:nvPr/>
        </p:nvSpPr>
        <p:spPr bwMode="auto">
          <a:xfrm>
            <a:off x="17085654" y="16061283"/>
            <a:ext cx="10733505" cy="4014253"/>
          </a:xfrm>
          <a:prstGeom prst="rect">
            <a:avLst/>
          </a:prstGeom>
          <a:noFill/>
          <a:ln w="12700">
            <a:noFill/>
            <a:miter lim="800000"/>
            <a:headEnd/>
            <a:tailEnd/>
          </a:ln>
          <a:effectLst/>
        </p:spPr>
        <p:txBody>
          <a:bodyPr wrap="square" lIns="73991" tIns="36995" rIns="73991" bIns="36995">
            <a:spAutoFit/>
          </a:bodyPr>
          <a:lstStyle/>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 system follows a web-based architecture consisting of a user interface, AI processing component, and database.</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Users input assignment data, which is processed by the AI to generate a daily workload plan.</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 system stores user data and schedules in a database for easy access and updates.</a:t>
            </a:r>
          </a:p>
        </p:txBody>
      </p:sp>
      <p:sp>
        <p:nvSpPr>
          <p:cNvPr id="26" name="Text Box 19">
            <a:extLst>
              <a:ext uri="{FF2B5EF4-FFF2-40B4-BE49-F238E27FC236}">
                <a16:creationId xmlns:a16="http://schemas.microsoft.com/office/drawing/2014/main" id="{5A4C0C95-2659-873B-F728-915B24B755FE}"/>
              </a:ext>
            </a:extLst>
          </p:cNvPr>
          <p:cNvSpPr txBox="1">
            <a:spLocks noChangeArrowheads="1"/>
          </p:cNvSpPr>
          <p:nvPr/>
        </p:nvSpPr>
        <p:spPr bwMode="auto">
          <a:xfrm>
            <a:off x="3490058" y="22506300"/>
            <a:ext cx="10109429" cy="567155"/>
          </a:xfrm>
          <a:prstGeom prst="rect">
            <a:avLst/>
          </a:prstGeom>
          <a:solidFill>
            <a:schemeClr val="bg2"/>
          </a:solidFill>
          <a:ln w="12700">
            <a:noFill/>
            <a:miter lim="800000"/>
            <a:headEnd/>
            <a:tailEnd/>
          </a:ln>
          <a:effectLst>
            <a:outerShdw blurRad="50800" dist="38100" algn="l" rotWithShape="0">
              <a:prstClr val="black">
                <a:alpha val="40000"/>
              </a:prstClr>
            </a:outerShdw>
          </a:effectLst>
        </p:spPr>
        <p:txBody>
          <a:bodyPr wrap="square" lIns="73991" tIns="36995" rIns="73991" bIns="36995">
            <a:spAutoFit/>
          </a:bodyPr>
          <a:lstStyle/>
          <a:p>
            <a:pPr algn="ctr" defTabSz="739341" eaLnBrk="1" hangingPunct="1">
              <a:spcBef>
                <a:spcPct val="50000"/>
              </a:spcBef>
              <a:defRPr/>
            </a:pPr>
            <a:r>
              <a:rPr lang="en-US" sz="3200" b="1" dirty="0">
                <a:solidFill>
                  <a:srgbClr val="081E3F"/>
                </a:solidFill>
                <a:latin typeface="Arial" charset="0"/>
                <a:ea typeface="ＭＳ Ｐゴシック" charset="-128"/>
                <a:cs typeface="ＭＳ Ｐゴシック" charset="-128"/>
              </a:rPr>
              <a:t>Figure 1</a:t>
            </a:r>
          </a:p>
        </p:txBody>
      </p:sp>
      <p:sp>
        <p:nvSpPr>
          <p:cNvPr id="28" name="Text Box 19">
            <a:extLst>
              <a:ext uri="{FF2B5EF4-FFF2-40B4-BE49-F238E27FC236}">
                <a16:creationId xmlns:a16="http://schemas.microsoft.com/office/drawing/2014/main" id="{7DB0FAD5-BA22-E239-B50E-C74D5E6F52E2}"/>
              </a:ext>
            </a:extLst>
          </p:cNvPr>
          <p:cNvSpPr txBox="1">
            <a:spLocks noChangeArrowheads="1"/>
          </p:cNvSpPr>
          <p:nvPr/>
        </p:nvSpPr>
        <p:spPr bwMode="auto">
          <a:xfrm>
            <a:off x="17378017" y="22899084"/>
            <a:ext cx="11087100" cy="4506695"/>
          </a:xfrm>
          <a:prstGeom prst="rect">
            <a:avLst/>
          </a:prstGeom>
          <a:noFill/>
          <a:ln w="12700">
            <a:noFill/>
            <a:miter lim="800000"/>
            <a:headEnd/>
            <a:tailEnd/>
          </a:ln>
          <a:effectLst/>
        </p:spPr>
        <p:txBody>
          <a:bodyPr wrap="square" lIns="73991" tIns="36995" rIns="73991" bIns="36995">
            <a:spAutoFit/>
          </a:bodyPr>
          <a:lstStyle/>
          <a:p>
            <a:pPr defTabSz="739341">
              <a:spcBef>
                <a:spcPct val="50000"/>
              </a:spcBef>
              <a:defRPr/>
            </a:pPr>
            <a:r>
              <a:rPr lang="en-US" sz="3200" b="1" dirty="0">
                <a:solidFill>
                  <a:srgbClr val="081E3F"/>
                </a:solidFill>
                <a:latin typeface="Arial" panose="020B0604020202020204" pitchFamily="34" charset="0"/>
                <a:cs typeface="Arial" panose="020B0604020202020204" pitchFamily="34" charset="0"/>
              </a:rPr>
              <a:t>This project developed an AI-based system designed to help students plan their daily academic workload more effectively. By breaking down assignments into manageable day-by-day tasks, the system improves time management and helps reduce procrastination. Overall, the solution supports better organization and academic performance. Future improvements may include mobile integration and more advanced AI features to further enhance user experience</a:t>
            </a:r>
            <a:r>
              <a:rPr lang="en-US" sz="3200" b="1" dirty="0">
                <a:latin typeface="Arial" panose="020B0604020202020204" pitchFamily="34" charset="0"/>
                <a:cs typeface="Arial" panose="020B0604020202020204" pitchFamily="34" charset="0"/>
              </a:rPr>
              <a:t>.</a:t>
            </a:r>
            <a:endParaRPr lang="en-US" sz="3200" b="1" dirty="0">
              <a:solidFill>
                <a:srgbClr val="081E3F"/>
              </a:solidFill>
              <a:latin typeface="Arial" panose="020B0604020202020204" pitchFamily="34" charset="0"/>
              <a:ea typeface="ＭＳ Ｐゴシック" charset="-128"/>
              <a:cs typeface="Arial" panose="020B0604020202020204" pitchFamily="34" charset="0"/>
            </a:endParaRPr>
          </a:p>
        </p:txBody>
      </p:sp>
      <p:sp>
        <p:nvSpPr>
          <p:cNvPr id="30" name="Text Box 19">
            <a:extLst>
              <a:ext uri="{FF2B5EF4-FFF2-40B4-BE49-F238E27FC236}">
                <a16:creationId xmlns:a16="http://schemas.microsoft.com/office/drawing/2014/main" id="{EE3EA68D-9FEF-950C-FE4A-6C23FD6B3E83}"/>
              </a:ext>
            </a:extLst>
          </p:cNvPr>
          <p:cNvSpPr txBox="1">
            <a:spLocks noChangeArrowheads="1"/>
          </p:cNvSpPr>
          <p:nvPr/>
        </p:nvSpPr>
        <p:spPr bwMode="auto">
          <a:xfrm>
            <a:off x="3038612" y="25152432"/>
            <a:ext cx="10733505" cy="3521810"/>
          </a:xfrm>
          <a:prstGeom prst="rect">
            <a:avLst/>
          </a:prstGeom>
          <a:noFill/>
          <a:ln w="12700">
            <a:noFill/>
            <a:miter lim="800000"/>
            <a:headEnd/>
            <a:tailEnd/>
          </a:ln>
          <a:effectLst/>
        </p:spPr>
        <p:txBody>
          <a:bodyPr wrap="square" lIns="73991" tIns="36995" rIns="73991" bIns="36995">
            <a:spAutoFit/>
          </a:bodyPr>
          <a:lstStyle/>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 system was tested by inputting sample assignments and deadlines.</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The AI-generated daily plans were checked for accuracy and balance.</a:t>
            </a:r>
          </a:p>
          <a:p>
            <a:pPr marL="571500" indent="-571500" defTabSz="739341" eaLnBrk="1" hangingPunct="1">
              <a:spcBef>
                <a:spcPct val="50000"/>
              </a:spcBef>
              <a:buFont typeface="Arial" panose="020B0604020202020204" pitchFamily="34" charset="0"/>
              <a:buChar char="•"/>
              <a:defRPr/>
            </a:pPr>
            <a:r>
              <a:rPr lang="en-US" sz="3200" b="1" dirty="0">
                <a:solidFill>
                  <a:srgbClr val="081E3F"/>
                </a:solidFill>
                <a:latin typeface="Arial" charset="0"/>
                <a:ea typeface="ＭＳ Ｐゴシック" charset="-128"/>
                <a:cs typeface="ＭＳ Ｐゴシック" charset="-128"/>
              </a:rPr>
              <a:t>Test results showed that the system successfully created organized and manageable schedules.</a:t>
            </a:r>
          </a:p>
        </p:txBody>
      </p:sp>
      <p:pic>
        <p:nvPicPr>
          <p:cNvPr id="4" name="Picture 3">
            <a:extLst>
              <a:ext uri="{FF2B5EF4-FFF2-40B4-BE49-F238E27FC236}">
                <a16:creationId xmlns:a16="http://schemas.microsoft.com/office/drawing/2014/main" id="{F1E1DFFA-2E89-658F-99B5-C0AB58C70BA8}"/>
              </a:ext>
            </a:extLst>
          </p:cNvPr>
          <p:cNvPicPr>
            <a:picLocks noChangeAspect="1"/>
          </p:cNvPicPr>
          <p:nvPr/>
        </p:nvPicPr>
        <p:blipFill>
          <a:blip r:embed="rId3"/>
          <a:stretch>
            <a:fillRect/>
          </a:stretch>
        </p:blipFill>
        <p:spPr>
          <a:xfrm>
            <a:off x="3490058" y="15864423"/>
            <a:ext cx="10149187" cy="6620650"/>
          </a:xfrm>
          <a:prstGeom prst="rect">
            <a:avLst/>
          </a:prstGeom>
        </p:spPr>
      </p:pic>
      <p:pic>
        <p:nvPicPr>
          <p:cNvPr id="20" name="Picture 19">
            <a:extLst>
              <a:ext uri="{FF2B5EF4-FFF2-40B4-BE49-F238E27FC236}">
                <a16:creationId xmlns:a16="http://schemas.microsoft.com/office/drawing/2014/main" id="{41B125F1-CDFF-66E6-3A7A-C9C63F332518}"/>
              </a:ext>
            </a:extLst>
          </p:cNvPr>
          <p:cNvPicPr>
            <a:picLocks noChangeAspect="1"/>
          </p:cNvPicPr>
          <p:nvPr/>
        </p:nvPicPr>
        <p:blipFill>
          <a:blip r:embed="rId4"/>
          <a:stretch>
            <a:fillRect/>
          </a:stretch>
        </p:blipFill>
        <p:spPr>
          <a:xfrm>
            <a:off x="31383037" y="15863164"/>
            <a:ext cx="10387205" cy="6868504"/>
          </a:xfrm>
          <a:prstGeom prst="rect">
            <a:avLst/>
          </a:prstGeom>
        </p:spPr>
      </p:pic>
      <p:sp>
        <p:nvSpPr>
          <p:cNvPr id="24" name="Text Box 19">
            <a:extLst>
              <a:ext uri="{FF2B5EF4-FFF2-40B4-BE49-F238E27FC236}">
                <a16:creationId xmlns:a16="http://schemas.microsoft.com/office/drawing/2014/main" id="{F04727C4-FECF-53D2-872A-8E7287460971}"/>
              </a:ext>
            </a:extLst>
          </p:cNvPr>
          <p:cNvSpPr txBox="1">
            <a:spLocks noChangeArrowheads="1"/>
          </p:cNvSpPr>
          <p:nvPr/>
        </p:nvSpPr>
        <p:spPr bwMode="auto">
          <a:xfrm>
            <a:off x="31383036" y="22814350"/>
            <a:ext cx="10309241" cy="567155"/>
          </a:xfrm>
          <a:prstGeom prst="rect">
            <a:avLst/>
          </a:prstGeom>
          <a:solidFill>
            <a:schemeClr val="bg2"/>
          </a:solidFill>
          <a:ln w="12700">
            <a:noFill/>
            <a:miter lim="800000"/>
            <a:headEnd/>
            <a:tailEnd/>
          </a:ln>
          <a:effectLst>
            <a:outerShdw blurRad="50800" dist="38100" algn="l" rotWithShape="0">
              <a:prstClr val="black">
                <a:alpha val="40000"/>
              </a:prstClr>
            </a:outerShdw>
          </a:effectLst>
        </p:spPr>
        <p:txBody>
          <a:bodyPr wrap="square" lIns="73991" tIns="36995" rIns="73991" bIns="36995">
            <a:spAutoFit/>
          </a:bodyPr>
          <a:lstStyle/>
          <a:p>
            <a:pPr algn="ctr" defTabSz="739341" eaLnBrk="1" hangingPunct="1">
              <a:spcBef>
                <a:spcPct val="50000"/>
              </a:spcBef>
              <a:defRPr/>
            </a:pPr>
            <a:r>
              <a:rPr lang="en-US" sz="3200" b="1" dirty="0">
                <a:solidFill>
                  <a:srgbClr val="081E3F"/>
                </a:solidFill>
                <a:latin typeface="Arial" charset="0"/>
                <a:ea typeface="ＭＳ Ｐゴシック" charset="-128"/>
                <a:cs typeface="ＭＳ Ｐゴシック" charset="-128"/>
              </a:rPr>
              <a:t>Figure 2</a:t>
            </a:r>
          </a:p>
        </p:txBody>
      </p:sp>
      <p:cxnSp>
        <p:nvCxnSpPr>
          <p:cNvPr id="31" name="Straight Connector 30">
            <a:extLst>
              <a:ext uri="{FF2B5EF4-FFF2-40B4-BE49-F238E27FC236}">
                <a16:creationId xmlns:a16="http://schemas.microsoft.com/office/drawing/2014/main" id="{2081DB0B-132B-A203-484B-F3828E2092B5}"/>
              </a:ext>
            </a:extLst>
          </p:cNvPr>
          <p:cNvCxnSpPr/>
          <p:nvPr/>
        </p:nvCxnSpPr>
        <p:spPr>
          <a:xfrm>
            <a:off x="15118080" y="7152575"/>
            <a:ext cx="0" cy="21626823"/>
          </a:xfrm>
          <a:prstGeom prst="line">
            <a:avLst/>
          </a:prstGeom>
          <a:ln>
            <a:solidFill>
              <a:srgbClr val="081E3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389059E-3B8E-0A13-7661-66B2B6F4D6AF}"/>
              </a:ext>
            </a:extLst>
          </p:cNvPr>
          <p:cNvCxnSpPr/>
          <p:nvPr/>
        </p:nvCxnSpPr>
        <p:spPr>
          <a:xfrm>
            <a:off x="29459464" y="7426419"/>
            <a:ext cx="0" cy="21626823"/>
          </a:xfrm>
          <a:prstGeom prst="line">
            <a:avLst/>
          </a:prstGeom>
          <a:ln>
            <a:solidFill>
              <a:srgbClr val="081E3F"/>
            </a:solidFill>
          </a:ln>
        </p:spPr>
        <p:style>
          <a:lnRef idx="1">
            <a:schemeClr val="accent1"/>
          </a:lnRef>
          <a:fillRef idx="0">
            <a:schemeClr val="accent1"/>
          </a:fillRef>
          <a:effectRef idx="0">
            <a:schemeClr val="accent1"/>
          </a:effectRef>
          <a:fontRef idx="minor">
            <a:schemeClr val="tx1"/>
          </a:fontRef>
        </p:style>
      </p:cxnSp>
      <p:sp>
        <p:nvSpPr>
          <p:cNvPr id="33" name="Text Box 19">
            <a:extLst>
              <a:ext uri="{FF2B5EF4-FFF2-40B4-BE49-F238E27FC236}">
                <a16:creationId xmlns:a16="http://schemas.microsoft.com/office/drawing/2014/main" id="{2E7828C4-80FC-EE07-75D3-53A0CB53DE10}"/>
              </a:ext>
            </a:extLst>
          </p:cNvPr>
          <p:cNvSpPr txBox="1">
            <a:spLocks noChangeArrowheads="1"/>
          </p:cNvSpPr>
          <p:nvPr/>
        </p:nvSpPr>
        <p:spPr bwMode="auto">
          <a:xfrm>
            <a:off x="31381994" y="25099427"/>
            <a:ext cx="11703486" cy="5491580"/>
          </a:xfrm>
          <a:prstGeom prst="rect">
            <a:avLst/>
          </a:prstGeom>
          <a:noFill/>
          <a:ln w="12700">
            <a:noFill/>
            <a:miter lim="800000"/>
            <a:headEnd/>
            <a:tailEnd/>
          </a:ln>
          <a:effectLst/>
        </p:spPr>
        <p:txBody>
          <a:bodyPr wrap="square" lIns="73991" tIns="36995" rIns="73991" bIns="36995">
            <a:spAutoFit/>
          </a:bodyPr>
          <a:lstStyle/>
          <a:p>
            <a:r>
              <a:rPr lang="en-US" sz="3200" dirty="0"/>
              <a:t>OpenAI. (2024). </a:t>
            </a:r>
            <a:r>
              <a:rPr lang="en-US" sz="3200" i="1" dirty="0"/>
              <a:t>Artificial Intelligence Tools and Applications</a:t>
            </a:r>
            <a:r>
              <a:rPr lang="en-US" sz="3200" dirty="0"/>
              <a:t>.</a:t>
            </a:r>
            <a:br>
              <a:rPr lang="en-US" sz="3200" dirty="0"/>
            </a:br>
            <a:r>
              <a:rPr lang="en-US" sz="3200" dirty="0">
                <a:hlinkClick r:id="rId5"/>
              </a:rPr>
              <a:t>https://www.openai.com</a:t>
            </a:r>
            <a:endParaRPr lang="en-US" sz="3200" dirty="0"/>
          </a:p>
          <a:p>
            <a:r>
              <a:rPr lang="en-US" sz="3200" dirty="0"/>
              <a:t>W3Schools. (2024). </a:t>
            </a:r>
            <a:r>
              <a:rPr lang="en-US" sz="3200" i="1" dirty="0"/>
              <a:t>Web Development Tutorials</a:t>
            </a:r>
            <a:r>
              <a:rPr lang="en-US" sz="3200" dirty="0"/>
              <a:t>.</a:t>
            </a:r>
            <a:br>
              <a:rPr lang="en-US" sz="3200" dirty="0"/>
            </a:br>
            <a:r>
              <a:rPr lang="en-US" sz="3200" dirty="0">
                <a:hlinkClick r:id="rId6"/>
              </a:rPr>
              <a:t>https://www.w3schools.com</a:t>
            </a:r>
            <a:endParaRPr lang="en-US" sz="3200" dirty="0"/>
          </a:p>
          <a:p>
            <a:r>
              <a:rPr lang="en-US" sz="3200" dirty="0"/>
              <a:t>Oracle. (2024). </a:t>
            </a:r>
            <a:r>
              <a:rPr lang="en-US" sz="3200" i="1" dirty="0"/>
              <a:t>MySQL Documentation</a:t>
            </a:r>
            <a:r>
              <a:rPr lang="en-US" sz="3200" dirty="0"/>
              <a:t>.</a:t>
            </a:r>
            <a:br>
              <a:rPr lang="en-US" sz="3200" dirty="0"/>
            </a:br>
            <a:r>
              <a:rPr lang="en-US" sz="3200" dirty="0">
                <a:hlinkClick r:id="rId7"/>
              </a:rPr>
              <a:t>https://dev.mysql.com/doc/</a:t>
            </a:r>
            <a:endParaRPr lang="en-US" sz="3200" dirty="0"/>
          </a:p>
          <a:p>
            <a:r>
              <a:rPr lang="en-US" sz="3200" dirty="0"/>
              <a:t>Python Software Foundation. (2024). </a:t>
            </a:r>
            <a:r>
              <a:rPr lang="en-US" sz="3200" i="1" dirty="0"/>
              <a:t>Python Documentation</a:t>
            </a:r>
            <a:r>
              <a:rPr lang="en-US" sz="3200" dirty="0"/>
              <a:t>.</a:t>
            </a:r>
            <a:br>
              <a:rPr lang="en-US" sz="3200" dirty="0"/>
            </a:br>
            <a:r>
              <a:rPr lang="en-US" sz="3200" dirty="0">
                <a:hlinkClick r:id="rId8"/>
              </a:rPr>
              <a:t>https://docs.python.org</a:t>
            </a:r>
            <a:endParaRPr lang="en-US" sz="3200" dirty="0"/>
          </a:p>
          <a:p>
            <a:r>
              <a:rPr lang="en-US" sz="3200" dirty="0"/>
              <a:t>Florida International University. (2026). </a:t>
            </a:r>
            <a:r>
              <a:rPr lang="en-US" sz="3200" i="1" dirty="0"/>
              <a:t>Senior Design Project Guidelines</a:t>
            </a:r>
            <a:r>
              <a:rPr lang="en-US" sz="3200" dirty="0"/>
              <a:t>.</a:t>
            </a:r>
            <a:br>
              <a:rPr lang="en-US" sz="3200" dirty="0"/>
            </a:br>
            <a:r>
              <a:rPr lang="en-US" sz="3200" dirty="0">
                <a:hlinkClick r:id="rId9"/>
              </a:rPr>
              <a:t>https://www.cis.fiu.edu</a:t>
            </a:r>
            <a:endParaRPr lang="en-US" sz="3200" dirty="0"/>
          </a:p>
        </p:txBody>
      </p:sp>
    </p:spTree>
    <p:extLst>
      <p:ext uri="{BB962C8B-B14F-4D97-AF65-F5344CB8AC3E}">
        <p14:creationId xmlns:p14="http://schemas.microsoft.com/office/powerpoint/2010/main" val="137209929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37899C4F-194D-47FC-918D-4EED357B8EAD}">
  <ds:schemaRefs>
    <ds:schemaRef ds:uri="http://schemas.microsoft.com/office/2006/documentManagement/types"/>
    <ds:schemaRef ds:uri="59a830c1-7073-48e7-a623-528add45a120"/>
    <ds:schemaRef ds:uri="http://purl.org/dc/terms/"/>
    <ds:schemaRef ds:uri="http://purl.org/dc/dcmitype/"/>
    <ds:schemaRef ds:uri="http://purl.org/dc/elements/1.1/"/>
    <ds:schemaRef ds:uri="http://schemas.openxmlformats.org/package/2006/metadata/core-properties"/>
    <ds:schemaRef ds:uri="http://www.w3.org/XML/1998/namespace"/>
    <ds:schemaRef ds:uri="http://schemas.microsoft.com/office/infopath/2007/PartnerControls"/>
    <ds:schemaRef ds:uri="8234652b-4e88-4c30-a994-e272914a045d"/>
    <ds:schemaRef ds:uri="http://schemas.microsoft.com/office/2006/metadata/properties"/>
  </ds:schemaRefs>
</ds:datastoreItem>
</file>

<file path=customXml/itemProps3.xml><?xml version="1.0" encoding="utf-8"?>
<ds:datastoreItem xmlns:ds="http://schemas.openxmlformats.org/officeDocument/2006/customXml" ds:itemID="{F0D2C1F0-C363-4025-91DB-18F733C59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3680</TotalTime>
  <Words>548</Words>
  <Application>Microsoft Office PowerPoint</Application>
  <PresentationFormat>Custom</PresentationFormat>
  <Paragraphs>42</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Arial</vt:lpstr>
      <vt:lpstr>Calibri</vt:lpstr>
      <vt:lpstr>Cambria</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Ed Paul</cp:lastModifiedBy>
  <cp:revision>91</cp:revision>
  <dcterms:created xsi:type="dcterms:W3CDTF">2019-06-25T19:12:02Z</dcterms:created>
  <dcterms:modified xsi:type="dcterms:W3CDTF">2026-04-13T16:33:41Z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