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256" r:id="rId5"/>
    <p:sldId id="265" r:id="rId6"/>
    <p:sldId id="266" r:id="rId7"/>
    <p:sldId id="267" r:id="rId8"/>
    <p:sldId id="270" r:id="rId9"/>
    <p:sldId id="268" r:id="rId10"/>
    <p:sldId id="271" r:id="rId11"/>
    <p:sldId id="27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uardo 1" initials="E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C5C344-0142-B91D-D8F0-CC6547CDB8E5}" v="1862" dt="2026-04-25T21:38:12.118"/>
  </p1510:revLst>
</p1510:revInfo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BE8FB8-435D-2347-BE0C-8C8605F7E0B6}" type="datetimeFigureOut">
              <a:rPr lang="en-US" smtClean="0"/>
              <a:t>4/25/2026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B7D53D-4AF1-3446-B142-98B7F29EE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705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26C96-2D46-9C4B-AE46-859B792ABC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9280" y="1041400"/>
            <a:ext cx="9072880" cy="2387600"/>
          </a:xfrm>
        </p:spPr>
        <p:txBody>
          <a:bodyPr anchor="b"/>
          <a:lstStyle>
            <a:lvl1pPr algn="l">
              <a:defRPr sz="6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E1DDBC-27B7-EE49-AF57-DEA041F418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59280" y="3521075"/>
            <a:ext cx="9072880" cy="1655762"/>
          </a:xfrm>
        </p:spPr>
        <p:txBody>
          <a:bodyPr/>
          <a:lstStyle>
            <a:lvl1pPr marL="0" indent="0" algn="l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6891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6B74D571-5D0A-1C4A-8AEF-1EC65E11EB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6BB26-8D17-FF41-8233-095B59A9C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18652" y="1681163"/>
            <a:ext cx="4582160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71640" y="1681163"/>
            <a:ext cx="458374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F88939-A5E5-534A-8777-76D8C439A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FC646-D706-F744-8D74-285615B3AD1C}" type="datetimeFigureOut">
              <a:rPr lang="en-US" smtClean="0"/>
              <a:t>4/25/2026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4D3F7B-B0B5-EE48-ADBA-3DA485EF3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8E4565-FC2C-B444-8F57-8F7547ABAC2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920240" y="2671762"/>
            <a:ext cx="4582160" cy="29873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9C816B-C660-9C4B-8BB9-ED115ACA4448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accent1"/>
                </a:solidFill>
              </a:rPr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1E401C8-8FFC-A04D-A35D-59169EAE3D3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771640" y="2671762"/>
            <a:ext cx="4582160" cy="29873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4085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sitting, water, man, black&#10;&#10;Description automatically generated">
            <a:extLst>
              <a:ext uri="{FF2B5EF4-FFF2-40B4-BE49-F238E27FC236}">
                <a16:creationId xmlns:a16="http://schemas.microsoft.com/office/drawing/2014/main" id="{5C761069-666A-9F4F-AAE5-C820E56AA2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65125"/>
            <a:ext cx="9433560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433560" cy="39554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4/25/2026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710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, water, man, black&#10;&#10;Description automatically generated">
            <a:extLst>
              <a:ext uri="{FF2B5EF4-FFF2-40B4-BE49-F238E27FC236}">
                <a16:creationId xmlns:a16="http://schemas.microsoft.com/office/drawing/2014/main" id="{D65D4768-7035-6E47-8FDF-2C1C622E73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4CAFE-77C6-2B47-A011-297FF70AFF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20240" y="1825625"/>
            <a:ext cx="4582160" cy="383349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78DEC-E24D-5E4F-929A-926B6CED4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4/25/2026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8C3D4-F607-1F4C-89FB-51FC6CDE4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6EE7176-8C0B-1F43-9A31-283CA5592829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accent1"/>
                </a:solidFill>
              </a:rPr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4EF6F23-0457-734A-8122-E94EE569E45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771640" y="1825625"/>
            <a:ext cx="4582160" cy="383349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96621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, water, man, black&#10;&#10;Description automatically generated">
            <a:extLst>
              <a:ext uri="{FF2B5EF4-FFF2-40B4-BE49-F238E27FC236}">
                <a16:creationId xmlns:a16="http://schemas.microsoft.com/office/drawing/2014/main" id="{93491192-B8BA-BE43-9DB4-C892BF178B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6BB26-8D17-FF41-8233-095B59A9C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18652" y="1681163"/>
            <a:ext cx="4582160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71640" y="1681163"/>
            <a:ext cx="458374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F88939-A5E5-534A-8777-76D8C439A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4/25/2026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4D3F7B-B0B5-EE48-ADBA-3DA485EF3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8E4565-FC2C-B444-8F57-8F7547ABAC2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920240" y="2671762"/>
            <a:ext cx="4582160" cy="29873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9C816B-C660-9C4B-8BB9-ED115ACA4448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accent1"/>
                </a:solidFill>
              </a:rPr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1E401C8-8FFC-A04D-A35D-59169EAE3D3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771640" y="2671762"/>
            <a:ext cx="4582160" cy="29873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71793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991" y="365124"/>
            <a:ext cx="9433560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991" y="1825624"/>
            <a:ext cx="9433560" cy="39554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991" y="6356349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4/25/2026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0815" y="6356349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F605C5-BD40-734A-AB47-1AB540BD6027}"/>
              </a:ext>
            </a:extLst>
          </p:cNvPr>
          <p:cNvSpPr/>
          <p:nvPr userDrawn="1"/>
        </p:nvSpPr>
        <p:spPr>
          <a:xfrm>
            <a:off x="10392032" y="0"/>
            <a:ext cx="1507525" cy="10379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Text&#10;&#10;Description automatically generated">
            <a:extLst>
              <a:ext uri="{FF2B5EF4-FFF2-40B4-BE49-F238E27FC236}">
                <a16:creationId xmlns:a16="http://schemas.microsoft.com/office/drawing/2014/main" id="{47083391-1808-D443-ABF7-DAF37B5260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6188"/>
          <a:stretch/>
        </p:blipFill>
        <p:spPr>
          <a:xfrm>
            <a:off x="10392032" y="253171"/>
            <a:ext cx="1507525" cy="60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2625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8CB83A58-32AA-6D43-AF43-70D9862A3FC1}"/>
              </a:ext>
            </a:extLst>
          </p:cNvPr>
          <p:cNvGrpSpPr/>
          <p:nvPr userDrawn="1"/>
        </p:nvGrpSpPr>
        <p:grpSpPr>
          <a:xfrm>
            <a:off x="0" y="0"/>
            <a:ext cx="4315900" cy="6858000"/>
            <a:chOff x="-1" y="0"/>
            <a:chExt cx="4315900" cy="6858000"/>
          </a:xfrm>
        </p:grpSpPr>
        <p:pic>
          <p:nvPicPr>
            <p:cNvPr id="17" name="Picture 16" descr="A close up of a logo&#10;&#10;Description automatically generated">
              <a:extLst>
                <a:ext uri="{FF2B5EF4-FFF2-40B4-BE49-F238E27FC236}">
                  <a16:creationId xmlns:a16="http://schemas.microsoft.com/office/drawing/2014/main" id="{D6E02BDA-92F0-4F43-82C6-9571E6B4515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87308" b="16582"/>
            <a:stretch/>
          </p:blipFill>
          <p:spPr>
            <a:xfrm>
              <a:off x="2768453" y="0"/>
              <a:ext cx="1547446" cy="6858000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D19BB77-1F1D-F144-8A0F-B3A34033D6D3}"/>
                </a:ext>
              </a:extLst>
            </p:cNvPr>
            <p:cNvSpPr/>
            <p:nvPr userDrawn="1"/>
          </p:nvSpPr>
          <p:spPr>
            <a:xfrm>
              <a:off x="-1" y="0"/>
              <a:ext cx="4260814" cy="6858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0815" y="6356349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61DBE08-73EE-E248-9A94-3E3F3A4D9B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15900" y="0"/>
            <a:ext cx="7876099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723" y="365124"/>
            <a:ext cx="3925956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10EFE22-2DB5-264B-A504-D61E5816F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723" y="1835564"/>
            <a:ext cx="3925956" cy="39554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9" name="Picture 18" descr="Text&#10;&#10;Description automatically generated">
            <a:extLst>
              <a:ext uri="{FF2B5EF4-FFF2-40B4-BE49-F238E27FC236}">
                <a16:creationId xmlns:a16="http://schemas.microsoft.com/office/drawing/2014/main" id="{2D5B1C5A-E9E3-6647-9073-279D660A5B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46188"/>
          <a:stretch/>
        </p:blipFill>
        <p:spPr>
          <a:xfrm>
            <a:off x="0" y="6115707"/>
            <a:ext cx="1507525" cy="60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42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CE9CF7A-515E-0D48-BE36-C23E531341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599" y="6115707"/>
            <a:ext cx="1173599" cy="543525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0815" y="6356349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61DBE08-73EE-E248-9A94-3E3F3A4D9B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15900" y="0"/>
            <a:ext cx="7876099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723" y="365124"/>
            <a:ext cx="3925956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10EFE22-2DB5-264B-A504-D61E5816F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723" y="1835564"/>
            <a:ext cx="3925956" cy="39554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49269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46341E84-75CD-CD43-9654-3AA6270883F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75615" y="365123"/>
            <a:ext cx="3684172" cy="285872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991" y="6356349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4/25/2026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0815" y="6356349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61DBE08-73EE-E248-9A94-3E3F3A4D9B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6129" y="365124"/>
            <a:ext cx="3684172" cy="5854699"/>
          </a:xfrm>
        </p:spPr>
        <p:txBody>
          <a:bodyPr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9E4BE10-1281-DB42-9B65-DDC940EAC297}"/>
              </a:ext>
            </a:extLst>
          </p:cNvPr>
          <p:cNvGrpSpPr/>
          <p:nvPr userDrawn="1"/>
        </p:nvGrpSpPr>
        <p:grpSpPr>
          <a:xfrm>
            <a:off x="-1" y="0"/>
            <a:ext cx="4315900" cy="6858000"/>
            <a:chOff x="-1" y="0"/>
            <a:chExt cx="4315900" cy="6858000"/>
          </a:xfrm>
        </p:grpSpPr>
        <p:pic>
          <p:nvPicPr>
            <p:cNvPr id="17" name="Picture 16" descr="A close up of a logo&#10;&#10;Description automatically generated">
              <a:extLst>
                <a:ext uri="{FF2B5EF4-FFF2-40B4-BE49-F238E27FC236}">
                  <a16:creationId xmlns:a16="http://schemas.microsoft.com/office/drawing/2014/main" id="{331C5BDA-B522-0C42-A260-D5BAC16F222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87308" b="16582"/>
            <a:stretch/>
          </p:blipFill>
          <p:spPr>
            <a:xfrm>
              <a:off x="2768453" y="0"/>
              <a:ext cx="1547446" cy="6858000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41F0323-CFF1-F345-B1E7-23C2AEA17CF1}"/>
                </a:ext>
              </a:extLst>
            </p:cNvPr>
            <p:cNvSpPr/>
            <p:nvPr userDrawn="1"/>
          </p:nvSpPr>
          <p:spPr>
            <a:xfrm>
              <a:off x="-1" y="0"/>
              <a:ext cx="4260814" cy="6858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723" y="365124"/>
            <a:ext cx="3925956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10EFE22-2DB5-264B-A504-D61E5816F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723" y="1835565"/>
            <a:ext cx="3925956" cy="40259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F1B06B6D-CF17-C64C-9625-FDC0FD465AB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375615" y="3348649"/>
            <a:ext cx="3684172" cy="2858723"/>
          </a:xfrm>
        </p:spPr>
        <p:txBody>
          <a:bodyPr/>
          <a:lstStyle/>
          <a:p>
            <a:endParaRPr lang="en-US"/>
          </a:p>
        </p:txBody>
      </p:sp>
      <p:pic>
        <p:nvPicPr>
          <p:cNvPr id="19" name="Picture 18" descr="Text&#10;&#10;Description automatically generated">
            <a:extLst>
              <a:ext uri="{FF2B5EF4-FFF2-40B4-BE49-F238E27FC236}">
                <a16:creationId xmlns:a16="http://schemas.microsoft.com/office/drawing/2014/main" id="{B6058F95-76D6-794B-BB76-B499C8DF42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46188"/>
          <a:stretch/>
        </p:blipFill>
        <p:spPr>
          <a:xfrm>
            <a:off x="0" y="6115707"/>
            <a:ext cx="1507525" cy="60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0319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61DBE08-73EE-E248-9A94-3E3F3A4D9B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" y="0"/>
            <a:ext cx="12192001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991" y="6356349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4/25/2026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0815" y="6356349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882D828-8B60-B64D-8195-E5AD6028C4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8438" y="4229389"/>
            <a:ext cx="7751670" cy="904790"/>
          </a:xfrm>
        </p:spPr>
        <p:txBody>
          <a:bodyPr anchor="b"/>
          <a:lstStyle>
            <a:lvl1pPr algn="l">
              <a:defRPr sz="44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7BEBCA61-7A9D-944B-BBF6-A7D21A2196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8438" y="5291490"/>
            <a:ext cx="7751670" cy="627396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95453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bird&#10;&#10;Description automatically generated">
            <a:extLst>
              <a:ext uri="{FF2B5EF4-FFF2-40B4-BE49-F238E27FC236}">
                <a16:creationId xmlns:a16="http://schemas.microsoft.com/office/drawing/2014/main" id="{C044CC65-39BB-9241-8761-4877F830C2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65125"/>
            <a:ext cx="9433560" cy="1325563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433560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4/25/2026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190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ird&#10;&#10;Description automatically generated">
            <a:extLst>
              <a:ext uri="{FF2B5EF4-FFF2-40B4-BE49-F238E27FC236}">
                <a16:creationId xmlns:a16="http://schemas.microsoft.com/office/drawing/2014/main" id="{3DD46B9C-C849-2547-9330-BEEFD7C818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4CAFE-77C6-2B47-A011-297FF70AFF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20240" y="1825625"/>
            <a:ext cx="4582160" cy="383349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78DEC-E24D-5E4F-929A-926B6CED4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4/25/2026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8C3D4-F607-1F4C-89FB-51FC6CDE4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6EE7176-8C0B-1F43-9A31-283CA5592829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4EF6F23-0457-734A-8122-E94EE569E45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771640" y="1825625"/>
            <a:ext cx="4582160" cy="383349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ird&#10;&#10;Description automatically generated">
            <a:extLst>
              <a:ext uri="{FF2B5EF4-FFF2-40B4-BE49-F238E27FC236}">
                <a16:creationId xmlns:a16="http://schemas.microsoft.com/office/drawing/2014/main" id="{9E88F586-00C7-2745-B91C-6D19355905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6BB26-8D17-FF41-8233-095B59A9C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18652" y="1681163"/>
            <a:ext cx="458216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71640" y="1681163"/>
            <a:ext cx="458374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F88939-A5E5-534A-8777-76D8C439A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FC646-D706-F744-8D74-285615B3AD1C}" type="datetimeFigureOut">
              <a:rPr lang="en-US" smtClean="0"/>
              <a:t>4/25/2026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4D3F7B-B0B5-EE48-ADBA-3DA485EF3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8E4565-FC2C-B444-8F57-8F7547ABAC2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920240" y="2671762"/>
            <a:ext cx="4582160" cy="29873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9C816B-C660-9C4B-8BB9-ED115ACA4448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1E401C8-8FFC-A04D-A35D-59169EAE3D3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771640" y="2671762"/>
            <a:ext cx="4582160" cy="29873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8328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yellow, food, table&#10;&#10;Description automatically generated">
            <a:extLst>
              <a:ext uri="{FF2B5EF4-FFF2-40B4-BE49-F238E27FC236}">
                <a16:creationId xmlns:a16="http://schemas.microsoft.com/office/drawing/2014/main" id="{FAF6D7D9-EAC0-F141-95A0-936F67BC7F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65125"/>
            <a:ext cx="943356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433560" cy="39554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4/25/2026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36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yellow, food, table&#10;&#10;Description automatically generated">
            <a:extLst>
              <a:ext uri="{FF2B5EF4-FFF2-40B4-BE49-F238E27FC236}">
                <a16:creationId xmlns:a16="http://schemas.microsoft.com/office/drawing/2014/main" id="{C7169667-9940-4141-961C-FEF890E1A3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4CAFE-77C6-2B47-A011-297FF70AFF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20240" y="1825625"/>
            <a:ext cx="4582160" cy="38334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78DEC-E24D-5E4F-929A-926B6CED4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3117" y="6356349"/>
            <a:ext cx="2611120" cy="365125"/>
          </a:xfr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4/25/2026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8C3D4-F607-1F4C-89FB-51FC6CDE4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56817" y="6356349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6EE7176-8C0B-1F43-9A31-283CA5592829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4EF6F23-0457-734A-8122-E94EE569E45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771640" y="1825625"/>
            <a:ext cx="4582160" cy="38334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5297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yellow, food, table&#10;&#10;Description automatically generated">
            <a:extLst>
              <a:ext uri="{FF2B5EF4-FFF2-40B4-BE49-F238E27FC236}">
                <a16:creationId xmlns:a16="http://schemas.microsoft.com/office/drawing/2014/main" id="{53716C7D-BA51-CA40-9587-2BD03F49D8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6BB26-8D17-FF41-8233-095B59A9C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18652" y="1681163"/>
            <a:ext cx="458216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71640" y="1681163"/>
            <a:ext cx="458374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F88939-A5E5-534A-8777-76D8C439A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4/25/2026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4D3F7B-B0B5-EE48-ADBA-3DA485EF3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8E4565-FC2C-B444-8F57-8F7547ABAC2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920240" y="2671762"/>
            <a:ext cx="4582160" cy="29873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9C816B-C660-9C4B-8BB9-ED115ACA4448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1E401C8-8FFC-A04D-A35D-59169EAE3D3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771640" y="2671762"/>
            <a:ext cx="4582160" cy="29873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7942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49C9D60-39E6-8244-84DF-498C5CE1EB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65125"/>
            <a:ext cx="9433560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433560" cy="39554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4/25/2026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5CD972FF-A8A9-AF46-9264-2AAA41AFA1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4CAFE-77C6-2B47-A011-297FF70AFF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20240" y="1825625"/>
            <a:ext cx="4582160" cy="383349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78DEC-E24D-5E4F-929A-926B6CED4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4/25/2026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8C3D4-F607-1F4C-89FB-51FC6CDE4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6EE7176-8C0B-1F43-9A31-283CA5592829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accent1"/>
                </a:solidFill>
              </a:rPr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4EF6F23-0457-734A-8122-E94EE569E45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771640" y="1825625"/>
            <a:ext cx="4582160" cy="383349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8488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bird&#10;&#10;Description automatically generated">
            <a:extLst>
              <a:ext uri="{FF2B5EF4-FFF2-40B4-BE49-F238E27FC236}">
                <a16:creationId xmlns:a16="http://schemas.microsoft.com/office/drawing/2014/main" id="{8020C92E-C985-D34F-9868-C8F180676184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D973CB-EE63-BD43-B7FE-EDAD0D6A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14FBC-539F-4F48-BDAA-9479CFFC1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7E73E-CAC3-5141-B961-FA29463391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t>4/25/2026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9E9F37-99D7-6345-A7DB-AAE499C25A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FB9828-C94F-9347-8523-91B4636C6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88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7" r:id="rId14"/>
    <p:sldLayoutId id="2147483668" r:id="rId15"/>
    <p:sldLayoutId id="2147483671" r:id="rId16"/>
    <p:sldLayoutId id="2147483669" r:id="rId17"/>
    <p:sldLayoutId id="2147483670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pmJBm_EyZ00?feature=oembed" TargetMode="External"/><Relationship Id="rId4" Type="http://schemas.openxmlformats.org/officeDocument/2006/relationships/hyperlink" Target="https://www.youtube.com/watch?v=pmJBm_EyZ00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803C8-CF51-AE4E-8945-7CA22578B9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Vaultora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A2FD73-4108-A149-AFB5-8087DB842A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Mikhail Calero</a:t>
            </a:r>
          </a:p>
          <a:p>
            <a:r>
              <a:rPr lang="en-US" dirty="0"/>
              <a:t>Chloe Cedano</a:t>
            </a:r>
          </a:p>
          <a:p>
            <a:r>
              <a:rPr lang="en-US" dirty="0"/>
              <a:t>Leah Hernandez</a:t>
            </a:r>
          </a:p>
          <a:p>
            <a:r>
              <a:rPr lang="en-US" dirty="0"/>
              <a:t>Lucas Fagundo</a:t>
            </a:r>
          </a:p>
        </p:txBody>
      </p:sp>
    </p:spTree>
    <p:extLst>
      <p:ext uri="{BB962C8B-B14F-4D97-AF65-F5344CB8AC3E}">
        <p14:creationId xmlns:p14="http://schemas.microsoft.com/office/powerpoint/2010/main" val="509943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D7435-BC45-8D45-8FB0-BD0555511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796FED-0024-9265-3E10-C219B4CC5AC3}"/>
              </a:ext>
            </a:extLst>
          </p:cNvPr>
          <p:cNvSpPr/>
          <p:nvPr/>
        </p:nvSpPr>
        <p:spPr>
          <a:xfrm>
            <a:off x="1542197" y="687794"/>
            <a:ext cx="3207224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+mj-lt"/>
              </a:rPr>
              <a:t>Problem Definition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44F28B-9A83-6200-78EE-1130F5D3ED95}"/>
              </a:ext>
            </a:extLst>
          </p:cNvPr>
          <p:cNvSpPr txBox="1"/>
          <p:nvPr/>
        </p:nvSpPr>
        <p:spPr>
          <a:xfrm>
            <a:off x="1920240" y="1690687"/>
            <a:ext cx="9034272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Current workflows require users to encrypt files locally using third-party tools before they even touch the cloud.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Once a file is uploaded to standard storage, its security state is locked. There is no dynamic control over how that file returns to the user.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Users are often forced to download sensitive files in a ready to read state, even when they are on insecure networks or public hardware.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Most accessible storage prioritize syncing over securing, leaving the responsibility of actual data hardening entirely on the end user</a:t>
            </a:r>
            <a:endParaRPr lang="en-US" dirty="0">
              <a:ea typeface="Calibri"/>
              <a:cs typeface="Calibri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357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F7FE1D-0E67-244F-9AFD-5239EE035350}"/>
              </a:ext>
            </a:extLst>
          </p:cNvPr>
          <p:cNvSpPr/>
          <p:nvPr/>
        </p:nvSpPr>
        <p:spPr>
          <a:xfrm>
            <a:off x="1542197" y="687794"/>
            <a:ext cx="3207224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FD7435-BC45-8D45-8FB0-BD0555511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System Architecture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0F50F6-BDB4-B9FC-236D-B9CC99DB0C1E}"/>
              </a:ext>
            </a:extLst>
          </p:cNvPr>
          <p:cNvSpPr txBox="1"/>
          <p:nvPr/>
        </p:nvSpPr>
        <p:spPr>
          <a:xfrm>
            <a:off x="1920240" y="1690687"/>
            <a:ext cx="9034272" cy="477053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>
                <a:ea typeface="+mn-lt"/>
                <a:cs typeface="+mn-lt"/>
              </a:rPr>
              <a:t>Browser → Waitress (production WSGI)</a:t>
            </a:r>
            <a:endParaRPr lang="en-US" sz="1600" dirty="0">
              <a:ea typeface="+mn-lt"/>
              <a:cs typeface="+mn-lt"/>
            </a:endParaRPr>
          </a:p>
          <a:p>
            <a:r>
              <a:rPr lang="en-US" sz="1600">
                <a:ea typeface="+mn-lt"/>
                <a:cs typeface="+mn-lt"/>
              </a:rPr>
              <a:t>              ↓</a:t>
            </a:r>
            <a:endParaRPr lang="en-US" sz="1600" dirty="0">
              <a:ea typeface="+mn-lt"/>
              <a:cs typeface="+mn-lt"/>
            </a:endParaRPr>
          </a:p>
          <a:p>
            <a:r>
              <a:rPr lang="en-US" sz="1600">
                <a:ea typeface="+mn-lt"/>
                <a:cs typeface="+mn-lt"/>
              </a:rPr>
              <a:t>        flask-talisman (CSP, X-Frame-Options, HSTS)</a:t>
            </a:r>
            <a:endParaRPr lang="en-US" sz="1600" dirty="0">
              <a:ea typeface="+mn-lt"/>
              <a:cs typeface="+mn-lt"/>
            </a:endParaRPr>
          </a:p>
          <a:p>
            <a:r>
              <a:rPr lang="en-US" sz="1600">
                <a:ea typeface="+mn-lt"/>
                <a:cs typeface="+mn-lt"/>
              </a:rPr>
              <a:t>              ↓</a:t>
            </a:r>
            <a:endParaRPr lang="en-US" sz="1600" dirty="0">
              <a:ea typeface="+mn-lt"/>
              <a:cs typeface="+mn-lt"/>
            </a:endParaRPr>
          </a:p>
          <a:p>
            <a:r>
              <a:rPr lang="en-US" sz="1600">
                <a:ea typeface="+mn-lt"/>
                <a:cs typeface="+mn-lt"/>
              </a:rPr>
              <a:t>        flask-wtf (CSRF token check)</a:t>
            </a:r>
            <a:endParaRPr lang="en-US" sz="1600" dirty="0">
              <a:ea typeface="+mn-lt"/>
              <a:cs typeface="+mn-lt"/>
            </a:endParaRPr>
          </a:p>
          <a:p>
            <a:r>
              <a:rPr lang="en-US" sz="1600">
                <a:ea typeface="+mn-lt"/>
                <a:cs typeface="+mn-lt"/>
              </a:rPr>
              <a:t>              ↓</a:t>
            </a:r>
            <a:endParaRPr lang="en-US" sz="1600" dirty="0">
              <a:ea typeface="+mn-lt"/>
              <a:cs typeface="+mn-lt"/>
            </a:endParaRPr>
          </a:p>
          <a:p>
            <a:r>
              <a:rPr lang="en-US" sz="1600">
                <a:ea typeface="+mn-lt"/>
                <a:cs typeface="+mn-lt"/>
              </a:rPr>
              <a:t>        flask-limiter (rate limiting — 10 req/min on auth routes)</a:t>
            </a:r>
            <a:endParaRPr lang="en-US" sz="1600" dirty="0">
              <a:ea typeface="+mn-lt"/>
              <a:cs typeface="+mn-lt"/>
            </a:endParaRPr>
          </a:p>
          <a:p>
            <a:r>
              <a:rPr lang="en-US" sz="1600">
                <a:ea typeface="+mn-lt"/>
                <a:cs typeface="+mn-lt"/>
              </a:rPr>
              <a:t>              ↓</a:t>
            </a:r>
            <a:endParaRPr lang="en-US" sz="1600" dirty="0">
              <a:ea typeface="+mn-lt"/>
              <a:cs typeface="+mn-lt"/>
            </a:endParaRPr>
          </a:p>
          <a:p>
            <a:r>
              <a:rPr lang="en-US" sz="1600">
                <a:ea typeface="+mn-lt"/>
                <a:cs typeface="+mn-lt"/>
              </a:rPr>
              <a:t>        blueprints/auth.py (login + TOTP MFA)</a:t>
            </a:r>
            <a:endParaRPr lang="en-US" sz="1600" dirty="0">
              <a:ea typeface="+mn-lt"/>
              <a:cs typeface="+mn-lt"/>
            </a:endParaRPr>
          </a:p>
          <a:p>
            <a:r>
              <a:rPr lang="en-US" sz="1600">
                <a:ea typeface="+mn-lt"/>
                <a:cs typeface="+mn-lt"/>
              </a:rPr>
              <a:t>              ↓</a:t>
            </a:r>
            <a:endParaRPr lang="en-US" sz="1600" dirty="0">
              <a:ea typeface="+mn-lt"/>
              <a:cs typeface="+mn-lt"/>
            </a:endParaRPr>
          </a:p>
          <a:p>
            <a:r>
              <a:rPr lang="en-US" sz="1600" dirty="0">
                <a:ea typeface="+mn-lt"/>
                <a:cs typeface="+mn-lt"/>
              </a:rPr>
              <a:t>        RBAC (@login_required + @role_required)</a:t>
            </a:r>
          </a:p>
          <a:p>
            <a:r>
              <a:rPr lang="en-US" sz="1600">
                <a:ea typeface="+mn-lt"/>
                <a:cs typeface="+mn-lt"/>
              </a:rPr>
              <a:t>              ↓</a:t>
            </a:r>
            <a:endParaRPr lang="en-US" sz="1600" dirty="0">
              <a:ea typeface="+mn-lt"/>
              <a:cs typeface="+mn-lt"/>
            </a:endParaRPr>
          </a:p>
          <a:p>
            <a:r>
              <a:rPr lang="en-US" sz="1600" dirty="0">
                <a:ea typeface="+mn-lt"/>
                <a:cs typeface="+mn-lt"/>
              </a:rPr>
              <a:t>        blueprints/security.py (</a:t>
            </a:r>
            <a:r>
              <a:rPr lang="en-US" sz="1600" dirty="0" err="1">
                <a:ea typeface="+mn-lt"/>
                <a:cs typeface="+mn-lt"/>
              </a:rPr>
              <a:t>ClamAV</a:t>
            </a:r>
            <a:r>
              <a:rPr lang="en-US" sz="1600" dirty="0">
                <a:ea typeface="+mn-lt"/>
                <a:cs typeface="+mn-lt"/>
              </a:rPr>
              <a:t> scan + geofence + zero trust)</a:t>
            </a:r>
          </a:p>
          <a:p>
            <a:r>
              <a:rPr lang="en-US" sz="1600">
                <a:ea typeface="+mn-lt"/>
                <a:cs typeface="+mn-lt"/>
              </a:rPr>
              <a:t>              ↓</a:t>
            </a:r>
            <a:endParaRPr lang="en-US" sz="1600" dirty="0">
              <a:ea typeface="+mn-lt"/>
              <a:cs typeface="+mn-lt"/>
            </a:endParaRPr>
          </a:p>
          <a:p>
            <a:r>
              <a:rPr lang="en-US" sz="1600" dirty="0">
                <a:ea typeface="+mn-lt"/>
                <a:cs typeface="+mn-lt"/>
              </a:rPr>
              <a:t>        AES-256 EAX encrypt → uploads/</a:t>
            </a:r>
            <a:r>
              <a:rPr lang="en-US" sz="1600" dirty="0" err="1">
                <a:ea typeface="+mn-lt"/>
                <a:cs typeface="+mn-lt"/>
              </a:rPr>
              <a:t>filename.enc</a:t>
            </a:r>
            <a:endParaRPr lang="en-US" sz="1600" dirty="0">
              <a:ea typeface="+mn-lt"/>
              <a:cs typeface="+mn-lt"/>
            </a:endParaRPr>
          </a:p>
          <a:p>
            <a:r>
              <a:rPr lang="en-US" sz="1600">
                <a:ea typeface="+mn-lt"/>
                <a:cs typeface="+mn-lt"/>
              </a:rPr>
              <a:t>              ↓</a:t>
            </a:r>
            <a:endParaRPr lang="en-US" sz="1600" dirty="0">
              <a:ea typeface="+mn-lt"/>
              <a:cs typeface="+mn-lt"/>
            </a:endParaRPr>
          </a:p>
          <a:p>
            <a:r>
              <a:rPr lang="en-US" sz="1600">
                <a:ea typeface="+mn-lt"/>
                <a:cs typeface="+mn-lt"/>
              </a:rPr>
              <a:t>        SHA-256 hash → SQLite (verified on every download)</a:t>
            </a:r>
            <a:endParaRPr lang="en-US" sz="1600" dirty="0">
              <a:ea typeface="+mn-lt"/>
              <a:cs typeface="+mn-lt"/>
            </a:endParaRPr>
          </a:p>
          <a:p>
            <a:r>
              <a:rPr lang="en-US" sz="1600">
                <a:ea typeface="+mn-lt"/>
                <a:cs typeface="+mn-lt"/>
              </a:rPr>
              <a:t>              ↓</a:t>
            </a:r>
            <a:endParaRPr lang="en-US" sz="1600" dirty="0">
              <a:ea typeface="+mn-lt"/>
              <a:cs typeface="+mn-lt"/>
            </a:endParaRPr>
          </a:p>
          <a:p>
            <a:r>
              <a:rPr lang="en-US" sz="1600" dirty="0">
                <a:ea typeface="+mn-lt"/>
                <a:cs typeface="+mn-lt"/>
              </a:rPr>
              <a:t>        </a:t>
            </a:r>
            <a:r>
              <a:rPr lang="en-US" sz="1600" dirty="0" err="1">
                <a:ea typeface="+mn-lt"/>
                <a:cs typeface="+mn-lt"/>
              </a:rPr>
              <a:t>AuditLog</a:t>
            </a:r>
            <a:r>
              <a:rPr lang="en-US" sz="1600" dirty="0">
                <a:ea typeface="+mn-lt"/>
                <a:cs typeface="+mn-lt"/>
              </a:rPr>
              <a:t> + Metric → SQLite (every action recorded)</a:t>
            </a:r>
          </a:p>
        </p:txBody>
      </p:sp>
    </p:spTree>
    <p:extLst>
      <p:ext uri="{BB962C8B-B14F-4D97-AF65-F5344CB8AC3E}">
        <p14:creationId xmlns:p14="http://schemas.microsoft.com/office/powerpoint/2010/main" val="517444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F7FE1D-0E67-244F-9AFD-5239EE035350}"/>
              </a:ext>
            </a:extLst>
          </p:cNvPr>
          <p:cNvSpPr/>
          <p:nvPr/>
        </p:nvSpPr>
        <p:spPr>
          <a:xfrm>
            <a:off x="1523147" y="1994"/>
            <a:ext cx="3207224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FD7435-BC45-8D45-8FB0-BD0555511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3147" y="-320675"/>
            <a:ext cx="9811603" cy="1325563"/>
          </a:xfrm>
        </p:spPr>
        <p:txBody>
          <a:bodyPr>
            <a:normAutofit/>
          </a:bodyPr>
          <a:lstStyle/>
          <a:p>
            <a:r>
              <a:rPr lang="en-US" sz="1800" b="1" dirty="0">
                <a:solidFill>
                  <a:schemeClr val="bg1"/>
                </a:solidFill>
              </a:rPr>
              <a:t>Implementation Highlights</a:t>
            </a:r>
          </a:p>
        </p:txBody>
      </p:sp>
      <p:pic>
        <p:nvPicPr>
          <p:cNvPr id="9" name="Picture 8" descr="A login screen with a blue box and a lock&#10;&#10;AI-generated content may be incorrect.">
            <a:extLst>
              <a:ext uri="{FF2B5EF4-FFF2-40B4-BE49-F238E27FC236}">
                <a16:creationId xmlns:a16="http://schemas.microsoft.com/office/drawing/2014/main" id="{6346A45E-E2B7-5E22-DAD7-60DE2B60EB4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930" t="15977" r="29302" b="9249"/>
          <a:stretch>
            <a:fillRect/>
          </a:stretch>
        </p:blipFill>
        <p:spPr>
          <a:xfrm>
            <a:off x="2524125" y="955167"/>
            <a:ext cx="3257555" cy="2464313"/>
          </a:xfrm>
          <a:prstGeom prst="rect">
            <a:avLst/>
          </a:prstGeom>
        </p:spPr>
      </p:pic>
      <p:pic>
        <p:nvPicPr>
          <p:cNvPr id="10" name="Picture 9" descr="A qr code on a screen&#10;&#10;AI-generated content may be incorrect.">
            <a:extLst>
              <a:ext uri="{FF2B5EF4-FFF2-40B4-BE49-F238E27FC236}">
                <a16:creationId xmlns:a16="http://schemas.microsoft.com/office/drawing/2014/main" id="{044A9C59-ADB6-08AA-26CB-B42BAF0D59F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686" t="13497" r="30139" b="8843"/>
          <a:stretch>
            <a:fillRect/>
          </a:stretch>
        </p:blipFill>
        <p:spPr>
          <a:xfrm>
            <a:off x="2766060" y="3533975"/>
            <a:ext cx="2767973" cy="2823968"/>
          </a:xfrm>
          <a:prstGeom prst="rect">
            <a:avLst/>
          </a:prstGeom>
        </p:spPr>
      </p:pic>
      <p:pic>
        <p:nvPicPr>
          <p:cNvPr id="11" name="Picture 10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ECAB181-A7A9-81CA-DFD0-FE0FA48247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1788" y="328613"/>
            <a:ext cx="4752975" cy="3209925"/>
          </a:xfrm>
          <a:prstGeom prst="rect">
            <a:avLst/>
          </a:prstGeom>
        </p:spPr>
      </p:pic>
      <p:pic>
        <p:nvPicPr>
          <p:cNvPr id="12" name="Picture 11" descr="A screenshot of a data analysis&#10;&#10;AI-generated content may be incorrect.">
            <a:extLst>
              <a:ext uri="{FF2B5EF4-FFF2-40B4-BE49-F238E27FC236}">
                <a16:creationId xmlns:a16="http://schemas.microsoft.com/office/drawing/2014/main" id="{A9BF283C-5998-6D9A-8981-1C02180662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1788" y="3429000"/>
            <a:ext cx="47529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24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F7FE1D-0E67-244F-9AFD-5239EE035350}"/>
              </a:ext>
            </a:extLst>
          </p:cNvPr>
          <p:cNvSpPr/>
          <p:nvPr/>
        </p:nvSpPr>
        <p:spPr>
          <a:xfrm>
            <a:off x="1542197" y="687794"/>
            <a:ext cx="3207224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FD7435-BC45-8D45-8FB0-BD0555511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197" y="365125"/>
            <a:ext cx="9811603" cy="1325563"/>
          </a:xfrm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Demonstration Overview</a:t>
            </a:r>
          </a:p>
        </p:txBody>
      </p:sp>
      <p:pic>
        <p:nvPicPr>
          <p:cNvPr id="3" name="Online Media 2" title="Vaultora Demo Video">
            <a:hlinkClick r:id="" action="ppaction://noaction"/>
            <a:extLst>
              <a:ext uri="{FF2B5EF4-FFF2-40B4-BE49-F238E27FC236}">
                <a16:creationId xmlns:a16="http://schemas.microsoft.com/office/drawing/2014/main" id="{385C4BF2-0AF0-ABD8-AC3A-04AC21B2F27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914775" y="1714500"/>
            <a:ext cx="5057775" cy="37909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2411035-571E-ED95-C914-B651ACCC8881}"/>
              </a:ext>
            </a:extLst>
          </p:cNvPr>
          <p:cNvSpPr txBox="1"/>
          <p:nvPr/>
        </p:nvSpPr>
        <p:spPr>
          <a:xfrm>
            <a:off x="3777615" y="5595937"/>
            <a:ext cx="534809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>
                <a:ea typeface="+mn-lt"/>
                <a:cs typeface="+mn-lt"/>
                <a:hlinkClick r:id="rId4"/>
              </a:rPr>
              <a:t>https://www.youtube.com/watch?v=pmJBm_EyZ00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976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F7FE1D-0E67-244F-9AFD-5239EE035350}"/>
              </a:ext>
            </a:extLst>
          </p:cNvPr>
          <p:cNvSpPr/>
          <p:nvPr/>
        </p:nvSpPr>
        <p:spPr>
          <a:xfrm>
            <a:off x="1542196" y="687794"/>
            <a:ext cx="5030053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FD7435-BC45-8D45-8FB0-BD0555511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196" y="365125"/>
            <a:ext cx="9811604" cy="1325563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Testing and Evaluation Results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732770F-09DF-BC21-3E1A-3DAF3AC1C4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118586"/>
              </p:ext>
            </p:extLst>
          </p:nvPr>
        </p:nvGraphicFramePr>
        <p:xfrm>
          <a:off x="1543050" y="2606040"/>
          <a:ext cx="10394152" cy="31089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598538">
                  <a:extLst>
                    <a:ext uri="{9D8B030D-6E8A-4147-A177-3AD203B41FA5}">
                      <a16:colId xmlns:a16="http://schemas.microsoft.com/office/drawing/2014/main" val="2225261520"/>
                    </a:ext>
                  </a:extLst>
                </a:gridCol>
                <a:gridCol w="2598538">
                  <a:extLst>
                    <a:ext uri="{9D8B030D-6E8A-4147-A177-3AD203B41FA5}">
                      <a16:colId xmlns:a16="http://schemas.microsoft.com/office/drawing/2014/main" val="150220255"/>
                    </a:ext>
                  </a:extLst>
                </a:gridCol>
                <a:gridCol w="2598538">
                  <a:extLst>
                    <a:ext uri="{9D8B030D-6E8A-4147-A177-3AD203B41FA5}">
                      <a16:colId xmlns:a16="http://schemas.microsoft.com/office/drawing/2014/main" val="2108610742"/>
                    </a:ext>
                  </a:extLst>
                </a:gridCol>
                <a:gridCol w="2598538">
                  <a:extLst>
                    <a:ext uri="{9D8B030D-6E8A-4147-A177-3AD203B41FA5}">
                      <a16:colId xmlns:a16="http://schemas.microsoft.com/office/drawing/2014/main" val="7479084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Operation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Average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Min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Max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59567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AES-256 Encryption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~2ms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~1ms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~8ms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1524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AES-256 Decryption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~1ms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~0.5ms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~5ms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57249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SHA-256 Integrity Check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~0.3ms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~0.1ms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~1ms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14921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Malware Scan (ClamAV)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~120ms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~80ms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~300ms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99981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Rate Limit Trigger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10 attempts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—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—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034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Integrity Pass Rate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100%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—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—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3046849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13A020E6-F13B-32BA-8042-D63BA5933E9B}"/>
              </a:ext>
            </a:extLst>
          </p:cNvPr>
          <p:cNvSpPr txBox="1"/>
          <p:nvPr/>
        </p:nvSpPr>
        <p:spPr>
          <a:xfrm>
            <a:off x="1543050" y="1552575"/>
            <a:ext cx="6096000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/>
              <a:t>📊 Performance Metrics</a:t>
            </a:r>
          </a:p>
          <a:p>
            <a:r>
              <a:rPr lang="en-US"/>
              <a:t>Measured on Apple M-series, local SQLite:</a:t>
            </a:r>
          </a:p>
          <a:p>
            <a:r>
              <a:rPr lang="en-US"/>
              <a:t>Live metrics visible at /admin/metrics after login.</a:t>
            </a:r>
          </a:p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79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F7FE1D-0E67-244F-9AFD-5239EE035350}"/>
              </a:ext>
            </a:extLst>
          </p:cNvPr>
          <p:cNvSpPr/>
          <p:nvPr/>
        </p:nvSpPr>
        <p:spPr>
          <a:xfrm>
            <a:off x="1542197" y="687794"/>
            <a:ext cx="3512024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FD7435-BC45-8D45-8FB0-BD0555511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197" y="365125"/>
            <a:ext cx="9811603" cy="1325563"/>
          </a:xfrm>
        </p:spPr>
        <p:txBody>
          <a:bodyPr>
            <a:normAutofit/>
          </a:bodyPr>
          <a:lstStyle/>
          <a:p>
            <a:r>
              <a:rPr lang="en-US" sz="1600" b="1">
                <a:solidFill>
                  <a:schemeClr val="bg1"/>
                </a:solidFill>
              </a:rPr>
              <a:t>Challenges and Lessons Learned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A46B82-973A-83C3-3800-63E1098BEB16}"/>
              </a:ext>
            </a:extLst>
          </p:cNvPr>
          <p:cNvSpPr txBox="1"/>
          <p:nvPr/>
        </p:nvSpPr>
        <p:spPr>
          <a:xfrm>
            <a:off x="1920240" y="1690687"/>
            <a:ext cx="9034272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cs typeface="Arial"/>
              </a:rPr>
              <a:t>Testing often and early is necessary:</a:t>
            </a:r>
          </a:p>
          <a:p>
            <a:pPr marL="742950" lvl="1" indent="-285750">
              <a:buFont typeface="Courier New" panose="020B0604020202020204" pitchFamily="34" charset="0"/>
              <a:buChar char="o"/>
            </a:pPr>
            <a:r>
              <a:rPr lang="en-US" dirty="0">
                <a:cs typeface="Arial"/>
              </a:rPr>
              <a:t>Many issues can quickly appear if testing is not done often. These issues can quickly compoun</a:t>
            </a:r>
            <a:r>
              <a:rPr lang="en-US">
                <a:cs typeface="Arial"/>
              </a:rPr>
              <a:t>d over time.</a:t>
            </a:r>
            <a:endParaRPr lang="en-US" dirty="0">
              <a:cs typeface="Arial"/>
            </a:endParaRPr>
          </a:p>
          <a:p>
            <a:pPr marL="742950" lvl="1" indent="-285750">
              <a:buFont typeface="Courier New" panose="020B0604020202020204" pitchFamily="34" charset="0"/>
              <a:buChar char="o"/>
            </a:pPr>
            <a:endParaRPr lang="en-US" dirty="0"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cs typeface="Arial"/>
              </a:rPr>
              <a:t>Not everything works on the first try:</a:t>
            </a:r>
            <a:endParaRPr lang="en-US" dirty="0">
              <a:cs typeface="Arial"/>
            </a:endParaRPr>
          </a:p>
          <a:p>
            <a:pPr marL="742950" lvl="1" indent="-285750">
              <a:buFont typeface="Courier New" panose="020B0604020202020204" pitchFamily="34" charset="0"/>
              <a:buChar char="o"/>
            </a:pPr>
            <a:r>
              <a:rPr lang="en-US">
                <a:cs typeface="Arial"/>
              </a:rPr>
              <a:t>For example: the login system had many iterations before finally working properly with the multi factor authentication.</a:t>
            </a:r>
            <a:endParaRPr lang="en-US" dirty="0">
              <a:cs typeface="Arial"/>
            </a:endParaRPr>
          </a:p>
          <a:p>
            <a:pPr marL="742950" lvl="1" indent="-285750">
              <a:buFont typeface="Courier New" panose="020B0604020202020204" pitchFamily="34" charset="0"/>
              <a:buChar char="o"/>
            </a:pPr>
            <a:endParaRPr lang="en-US" dirty="0"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cs typeface="Arial"/>
              </a:rPr>
              <a:t>Communication is key:</a:t>
            </a:r>
            <a:endParaRPr lang="en-US" dirty="0">
              <a:cs typeface="Arial"/>
            </a:endParaRPr>
          </a:p>
          <a:p>
            <a:pPr marL="742950" lvl="1" indent="-285750">
              <a:buFont typeface="Courier New" panose="020B0604020202020204" pitchFamily="34" charset="0"/>
              <a:buChar char="o"/>
            </a:pPr>
            <a:r>
              <a:rPr lang="en-US" dirty="0">
                <a:cs typeface="Arial"/>
              </a:rPr>
              <a:t>Ensuring that all team members are "on the same page" is key for all members to contribute to the team </a:t>
            </a:r>
            <a:r>
              <a:rPr lang="en-US">
                <a:cs typeface="Arial"/>
              </a:rPr>
              <a:t>progress.</a:t>
            </a:r>
            <a:endParaRPr lang="en-US" dirty="0">
              <a:cs typeface="Arial"/>
            </a:endParaRPr>
          </a:p>
          <a:p>
            <a:pPr lvl="1"/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4184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F7FE1D-0E67-244F-9AFD-5239EE035350}"/>
              </a:ext>
            </a:extLst>
          </p:cNvPr>
          <p:cNvSpPr/>
          <p:nvPr/>
        </p:nvSpPr>
        <p:spPr>
          <a:xfrm>
            <a:off x="1542197" y="687794"/>
            <a:ext cx="3207224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FD7435-BC45-8D45-8FB0-BD0555511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196" y="365125"/>
            <a:ext cx="9811603" cy="1325563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Future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ED6460-EE87-FCD9-90EB-2C902E02C2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2297" y="2013357"/>
            <a:ext cx="3080949" cy="370664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1800">
                <a:solidFill>
                  <a:schemeClr val="tx1"/>
                </a:solidFill>
                <a:ea typeface="Calibri"/>
                <a:cs typeface="Calibri"/>
              </a:rPr>
              <a:t>Improvements:</a:t>
            </a:r>
          </a:p>
          <a:p>
            <a:r>
              <a:rPr lang="en-US" sz="1800">
                <a:solidFill>
                  <a:schemeClr val="tx1"/>
                </a:solidFill>
                <a:ea typeface="Calibri"/>
                <a:cs typeface="Calibri"/>
              </a:rPr>
              <a:t>Automated Data Classification</a:t>
            </a:r>
          </a:p>
          <a:p>
            <a:r>
              <a:rPr lang="en-US" sz="1800">
                <a:solidFill>
                  <a:schemeClr val="tx1"/>
                </a:solidFill>
                <a:ea typeface="Calibri"/>
                <a:cs typeface="Calibri"/>
              </a:rPr>
              <a:t>Advanced Multi-Party Computation</a:t>
            </a:r>
          </a:p>
          <a:p>
            <a:r>
              <a:rPr lang="en-US" sz="1800">
                <a:solidFill>
                  <a:schemeClr val="tx1"/>
                </a:solidFill>
                <a:ea typeface="Calibri"/>
                <a:cs typeface="Calibri"/>
              </a:rPr>
              <a:t>Universal API Integration</a:t>
            </a:r>
            <a:endParaRPr lang="en-US" sz="1800" dirty="0">
              <a:solidFill>
                <a:schemeClr val="tx1"/>
              </a:solidFill>
              <a:ea typeface="Calibri"/>
              <a:cs typeface="Calibri"/>
            </a:endParaRPr>
          </a:p>
          <a:p>
            <a:r>
              <a:rPr lang="en-US" sz="1800">
                <a:solidFill>
                  <a:schemeClr val="tx1"/>
                </a:solidFill>
                <a:ea typeface="Calibri"/>
                <a:cs typeface="Calibri"/>
              </a:rPr>
              <a:t>Decentralized Storage Options</a:t>
            </a:r>
            <a:endParaRPr lang="en-US" sz="1800" dirty="0">
              <a:solidFill>
                <a:schemeClr val="tx1"/>
              </a:solidFill>
              <a:ea typeface="Calibri"/>
              <a:cs typeface="Calibri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10089D4-A585-015B-D1F7-B12E964044B6}"/>
              </a:ext>
            </a:extLst>
          </p:cNvPr>
          <p:cNvSpPr txBox="1">
            <a:spLocks/>
          </p:cNvSpPr>
          <p:nvPr/>
        </p:nvSpPr>
        <p:spPr>
          <a:xfrm>
            <a:off x="4872201" y="2013357"/>
            <a:ext cx="3431576" cy="3706642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ea typeface="Calibri"/>
                <a:cs typeface="Calibri"/>
              </a:rPr>
              <a:t>Ecosystem &amp; Corporate </a:t>
            </a:r>
            <a:r>
              <a:rPr lang="en-US">
                <a:ea typeface="Calibri"/>
                <a:cs typeface="Calibri"/>
              </a:rPr>
              <a:t>Benefits:</a:t>
            </a:r>
            <a:endParaRPr lang="en-US" dirty="0"/>
          </a:p>
          <a:p>
            <a:r>
              <a:rPr lang="en-US" dirty="0">
                <a:ea typeface="Calibri" panose="020F0502020204030204"/>
                <a:cs typeface="Calibri" panose="020F0502020204030204"/>
              </a:rPr>
              <a:t>Radically Reduced </a:t>
            </a:r>
            <a:r>
              <a:rPr lang="en-US">
                <a:ea typeface="Calibri" panose="020F0502020204030204"/>
                <a:cs typeface="Calibri" panose="020F0502020204030204"/>
              </a:rPr>
              <a:t>Compliance Costs</a:t>
            </a:r>
            <a:endParaRPr lang="en-US">
              <a:ea typeface="Calibri" panose="020F0502020204030204"/>
              <a:cs typeface="Arial" panose="020B0604020202020204"/>
            </a:endParaRPr>
          </a:p>
          <a:p>
            <a:r>
              <a:rPr lang="en-US">
                <a:ea typeface="Calibri" panose="020F0502020204030204"/>
                <a:cs typeface="Calibri" panose="020F0502020204030204"/>
              </a:rPr>
              <a:t>Reduction in Data-at-Rest Exposure Risks</a:t>
            </a:r>
            <a:endParaRPr lang="en-US" dirty="0">
              <a:ea typeface="Calibri" panose="020F0502020204030204"/>
              <a:cs typeface="Calibri" panose="020F0502020204030204"/>
            </a:endParaRPr>
          </a:p>
          <a:p>
            <a:r>
              <a:rPr lang="en-US">
                <a:ea typeface="Calibri" panose="020F0502020204030204"/>
                <a:cs typeface="Calibri" panose="020F0502020204030204"/>
              </a:rPr>
              <a:t>Standardized Corporate </a:t>
            </a:r>
            <a:r>
              <a:rPr lang="en-US" dirty="0">
                <a:ea typeface="Calibri" panose="020F0502020204030204"/>
                <a:cs typeface="Calibri" panose="020F0502020204030204"/>
              </a:rPr>
              <a:t>Security Across All </a:t>
            </a:r>
            <a:r>
              <a:rPr lang="en-US">
                <a:ea typeface="Calibri" panose="020F0502020204030204"/>
                <a:cs typeface="Calibri" panose="020F0502020204030204"/>
              </a:rPr>
              <a:t>Departments</a:t>
            </a:r>
          </a:p>
          <a:p>
            <a:r>
              <a:rPr lang="en-US">
                <a:ea typeface="Calibri" panose="020F0502020204030204"/>
                <a:cs typeface="Calibri" panose="020F0502020204030204"/>
              </a:rPr>
              <a:t>Seamless Adoption via Low </a:t>
            </a:r>
            <a:r>
              <a:rPr lang="en-US" dirty="0">
                <a:ea typeface="Calibri" panose="020F0502020204030204"/>
                <a:cs typeface="Calibri" panose="020F0502020204030204"/>
              </a:rPr>
              <a:t>Friction Dashboard</a:t>
            </a:r>
          </a:p>
          <a:p>
            <a:pPr>
              <a:buClr>
                <a:srgbClr val="FFFFFF"/>
              </a:buClr>
            </a:pPr>
            <a:endParaRPr lang="en-US" dirty="0">
              <a:ea typeface="Calibri" panose="020F0502020204030204"/>
              <a:cs typeface="Calibri" panose="020F0502020204030204"/>
            </a:endParaRPr>
          </a:p>
          <a:p>
            <a:pPr marL="0" indent="0">
              <a:buClr>
                <a:srgbClr val="FFFFFF"/>
              </a:buClr>
              <a:buNone/>
            </a:pPr>
            <a:endParaRPr lang="en-US" dirty="0">
              <a:ea typeface="Calibri" panose="020F0502020204030204"/>
              <a:cs typeface="Calibri" panose="020F0502020204030204"/>
            </a:endParaRPr>
          </a:p>
          <a:p>
            <a:pPr>
              <a:buClr>
                <a:srgbClr val="FFFFFF"/>
              </a:buClr>
            </a:pPr>
            <a:endParaRPr lang="en-US" dirty="0">
              <a:ea typeface="Calibri" panose="020F0502020204030204"/>
              <a:cs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3FEFB2-A91C-FAE7-E99C-273C6153A9F4}"/>
              </a:ext>
            </a:extLst>
          </p:cNvPr>
          <p:cNvSpPr txBox="1">
            <a:spLocks/>
          </p:cNvSpPr>
          <p:nvPr/>
        </p:nvSpPr>
        <p:spPr>
          <a:xfrm>
            <a:off x="8303777" y="2013357"/>
            <a:ext cx="3431576" cy="37066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ea typeface="Calibri"/>
                <a:cs typeface="Calibri"/>
              </a:rPr>
              <a:t>Future Enterprise Use Cases:</a:t>
            </a:r>
          </a:p>
          <a:p>
            <a:r>
              <a:rPr lang="en-US" dirty="0">
                <a:ea typeface="Calibri"/>
                <a:cs typeface="Calibri"/>
              </a:rPr>
              <a:t>Legal: M&amp;A Diligence Rooms and </a:t>
            </a:r>
            <a:r>
              <a:rPr lang="en-US">
                <a:ea typeface="Calibri"/>
                <a:cs typeface="Calibri"/>
              </a:rPr>
              <a:t>Privileged</a:t>
            </a:r>
            <a:r>
              <a:rPr lang="en-US" dirty="0">
                <a:ea typeface="Calibri"/>
                <a:cs typeface="Calibri"/>
              </a:rPr>
              <a:t> Communications</a:t>
            </a:r>
          </a:p>
          <a:p>
            <a:r>
              <a:rPr lang="en-US">
                <a:ea typeface="Calibri"/>
                <a:cs typeface="Calibri"/>
              </a:rPr>
              <a:t>Healthcare: Zero-Trust PHI Vaulting</a:t>
            </a:r>
          </a:p>
          <a:p>
            <a:r>
              <a:rPr lang="en-US">
                <a:ea typeface="Calibri"/>
                <a:cs typeface="Calibri"/>
              </a:rPr>
              <a:t>HR: Sensitive Employee Files &amp; Payloads</a:t>
            </a:r>
          </a:p>
          <a:p>
            <a:r>
              <a:rPr lang="en-US">
                <a:ea typeface="Calibri"/>
                <a:cs typeface="Calibri"/>
              </a:rPr>
              <a:t>R&amp;D: Intellectual Property Protection &amp; Codebase Storage</a:t>
            </a:r>
            <a:endParaRPr lang="en-US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16332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75ed6210-4330-40fd-9350-579fb5ee9f0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C9FC3F2700C6499360C72C096BE2C9" ma:contentTypeVersion="13" ma:contentTypeDescription="Create a new document." ma:contentTypeScope="" ma:versionID="4b0ea802b22f899718d81496150fe0fe">
  <xsd:schema xmlns:xsd="http://www.w3.org/2001/XMLSchema" xmlns:xs="http://www.w3.org/2001/XMLSchema" xmlns:p="http://schemas.microsoft.com/office/2006/metadata/properties" xmlns:ns3="75ed6210-4330-40fd-9350-579fb5ee9f01" xmlns:ns4="47019d70-95d7-4b52-be4d-08e693f13d19" targetNamespace="http://schemas.microsoft.com/office/2006/metadata/properties" ma:root="true" ma:fieldsID="742091edd1be6f6e502f2780a9c6df97" ns3:_="" ns4:_="">
    <xsd:import namespace="75ed6210-4330-40fd-9350-579fb5ee9f01"/>
    <xsd:import namespace="47019d70-95d7-4b52-be4d-08e693f13d1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ed6210-4330-40fd-9350-579fb5ee9f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7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019d70-95d7-4b52-be4d-08e693f13d19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899C4F-194D-47FC-918D-4EED357B8EAD}">
  <ds:schemaRefs>
    <ds:schemaRef ds:uri="75ed6210-4330-40fd-9350-579fb5ee9f01"/>
    <ds:schemaRef ds:uri="http://schemas.microsoft.com/office/2006/metadata/properties"/>
    <ds:schemaRef ds:uri="http://purl.org/dc/terms/"/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47019d70-95d7-4b52-be4d-08e693f13d19"/>
  </ds:schemaRefs>
</ds:datastoreItem>
</file>

<file path=customXml/itemProps2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8E31C5-5D6A-4451-AADC-CAE47896CD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5ed6210-4330-40fd-9350-579fb5ee9f01"/>
    <ds:schemaRef ds:uri="47019d70-95d7-4b52-be4d-08e693f13d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</TotalTime>
  <Words>196</Words>
  <Application>Microsoft Office PowerPoint</Application>
  <PresentationFormat>Widescreen</PresentationFormat>
  <Paragraphs>33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Vaultora</vt:lpstr>
      <vt:lpstr>Table</vt:lpstr>
      <vt:lpstr>System Architecture</vt:lpstr>
      <vt:lpstr>Implementation Highlights</vt:lpstr>
      <vt:lpstr>Demonstration Overview</vt:lpstr>
      <vt:lpstr>Testing and Evaluation Results</vt:lpstr>
      <vt:lpstr>Challenges and Lessons Learned</vt:lpstr>
      <vt:lpstr>Future Work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Mikhail Calero</cp:lastModifiedBy>
  <cp:revision>204</cp:revision>
  <dcterms:created xsi:type="dcterms:W3CDTF">2019-06-25T19:12:02Z</dcterms:created>
  <dcterms:modified xsi:type="dcterms:W3CDTF">2026-04-25T22:01:23Z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0x0101002EC9FC3F2700C6499360C72C096BE2C9</vt:lpwstr>
  </property>
  <property fmtid="{D5CDD505-2E9C-101B-9397-08002B2CF9AE}" pid="3" name="MediaServiceImageTags">
    <vt:lpwstr/>
  </property>
</Properties>
</file>