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 roundtripDataSignature="AMtx7mjAFuJlsNEvVi9U6iQVbwV3rQOc5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 name="Shape 24"/>
        <p:cNvGrpSpPr/>
        <p:nvPr/>
      </p:nvGrpSpPr>
      <p:grpSpPr>
        <a:xfrm>
          <a:off x="0" y="0"/>
          <a:ext cx="0" cy="0"/>
          <a:chOff x="0" y="0"/>
          <a:chExt cx="0" cy="0"/>
        </a:xfrm>
      </p:grpSpPr>
      <p:sp>
        <p:nvSpPr>
          <p:cNvPr id="25" name="Google Shape;2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 name="Google Shape;26;p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type="blank">
  <p:cSld name="BLANK">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7"/>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22" name="Google Shape;22;p7"/>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23" name="Google Shape;23;p7"/>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9.png"/><Relationship Id="rId10" Type="http://schemas.openxmlformats.org/officeDocument/2006/relationships/image" Target="../media/image12.png"/><Relationship Id="rId9"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6.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 name="Shape 27"/>
        <p:cNvGrpSpPr/>
        <p:nvPr/>
      </p:nvGrpSpPr>
      <p:grpSpPr>
        <a:xfrm>
          <a:off x="0" y="0"/>
          <a:ext cx="0" cy="0"/>
          <a:chOff x="0" y="0"/>
          <a:chExt cx="0" cy="0"/>
        </a:xfrm>
      </p:grpSpPr>
      <p:sp>
        <p:nvSpPr>
          <p:cNvPr id="28" name="Google Shape;28;p1"/>
          <p:cNvSpPr txBox="1"/>
          <p:nvPr/>
        </p:nvSpPr>
        <p:spPr>
          <a:xfrm>
            <a:off x="6816425" y="617625"/>
            <a:ext cx="35815200" cy="227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chemeClr val="lt1"/>
                </a:solidFill>
              </a:rPr>
              <a:t>Knight Foundation School of Computing and Information Sciences</a:t>
            </a:r>
            <a:endParaRPr/>
          </a:p>
          <a:p>
            <a:pPr indent="0" lvl="0" marL="0" marR="0" rtl="0" algn="l">
              <a:spcBef>
                <a:spcPts val="0"/>
              </a:spcBef>
              <a:spcAft>
                <a:spcPts val="0"/>
              </a:spcAft>
              <a:buNone/>
            </a:pPr>
            <a:r>
              <a:rPr i="1" lang="en-US" sz="5400">
                <a:solidFill>
                  <a:schemeClr val="lt1"/>
                </a:solidFill>
              </a:rPr>
              <a:t>Spring 2026</a:t>
            </a:r>
            <a:r>
              <a:rPr b="0" i="1" lang="en-US" sz="5400" u="none" cap="none" strike="noStrike">
                <a:solidFill>
                  <a:schemeClr val="lt1"/>
                </a:solidFill>
                <a:latin typeface="Arial"/>
                <a:ea typeface="Arial"/>
                <a:cs typeface="Arial"/>
                <a:sym typeface="Arial"/>
              </a:rPr>
              <a:t> Senior Design Project</a:t>
            </a:r>
            <a:endParaRPr/>
          </a:p>
        </p:txBody>
      </p:sp>
      <p:sp>
        <p:nvSpPr>
          <p:cNvPr id="29" name="Google Shape;29;p1"/>
          <p:cNvSpPr txBox="1"/>
          <p:nvPr/>
        </p:nvSpPr>
        <p:spPr>
          <a:xfrm>
            <a:off x="6816436" y="2979162"/>
            <a:ext cx="35204400" cy="26913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rPr>
              <a:t>Vaultora</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Students: </a:t>
            </a:r>
            <a:r>
              <a:rPr lang="en-US" sz="3500">
                <a:solidFill>
                  <a:schemeClr val="lt1"/>
                </a:solidFill>
              </a:rPr>
              <a:t>Mikhail Calero, Lucas Fagundo, Leah Hernandez, Chloe Cedano</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a:t>
            </a:r>
            <a:r>
              <a:rPr i="1" lang="en-US" sz="3500">
                <a:solidFill>
                  <a:schemeClr val="lt1"/>
                </a:solidFill>
              </a:rPr>
              <a:t>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30" name="Google Shape;30;p1"/>
          <p:cNvSpPr txBox="1"/>
          <p:nvPr/>
        </p:nvSpPr>
        <p:spPr>
          <a:xfrm>
            <a:off x="3586475" y="6753724"/>
            <a:ext cx="4506900" cy="8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5000" u="none" cap="none" strike="noStrike">
                <a:solidFill>
                  <a:schemeClr val="lt2"/>
                </a:solidFill>
                <a:latin typeface="Arial"/>
                <a:ea typeface="Arial"/>
                <a:cs typeface="Arial"/>
                <a:sym typeface="Arial"/>
              </a:rPr>
              <a:t>PROBLEM</a:t>
            </a:r>
            <a:endParaRPr sz="5000"/>
          </a:p>
        </p:txBody>
      </p:sp>
      <p:sp>
        <p:nvSpPr>
          <p:cNvPr id="31" name="Google Shape;31;p1"/>
          <p:cNvSpPr txBox="1"/>
          <p:nvPr/>
        </p:nvSpPr>
        <p:spPr>
          <a:xfrm>
            <a:off x="3000150" y="21909975"/>
            <a:ext cx="5606100" cy="8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5000" u="none" cap="none" strike="noStrike">
                <a:solidFill>
                  <a:schemeClr val="lt2"/>
                </a:solidFill>
                <a:latin typeface="Arial"/>
                <a:ea typeface="Arial"/>
                <a:cs typeface="Arial"/>
                <a:sym typeface="Arial"/>
              </a:rPr>
              <a:t>REQUIREMENTS</a:t>
            </a:r>
            <a:endParaRPr sz="5000"/>
          </a:p>
        </p:txBody>
      </p:sp>
      <p:sp>
        <p:nvSpPr>
          <p:cNvPr id="32" name="Google Shape;32;p1"/>
          <p:cNvSpPr txBox="1"/>
          <p:nvPr/>
        </p:nvSpPr>
        <p:spPr>
          <a:xfrm>
            <a:off x="34595675" y="6753725"/>
            <a:ext cx="6171000" cy="16140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5000">
                <a:solidFill>
                  <a:schemeClr val="lt2"/>
                </a:solidFill>
              </a:rPr>
              <a:t>Future Plans/Team Timeline</a:t>
            </a:r>
            <a:endParaRPr sz="5000"/>
          </a:p>
        </p:txBody>
      </p:sp>
      <p:sp>
        <p:nvSpPr>
          <p:cNvPr id="33" name="Google Shape;33;p1"/>
          <p:cNvSpPr txBox="1"/>
          <p:nvPr/>
        </p:nvSpPr>
        <p:spPr>
          <a:xfrm>
            <a:off x="18475700" y="20576950"/>
            <a:ext cx="6171000" cy="8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5000" u="none" cap="none" strike="noStrike">
                <a:solidFill>
                  <a:schemeClr val="lt2"/>
                </a:solidFill>
                <a:latin typeface="Arial"/>
                <a:ea typeface="Arial"/>
                <a:cs typeface="Arial"/>
                <a:sym typeface="Arial"/>
              </a:rPr>
              <a:t>IMPLEMENTATION</a:t>
            </a:r>
            <a:endParaRPr sz="5000"/>
          </a:p>
        </p:txBody>
      </p:sp>
      <p:sp>
        <p:nvSpPr>
          <p:cNvPr id="34" name="Google Shape;34;p1"/>
          <p:cNvSpPr txBox="1"/>
          <p:nvPr/>
        </p:nvSpPr>
        <p:spPr>
          <a:xfrm>
            <a:off x="35578625" y="15872628"/>
            <a:ext cx="4205100" cy="8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5000" u="none" cap="none" strike="noStrike">
                <a:solidFill>
                  <a:schemeClr val="lt2"/>
                </a:solidFill>
                <a:latin typeface="Arial"/>
                <a:ea typeface="Arial"/>
                <a:cs typeface="Arial"/>
                <a:sym typeface="Arial"/>
              </a:rPr>
              <a:t>SUMMARY</a:t>
            </a:r>
            <a:endParaRPr sz="5000"/>
          </a:p>
        </p:txBody>
      </p:sp>
      <p:sp>
        <p:nvSpPr>
          <p:cNvPr id="35" name="Google Shape;35;p1"/>
          <p:cNvSpPr txBox="1"/>
          <p:nvPr/>
        </p:nvSpPr>
        <p:spPr>
          <a:xfrm>
            <a:off x="18628700" y="6988323"/>
            <a:ext cx="5865000" cy="8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5000" u="none" cap="none" strike="noStrike">
                <a:solidFill>
                  <a:schemeClr val="lt2"/>
                </a:solidFill>
                <a:latin typeface="Arial"/>
                <a:ea typeface="Arial"/>
                <a:cs typeface="Arial"/>
                <a:sym typeface="Arial"/>
              </a:rPr>
              <a:t>SYSTEM DESIGN</a:t>
            </a:r>
            <a:endParaRPr sz="5000"/>
          </a:p>
        </p:txBody>
      </p:sp>
      <p:sp>
        <p:nvSpPr>
          <p:cNvPr id="36" name="Google Shape;36;p1"/>
          <p:cNvSpPr txBox="1"/>
          <p:nvPr/>
        </p:nvSpPr>
        <p:spPr>
          <a:xfrm>
            <a:off x="4119875" y="14718775"/>
            <a:ext cx="3782400" cy="8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5000">
                <a:solidFill>
                  <a:schemeClr val="lt2"/>
                </a:solidFill>
              </a:rPr>
              <a:t>Solution</a:t>
            </a:r>
            <a:endParaRPr sz="5000"/>
          </a:p>
        </p:txBody>
      </p:sp>
      <p:sp>
        <p:nvSpPr>
          <p:cNvPr id="37" name="Google Shape;37;p1"/>
          <p:cNvSpPr txBox="1"/>
          <p:nvPr/>
        </p:nvSpPr>
        <p:spPr>
          <a:xfrm>
            <a:off x="1905000" y="7597925"/>
            <a:ext cx="7796400" cy="707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lt1"/>
                </a:solidFill>
              </a:rPr>
              <a:t>Sensitive</a:t>
            </a:r>
            <a:r>
              <a:rPr lang="en-US" sz="4000">
                <a:solidFill>
                  <a:schemeClr val="lt1"/>
                </a:solidFill>
              </a:rPr>
              <a:t> digital files are increasingly at risk due to weak storage security, unencrypted transfers, and unauthorized access. </a:t>
            </a:r>
            <a:r>
              <a:rPr lang="en-US" sz="4000">
                <a:solidFill>
                  <a:schemeClr val="lt1"/>
                </a:solidFill>
              </a:rPr>
              <a:t>Existing</a:t>
            </a:r>
            <a:r>
              <a:rPr lang="en-US" sz="4000">
                <a:solidFill>
                  <a:schemeClr val="lt1"/>
                </a:solidFill>
              </a:rPr>
              <a:t> solutions often fail to provide strong, user-friendly protection, leaving confidential information vulnerable to modern cyber threats.</a:t>
            </a:r>
            <a:endParaRPr sz="4000">
              <a:solidFill>
                <a:schemeClr val="lt1"/>
              </a:solidFill>
            </a:endParaRPr>
          </a:p>
        </p:txBody>
      </p:sp>
      <p:sp>
        <p:nvSpPr>
          <p:cNvPr id="38" name="Google Shape;38;p1"/>
          <p:cNvSpPr txBox="1"/>
          <p:nvPr/>
        </p:nvSpPr>
        <p:spPr>
          <a:xfrm>
            <a:off x="20233400" y="18126375"/>
            <a:ext cx="2655600" cy="167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1"/>
          <p:cNvSpPr txBox="1"/>
          <p:nvPr/>
        </p:nvSpPr>
        <p:spPr>
          <a:xfrm>
            <a:off x="1799375" y="15606225"/>
            <a:ext cx="8081100" cy="554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lt1"/>
                </a:solidFill>
              </a:rPr>
              <a:t>Vaultora provides secure file storage that protects sensitive </a:t>
            </a:r>
            <a:r>
              <a:rPr lang="en-US" sz="4000">
                <a:solidFill>
                  <a:schemeClr val="lt1"/>
                </a:solidFill>
              </a:rPr>
              <a:t>data</a:t>
            </a:r>
            <a:r>
              <a:rPr lang="en-US" sz="4000">
                <a:solidFill>
                  <a:schemeClr val="lt1"/>
                </a:solidFill>
              </a:rPr>
              <a:t> using AES-256 encryption and organized file management. By ensuring files remain confidential, tamper-proof, and easy to access, Vaultora </a:t>
            </a:r>
            <a:r>
              <a:rPr lang="en-US" sz="4000">
                <a:solidFill>
                  <a:schemeClr val="lt1"/>
                </a:solidFill>
              </a:rPr>
              <a:t>delivered</a:t>
            </a:r>
            <a:r>
              <a:rPr lang="en-US" sz="4000">
                <a:solidFill>
                  <a:schemeClr val="lt1"/>
                </a:solidFill>
              </a:rPr>
              <a:t> a simple yet effective way to safeguard digital information.</a:t>
            </a:r>
            <a:endParaRPr sz="4000">
              <a:solidFill>
                <a:schemeClr val="lt1"/>
              </a:solidFill>
            </a:endParaRPr>
          </a:p>
        </p:txBody>
      </p:sp>
      <p:sp>
        <p:nvSpPr>
          <p:cNvPr id="40" name="Google Shape;40;p1"/>
          <p:cNvSpPr txBox="1"/>
          <p:nvPr/>
        </p:nvSpPr>
        <p:spPr>
          <a:xfrm>
            <a:off x="2023325" y="22754175"/>
            <a:ext cx="7975500" cy="3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lt1"/>
                </a:solidFill>
              </a:rPr>
              <a:t>Requirements</a:t>
            </a:r>
            <a:r>
              <a:rPr lang="en-US" sz="4000">
                <a:solidFill>
                  <a:schemeClr val="lt1"/>
                </a:solidFill>
              </a:rPr>
              <a:t> for this app are Python, </a:t>
            </a:r>
            <a:r>
              <a:rPr lang="en-US" sz="4000">
                <a:solidFill>
                  <a:schemeClr val="lt1"/>
                </a:solidFill>
              </a:rPr>
              <a:t>Flask, PyCryptodome, IDE (VS Code), HTML/CSS Template, and Localhost Environment.</a:t>
            </a:r>
            <a:endParaRPr sz="4000">
              <a:solidFill>
                <a:schemeClr val="lt1"/>
              </a:solidFill>
            </a:endParaRPr>
          </a:p>
        </p:txBody>
      </p:sp>
      <p:pic>
        <p:nvPicPr>
          <p:cNvPr id="41" name="Google Shape;41;p1"/>
          <p:cNvPicPr preferRelativeResize="0"/>
          <p:nvPr/>
        </p:nvPicPr>
        <p:blipFill>
          <a:blip r:embed="rId3">
            <a:alphaModFix/>
          </a:blip>
          <a:stretch>
            <a:fillRect/>
          </a:stretch>
        </p:blipFill>
        <p:spPr>
          <a:xfrm>
            <a:off x="1799375" y="26121675"/>
            <a:ext cx="2691300" cy="2691300"/>
          </a:xfrm>
          <a:prstGeom prst="rect">
            <a:avLst/>
          </a:prstGeom>
          <a:noFill/>
          <a:ln>
            <a:noFill/>
          </a:ln>
        </p:spPr>
      </p:pic>
      <p:pic>
        <p:nvPicPr>
          <p:cNvPr id="42" name="Google Shape;42;p1"/>
          <p:cNvPicPr preferRelativeResize="0"/>
          <p:nvPr/>
        </p:nvPicPr>
        <p:blipFill>
          <a:blip r:embed="rId4">
            <a:alphaModFix/>
          </a:blip>
          <a:stretch>
            <a:fillRect/>
          </a:stretch>
        </p:blipFill>
        <p:spPr>
          <a:xfrm>
            <a:off x="5053400" y="26150601"/>
            <a:ext cx="4205151" cy="2691300"/>
          </a:xfrm>
          <a:prstGeom prst="rect">
            <a:avLst/>
          </a:prstGeom>
          <a:noFill/>
          <a:ln>
            <a:noFill/>
          </a:ln>
        </p:spPr>
      </p:pic>
      <p:pic>
        <p:nvPicPr>
          <p:cNvPr id="43" name="Google Shape;43;p1"/>
          <p:cNvPicPr preferRelativeResize="0"/>
          <p:nvPr/>
        </p:nvPicPr>
        <p:blipFill>
          <a:blip r:embed="rId5">
            <a:alphaModFix/>
          </a:blip>
          <a:stretch>
            <a:fillRect/>
          </a:stretch>
        </p:blipFill>
        <p:spPr>
          <a:xfrm>
            <a:off x="1638899" y="29261651"/>
            <a:ext cx="2851775" cy="2851799"/>
          </a:xfrm>
          <a:prstGeom prst="rect">
            <a:avLst/>
          </a:prstGeom>
          <a:noFill/>
          <a:ln>
            <a:noFill/>
          </a:ln>
        </p:spPr>
      </p:pic>
      <p:pic>
        <p:nvPicPr>
          <p:cNvPr id="44" name="Google Shape;44;p1"/>
          <p:cNvPicPr preferRelativeResize="0"/>
          <p:nvPr/>
        </p:nvPicPr>
        <p:blipFill>
          <a:blip r:embed="rId6">
            <a:alphaModFix/>
          </a:blip>
          <a:stretch>
            <a:fillRect/>
          </a:stretch>
        </p:blipFill>
        <p:spPr>
          <a:xfrm>
            <a:off x="5053400" y="29163025"/>
            <a:ext cx="4506900" cy="2851801"/>
          </a:xfrm>
          <a:prstGeom prst="rect">
            <a:avLst/>
          </a:prstGeom>
          <a:noFill/>
          <a:ln>
            <a:noFill/>
          </a:ln>
        </p:spPr>
      </p:pic>
      <p:sp>
        <p:nvSpPr>
          <p:cNvPr id="45" name="Google Shape;45;p1"/>
          <p:cNvSpPr txBox="1"/>
          <p:nvPr/>
        </p:nvSpPr>
        <p:spPr>
          <a:xfrm>
            <a:off x="17215550" y="8255000"/>
            <a:ext cx="8361000" cy="52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lt1"/>
                </a:solidFill>
              </a:rPr>
              <a:t>The system uses a client-server model where the user uploads a file through the webpage interface, the backend encrypts it using AES-256, and the encrypted file is stored in a protected directory. Users can later </a:t>
            </a:r>
            <a:r>
              <a:rPr lang="en-US" sz="4000">
                <a:solidFill>
                  <a:schemeClr val="lt1"/>
                </a:solidFill>
              </a:rPr>
              <a:t>download</a:t>
            </a:r>
            <a:r>
              <a:rPr lang="en-US" sz="4000">
                <a:solidFill>
                  <a:schemeClr val="lt1"/>
                </a:solidFill>
              </a:rPr>
              <a:t> and </a:t>
            </a:r>
            <a:r>
              <a:rPr lang="en-US" sz="4000">
                <a:solidFill>
                  <a:schemeClr val="lt1"/>
                </a:solidFill>
              </a:rPr>
              <a:t>decrypt files through the same interface. </a:t>
            </a:r>
            <a:endParaRPr sz="4000">
              <a:solidFill>
                <a:schemeClr val="lt1"/>
              </a:solidFill>
            </a:endParaRPr>
          </a:p>
        </p:txBody>
      </p:sp>
      <p:sp>
        <p:nvSpPr>
          <p:cNvPr id="46" name="Google Shape;46;p1"/>
          <p:cNvSpPr txBox="1"/>
          <p:nvPr/>
        </p:nvSpPr>
        <p:spPr>
          <a:xfrm>
            <a:off x="33421000" y="9082187"/>
            <a:ext cx="8361000" cy="59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lt1"/>
                </a:solidFill>
              </a:rPr>
              <a:t>After we constructed an overarching idea of what our project would consist of, we collaboratively took steps into bringing the baseline into fruition. Some future plans for this project could include a custom-designed UI that can allow for easier sorting through previously uploaded files.</a:t>
            </a:r>
            <a:endParaRPr sz="4000">
              <a:solidFill>
                <a:schemeClr val="lt1"/>
              </a:solidFill>
            </a:endParaRPr>
          </a:p>
        </p:txBody>
      </p:sp>
      <p:sp>
        <p:nvSpPr>
          <p:cNvPr id="47" name="Google Shape;47;p1"/>
          <p:cNvSpPr txBox="1"/>
          <p:nvPr/>
        </p:nvSpPr>
        <p:spPr>
          <a:xfrm>
            <a:off x="33421000" y="17163425"/>
            <a:ext cx="8841600" cy="59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000">
                <a:solidFill>
                  <a:schemeClr val="lt1"/>
                </a:solidFill>
              </a:rPr>
              <a:t>Vaultora is a secure file-storage application to protect sensitive digital data. It allows users to encrypt, store, and later decrypt files through a simple web interface. It offers a user-friendly approach to safeguarding confidential information against modern cyber threats.</a:t>
            </a:r>
            <a:endParaRPr sz="4000">
              <a:solidFill>
                <a:schemeClr val="lt1"/>
              </a:solidFill>
            </a:endParaRPr>
          </a:p>
        </p:txBody>
      </p:sp>
      <p:pic>
        <p:nvPicPr>
          <p:cNvPr id="48" name="Google Shape;48;p1" title="Vaultora Dashboard.png"/>
          <p:cNvPicPr preferRelativeResize="0"/>
          <p:nvPr/>
        </p:nvPicPr>
        <p:blipFill>
          <a:blip r:embed="rId7">
            <a:alphaModFix/>
          </a:blip>
          <a:stretch>
            <a:fillRect/>
          </a:stretch>
        </p:blipFill>
        <p:spPr>
          <a:xfrm>
            <a:off x="15922900" y="13511300"/>
            <a:ext cx="11455660" cy="7077599"/>
          </a:xfrm>
          <a:prstGeom prst="rect">
            <a:avLst/>
          </a:prstGeom>
          <a:noFill/>
          <a:ln>
            <a:noFill/>
          </a:ln>
        </p:spPr>
      </p:pic>
      <p:pic>
        <p:nvPicPr>
          <p:cNvPr id="49" name="Google Shape;49;p1" title="Screenshot 2026-04-12 at 9.35.38 PM.png"/>
          <p:cNvPicPr preferRelativeResize="0"/>
          <p:nvPr/>
        </p:nvPicPr>
        <p:blipFill>
          <a:blip r:embed="rId8">
            <a:alphaModFix/>
          </a:blip>
          <a:stretch>
            <a:fillRect/>
          </a:stretch>
        </p:blipFill>
        <p:spPr>
          <a:xfrm>
            <a:off x="10415950" y="21909975"/>
            <a:ext cx="8360998" cy="10891699"/>
          </a:xfrm>
          <a:prstGeom prst="rect">
            <a:avLst/>
          </a:prstGeom>
          <a:noFill/>
          <a:ln>
            <a:noFill/>
          </a:ln>
        </p:spPr>
      </p:pic>
      <p:pic>
        <p:nvPicPr>
          <p:cNvPr id="50" name="Google Shape;50;p1" title="Screenshot 2026-04-12 at 9.40.52 PM.png"/>
          <p:cNvPicPr preferRelativeResize="0"/>
          <p:nvPr/>
        </p:nvPicPr>
        <p:blipFill>
          <a:blip r:embed="rId9">
            <a:alphaModFix/>
          </a:blip>
          <a:stretch>
            <a:fillRect/>
          </a:stretch>
        </p:blipFill>
        <p:spPr>
          <a:xfrm>
            <a:off x="18776950" y="21909975"/>
            <a:ext cx="7796402" cy="11008426"/>
          </a:xfrm>
          <a:prstGeom prst="rect">
            <a:avLst/>
          </a:prstGeom>
          <a:noFill/>
          <a:ln>
            <a:noFill/>
          </a:ln>
        </p:spPr>
      </p:pic>
      <p:pic>
        <p:nvPicPr>
          <p:cNvPr id="51" name="Google Shape;51;p1" title="Screenshot 2026-04-12 at 9.43.15 PM.png"/>
          <p:cNvPicPr preferRelativeResize="0"/>
          <p:nvPr/>
        </p:nvPicPr>
        <p:blipFill>
          <a:blip r:embed="rId10">
            <a:alphaModFix/>
          </a:blip>
          <a:stretch>
            <a:fillRect/>
          </a:stretch>
        </p:blipFill>
        <p:spPr>
          <a:xfrm>
            <a:off x="26725750" y="22754175"/>
            <a:ext cx="7456049" cy="81989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