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6"/>
  </p:notesMasterIdLst>
  <p:sldIdLst>
    <p:sldId id="290"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15086A-7F0F-495A-9349-610919F3F221}" v="7" dt="2026-04-13T20:23:09.845"/>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7350" autoAdjust="0"/>
  </p:normalViewPr>
  <p:slideViewPr>
    <p:cSldViewPr snapToGrid="0" snapToObjects="1">
      <p:cViewPr>
        <p:scale>
          <a:sx n="33" d="100"/>
          <a:sy n="33" d="100"/>
        </p:scale>
        <p:origin x="2028"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728D78-5E51-43A7-8E67-76BEDB810101}" type="datetimeFigureOut">
              <a:rPr lang="en-US" smtClean="0"/>
              <a:t>4/13/2026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E7A00-73A9-4ED7-8102-48D69E4AD173}" type="slidenum">
              <a:rPr lang="en-US" smtClean="0"/>
              <a:t>‹#›</a:t>
            </a:fld>
            <a:endParaRPr lang="en-US"/>
          </a:p>
        </p:txBody>
      </p:sp>
    </p:spTree>
    <p:extLst>
      <p:ext uri="{BB962C8B-B14F-4D97-AF65-F5344CB8AC3E}">
        <p14:creationId xmlns:p14="http://schemas.microsoft.com/office/powerpoint/2010/main" val="990967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AE7A00-73A9-4ED7-8102-48D69E4AD173}" type="slidenum">
              <a:rPr lang="en-US" smtClean="0"/>
              <a:t>1</a:t>
            </a:fld>
            <a:endParaRPr lang="en-US"/>
          </a:p>
        </p:txBody>
      </p:sp>
    </p:spTree>
    <p:extLst>
      <p:ext uri="{BB962C8B-B14F-4D97-AF65-F5344CB8AC3E}">
        <p14:creationId xmlns:p14="http://schemas.microsoft.com/office/powerpoint/2010/main" val="30290006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hf sldNum="0" hdr="0" ftr="0" dt="0"/>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C71A35B-6452-AC8B-4F86-86898F1C75A9}"/>
              </a:ext>
            </a:extLst>
          </p:cNvPr>
          <p:cNvSpPr/>
          <p:nvPr/>
        </p:nvSpPr>
        <p:spPr>
          <a:xfrm>
            <a:off x="6359236" y="329624"/>
            <a:ext cx="35204400" cy="2746906"/>
          </a:xfrm>
          <a:prstGeom prst="rect">
            <a:avLst/>
          </a:prstGeom>
          <a:solidFill>
            <a:srgbClr val="081E3F"/>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bg1"/>
              </a:solidFill>
              <a:highlight>
                <a:srgbClr val="000080"/>
              </a:highlight>
            </a:endParaRPr>
          </a:p>
        </p:txBody>
      </p:sp>
      <p:sp>
        <p:nvSpPr>
          <p:cNvPr id="3" name="Text Box 12">
            <a:extLst>
              <a:ext uri="{FF2B5EF4-FFF2-40B4-BE49-F238E27FC236}">
                <a16:creationId xmlns:a16="http://schemas.microsoft.com/office/drawing/2014/main" id="{231DA92D-9332-9D11-9C67-E7014A5EFE0F}"/>
              </a:ext>
            </a:extLst>
          </p:cNvPr>
          <p:cNvSpPr txBox="1">
            <a:spLocks noChangeArrowheads="1"/>
          </p:cNvSpPr>
          <p:nvPr/>
        </p:nvSpPr>
        <p:spPr bwMode="auto">
          <a:xfrm>
            <a:off x="6359236" y="3259075"/>
            <a:ext cx="35204400" cy="258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9300" b="1" dirty="0">
                <a:solidFill>
                  <a:srgbClr val="081E3F"/>
                </a:solidFill>
              </a:rPr>
              <a:t>Building a Python Platform for 3D Face Modeling and Analysis</a:t>
            </a:r>
          </a:p>
          <a:p>
            <a:pPr eaLnBrk="1" hangingPunct="1">
              <a:spcBef>
                <a:spcPct val="0"/>
              </a:spcBef>
              <a:buFontTx/>
              <a:buNone/>
            </a:pPr>
            <a:r>
              <a:rPr lang="en-US" altLang="en-US" sz="3500" b="1" dirty="0">
                <a:solidFill>
                  <a:srgbClr val="081E3F"/>
                </a:solidFill>
              </a:rPr>
              <a:t>Students: </a:t>
            </a:r>
            <a:r>
              <a:rPr lang="en-US" altLang="en-US" sz="3500" dirty="0">
                <a:solidFill>
                  <a:srgbClr val="081E3F"/>
                </a:solidFill>
              </a:rPr>
              <a:t>Nathan Chen, Ruben Perez, Johan Rodriguez, Richard </a:t>
            </a:r>
            <a:r>
              <a:rPr lang="en-US" altLang="en-US" sz="3500" dirty="0" err="1">
                <a:solidFill>
                  <a:srgbClr val="081E3F"/>
                </a:solidFill>
              </a:rPr>
              <a:t>Tairouz</a:t>
            </a:r>
            <a:endParaRPr lang="en-US" altLang="en-US" sz="3500" dirty="0">
              <a:solidFill>
                <a:srgbClr val="081E3F"/>
              </a:solidFill>
            </a:endParaRPr>
          </a:p>
          <a:p>
            <a:pPr eaLnBrk="1" hangingPunct="1">
              <a:spcBef>
                <a:spcPct val="0"/>
              </a:spcBef>
              <a:buFontTx/>
              <a:buNone/>
            </a:pPr>
            <a:r>
              <a:rPr lang="en-US" altLang="en-US" sz="3500" b="1" dirty="0">
                <a:solidFill>
                  <a:srgbClr val="081E3F"/>
                </a:solidFill>
              </a:rPr>
              <a:t>Mentor/Instructor/Faculty:</a:t>
            </a:r>
            <a:r>
              <a:rPr lang="en-US" altLang="en-US" sz="3500" b="1" i="1" dirty="0">
                <a:solidFill>
                  <a:srgbClr val="081E3F"/>
                </a:solidFill>
              </a:rPr>
              <a:t> </a:t>
            </a:r>
            <a:r>
              <a:rPr lang="en-US" altLang="en-US" sz="3500" dirty="0">
                <a:solidFill>
                  <a:srgbClr val="081E3F"/>
                </a:solidFill>
              </a:rPr>
              <a:t>Fabian A. Soto Caro</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6" name="Text Box 19">
            <a:extLst>
              <a:ext uri="{FF2B5EF4-FFF2-40B4-BE49-F238E27FC236}">
                <a16:creationId xmlns:a16="http://schemas.microsoft.com/office/drawing/2014/main" id="{2DF1CF7C-0D5F-12FD-67FA-F737AA820044}"/>
              </a:ext>
            </a:extLst>
          </p:cNvPr>
          <p:cNvSpPr txBox="1">
            <a:spLocks noChangeArrowheads="1"/>
          </p:cNvSpPr>
          <p:nvPr/>
        </p:nvSpPr>
        <p:spPr bwMode="auto">
          <a:xfrm>
            <a:off x="6224111" y="6520435"/>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PROBLEM</a:t>
            </a:r>
          </a:p>
        </p:txBody>
      </p:sp>
      <p:sp>
        <p:nvSpPr>
          <p:cNvPr id="7" name="Text Box 19">
            <a:extLst>
              <a:ext uri="{FF2B5EF4-FFF2-40B4-BE49-F238E27FC236}">
                <a16:creationId xmlns:a16="http://schemas.microsoft.com/office/drawing/2014/main" id="{4BCF4CDA-9CD9-580E-78EB-183FDAD12A2B}"/>
              </a:ext>
            </a:extLst>
          </p:cNvPr>
          <p:cNvSpPr txBox="1">
            <a:spLocks noChangeArrowheads="1"/>
          </p:cNvSpPr>
          <p:nvPr/>
        </p:nvSpPr>
        <p:spPr bwMode="auto">
          <a:xfrm>
            <a:off x="20468854" y="6512497"/>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CURRENT SYSTEM</a:t>
            </a:r>
          </a:p>
        </p:txBody>
      </p:sp>
      <p:sp>
        <p:nvSpPr>
          <p:cNvPr id="8" name="Text Box 19">
            <a:extLst>
              <a:ext uri="{FF2B5EF4-FFF2-40B4-BE49-F238E27FC236}">
                <a16:creationId xmlns:a16="http://schemas.microsoft.com/office/drawing/2014/main" id="{AFBDA27E-438C-1708-B940-ABEF0FFCFAE1}"/>
              </a:ext>
            </a:extLst>
          </p:cNvPr>
          <p:cNvSpPr txBox="1">
            <a:spLocks noChangeArrowheads="1"/>
          </p:cNvSpPr>
          <p:nvPr/>
        </p:nvSpPr>
        <p:spPr bwMode="auto">
          <a:xfrm>
            <a:off x="34319665" y="5998745"/>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REQUIREMENTS</a:t>
            </a:r>
          </a:p>
        </p:txBody>
      </p:sp>
      <p:sp>
        <p:nvSpPr>
          <p:cNvPr id="9" name="Text Box 19">
            <a:extLst>
              <a:ext uri="{FF2B5EF4-FFF2-40B4-BE49-F238E27FC236}">
                <a16:creationId xmlns:a16="http://schemas.microsoft.com/office/drawing/2014/main" id="{9278645B-A335-B7C7-7300-2FC61F720526}"/>
              </a:ext>
            </a:extLst>
          </p:cNvPr>
          <p:cNvSpPr txBox="1">
            <a:spLocks noChangeArrowheads="1"/>
          </p:cNvSpPr>
          <p:nvPr/>
        </p:nvSpPr>
        <p:spPr bwMode="auto">
          <a:xfrm>
            <a:off x="6224111" y="13789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SYSTEM DESIGN</a:t>
            </a:r>
          </a:p>
        </p:txBody>
      </p:sp>
      <p:sp>
        <p:nvSpPr>
          <p:cNvPr id="10" name="Text Box 19">
            <a:extLst>
              <a:ext uri="{FF2B5EF4-FFF2-40B4-BE49-F238E27FC236}">
                <a16:creationId xmlns:a16="http://schemas.microsoft.com/office/drawing/2014/main" id="{8720C7A2-F5CB-0E9F-0DAE-307720452F46}"/>
              </a:ext>
            </a:extLst>
          </p:cNvPr>
          <p:cNvSpPr txBox="1">
            <a:spLocks noChangeArrowheads="1"/>
          </p:cNvSpPr>
          <p:nvPr/>
        </p:nvSpPr>
        <p:spPr bwMode="auto">
          <a:xfrm>
            <a:off x="20683011" y="12994338"/>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OBJECT DESIGN</a:t>
            </a:r>
          </a:p>
        </p:txBody>
      </p:sp>
      <p:sp>
        <p:nvSpPr>
          <p:cNvPr id="11" name="Text Box 19">
            <a:extLst>
              <a:ext uri="{FF2B5EF4-FFF2-40B4-BE49-F238E27FC236}">
                <a16:creationId xmlns:a16="http://schemas.microsoft.com/office/drawing/2014/main" id="{9D4C99D2-D058-5AFD-286B-3F713CA4A9E5}"/>
              </a:ext>
            </a:extLst>
          </p:cNvPr>
          <p:cNvSpPr txBox="1">
            <a:spLocks noChangeArrowheads="1"/>
          </p:cNvSpPr>
          <p:nvPr/>
        </p:nvSpPr>
        <p:spPr bwMode="auto">
          <a:xfrm>
            <a:off x="34268839" y="11463258"/>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IMPLEMENTATION</a:t>
            </a:r>
          </a:p>
        </p:txBody>
      </p:sp>
      <p:sp>
        <p:nvSpPr>
          <p:cNvPr id="12" name="Text Box 19">
            <a:extLst>
              <a:ext uri="{FF2B5EF4-FFF2-40B4-BE49-F238E27FC236}">
                <a16:creationId xmlns:a16="http://schemas.microsoft.com/office/drawing/2014/main" id="{6381DF30-CCBB-D80F-906F-F637A173FAF4}"/>
              </a:ext>
            </a:extLst>
          </p:cNvPr>
          <p:cNvSpPr txBox="1">
            <a:spLocks noChangeArrowheads="1"/>
          </p:cNvSpPr>
          <p:nvPr/>
        </p:nvSpPr>
        <p:spPr bwMode="auto">
          <a:xfrm>
            <a:off x="5974672" y="24914640"/>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VERIFICATION</a:t>
            </a:r>
          </a:p>
        </p:txBody>
      </p:sp>
      <p:sp>
        <p:nvSpPr>
          <p:cNvPr id="13" name="Text Box 19">
            <a:extLst>
              <a:ext uri="{FF2B5EF4-FFF2-40B4-BE49-F238E27FC236}">
                <a16:creationId xmlns:a16="http://schemas.microsoft.com/office/drawing/2014/main" id="{62278ED3-1CDD-9C66-610C-F61F899BF96E}"/>
              </a:ext>
            </a:extLst>
          </p:cNvPr>
          <p:cNvSpPr txBox="1">
            <a:spLocks noChangeArrowheads="1"/>
          </p:cNvSpPr>
          <p:nvPr/>
        </p:nvSpPr>
        <p:spPr bwMode="auto">
          <a:xfrm>
            <a:off x="20595595" y="25514689"/>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SUMMARY</a:t>
            </a:r>
          </a:p>
        </p:txBody>
      </p:sp>
      <p:sp>
        <p:nvSpPr>
          <p:cNvPr id="14" name="Text Box 19">
            <a:extLst>
              <a:ext uri="{FF2B5EF4-FFF2-40B4-BE49-F238E27FC236}">
                <a16:creationId xmlns:a16="http://schemas.microsoft.com/office/drawing/2014/main" id="{FC6C03C1-B2AD-3AC3-804D-B23E8F44CC06}"/>
              </a:ext>
            </a:extLst>
          </p:cNvPr>
          <p:cNvSpPr txBox="1">
            <a:spLocks noChangeArrowheads="1"/>
          </p:cNvSpPr>
          <p:nvPr/>
        </p:nvSpPr>
        <p:spPr bwMode="auto">
          <a:xfrm>
            <a:off x="34319665" y="25188483"/>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REFERENCES</a:t>
            </a:r>
          </a:p>
        </p:txBody>
      </p:sp>
      <p:sp>
        <p:nvSpPr>
          <p:cNvPr id="15" name="Text Box 72">
            <a:extLst>
              <a:ext uri="{FF2B5EF4-FFF2-40B4-BE49-F238E27FC236}">
                <a16:creationId xmlns:a16="http://schemas.microsoft.com/office/drawing/2014/main" id="{318192DC-BD08-F601-E7D6-1D9E8C251DD2}"/>
              </a:ext>
            </a:extLst>
          </p:cNvPr>
          <p:cNvSpPr txBox="1">
            <a:spLocks noChangeArrowheads="1"/>
          </p:cNvSpPr>
          <p:nvPr/>
        </p:nvSpPr>
        <p:spPr bwMode="auto">
          <a:xfrm>
            <a:off x="6655820" y="31775400"/>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rgbClr val="081E3F"/>
                </a:solidFill>
              </a:rPr>
              <a:t>The material presented in this poster is based upon the work supported by XXXXX (</a:t>
            </a:r>
            <a:r>
              <a:rPr lang="en-US" altLang="en-US" sz="2400" i="1" dirty="0">
                <a:solidFill>
                  <a:srgbClr val="081E3F"/>
                </a:solidFill>
              </a:rPr>
              <a:t>name of the project sponsor: federal, state or local government, or corporate partners, where applicable</a:t>
            </a:r>
            <a:r>
              <a:rPr lang="en-US" altLang="en-US" sz="2400" dirty="0">
                <a:solidFill>
                  <a:srgbClr val="081E3F"/>
                </a:solidFill>
              </a:rPr>
              <a:t>). We/I thank XXXX for his/her/their assistance and mentorship that I/we received throughout the senior design project.</a:t>
            </a:r>
          </a:p>
        </p:txBody>
      </p:sp>
      <p:sp>
        <p:nvSpPr>
          <p:cNvPr id="16" name="Text Box 19">
            <a:extLst>
              <a:ext uri="{FF2B5EF4-FFF2-40B4-BE49-F238E27FC236}">
                <a16:creationId xmlns:a16="http://schemas.microsoft.com/office/drawing/2014/main" id="{422BB806-24EB-E76D-4A88-E6CCAC9C1147}"/>
              </a:ext>
            </a:extLst>
          </p:cNvPr>
          <p:cNvSpPr txBox="1">
            <a:spLocks noChangeArrowheads="1"/>
          </p:cNvSpPr>
          <p:nvPr/>
        </p:nvSpPr>
        <p:spPr bwMode="auto">
          <a:xfrm>
            <a:off x="6620651" y="31264309"/>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ACKNOWLEDGEMENT</a:t>
            </a:r>
          </a:p>
        </p:txBody>
      </p:sp>
      <p:sp>
        <p:nvSpPr>
          <p:cNvPr id="18" name="TextBox 3">
            <a:extLst>
              <a:ext uri="{FF2B5EF4-FFF2-40B4-BE49-F238E27FC236}">
                <a16:creationId xmlns:a16="http://schemas.microsoft.com/office/drawing/2014/main" id="{764EB202-115E-897F-E2F2-B6DAB91D88F5}"/>
              </a:ext>
            </a:extLst>
          </p:cNvPr>
          <p:cNvSpPr txBox="1">
            <a:spLocks noChangeArrowheads="1"/>
          </p:cNvSpPr>
          <p:nvPr/>
        </p:nvSpPr>
        <p:spPr bwMode="auto">
          <a:xfrm>
            <a:off x="6816436" y="446069"/>
            <a:ext cx="35806771" cy="2277547"/>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chemeClr val="bg1"/>
                </a:solidFill>
              </a:rPr>
              <a:t>Knight Foundation School of Computer &amp; Information Sciences</a:t>
            </a:r>
          </a:p>
          <a:p>
            <a:pPr eaLnBrk="1" hangingPunct="1"/>
            <a:r>
              <a:rPr lang="en-US" altLang="en-US" sz="5400" i="1" dirty="0">
                <a:solidFill>
                  <a:schemeClr val="bg1"/>
                </a:solidFill>
              </a:rPr>
              <a:t>Spring 2026 Senior Design Project</a:t>
            </a:r>
          </a:p>
        </p:txBody>
      </p:sp>
      <p:sp>
        <p:nvSpPr>
          <p:cNvPr id="2" name="TextBox 1">
            <a:extLst>
              <a:ext uri="{FF2B5EF4-FFF2-40B4-BE49-F238E27FC236}">
                <a16:creationId xmlns:a16="http://schemas.microsoft.com/office/drawing/2014/main" id="{3F9CA5DE-0E48-F3AB-6C89-80E4020FD834}"/>
              </a:ext>
            </a:extLst>
          </p:cNvPr>
          <p:cNvSpPr txBox="1"/>
          <p:nvPr/>
        </p:nvSpPr>
        <p:spPr>
          <a:xfrm>
            <a:off x="2507226" y="7223180"/>
            <a:ext cx="12239319" cy="5509200"/>
          </a:xfrm>
          <a:prstGeom prst="rect">
            <a:avLst/>
          </a:prstGeom>
          <a:noFill/>
        </p:spPr>
        <p:txBody>
          <a:bodyPr wrap="square" rtlCol="0">
            <a:spAutoFit/>
          </a:bodyPr>
          <a:lstStyle/>
          <a:p>
            <a:pPr algn="just"/>
            <a:r>
              <a:rPr lang="en-US" sz="3200" dirty="0">
                <a:latin typeface="Arial" panose="020B0604020202020204" pitchFamily="34" charset="0"/>
                <a:cs typeface="Arial" panose="020B0604020202020204" pitchFamily="34" charset="0"/>
              </a:rPr>
              <a:t>Current tools for 3D face modeling and analysis are fragmented across multiple platforms and require significant technical expertise to integrate. Researchers studying face perception have access to many powerful tools, but effectively using them often requires advanced knowledge in graphics and machine learning.</a:t>
            </a:r>
          </a:p>
          <a:p>
            <a:pPr algn="just"/>
            <a:endParaRPr lang="en-US" sz="3200" dirty="0">
              <a:latin typeface="Arial" panose="020B0604020202020204" pitchFamily="34" charset="0"/>
              <a:cs typeface="Arial" panose="020B0604020202020204" pitchFamily="34" charset="0"/>
            </a:endParaRPr>
          </a:p>
          <a:p>
            <a:pPr algn="just"/>
            <a:r>
              <a:rPr lang="en-US" sz="3200" dirty="0">
                <a:latin typeface="Arial" panose="020B0604020202020204" pitchFamily="34" charset="0"/>
                <a:cs typeface="Arial" panose="020B0604020202020204" pitchFamily="34" charset="0"/>
              </a:rPr>
              <a:t>As a result, researchers must manually combine tools for mesh processing, rendering, reconstruction, and measurement, often using inconsistent data formats. This lack of standardization limits reproducibility, increases development time, and creates a high barrier to entry for scientists who are not computational specialists.</a:t>
            </a:r>
          </a:p>
        </p:txBody>
      </p:sp>
      <p:sp>
        <p:nvSpPr>
          <p:cNvPr id="20" name="TextBox 19">
            <a:extLst>
              <a:ext uri="{FF2B5EF4-FFF2-40B4-BE49-F238E27FC236}">
                <a16:creationId xmlns:a16="http://schemas.microsoft.com/office/drawing/2014/main" id="{0B8C0B64-99CC-015C-7CFB-05B2D80CC1E9}"/>
              </a:ext>
            </a:extLst>
          </p:cNvPr>
          <p:cNvSpPr txBox="1"/>
          <p:nvPr/>
        </p:nvSpPr>
        <p:spPr>
          <a:xfrm>
            <a:off x="17245403" y="7223180"/>
            <a:ext cx="10854812" cy="5786199"/>
          </a:xfrm>
          <a:prstGeom prst="rect">
            <a:avLst/>
          </a:prstGeom>
          <a:noFill/>
        </p:spPr>
        <p:txBody>
          <a:bodyPr wrap="square" rtlCol="0">
            <a:spAutoFit/>
          </a:bodyPr>
          <a:lstStyle/>
          <a:p>
            <a:pPr algn="just"/>
            <a:r>
              <a:rPr lang="en-US" sz="3200" dirty="0">
                <a:latin typeface="Arial" panose="020B0604020202020204" pitchFamily="34" charset="0"/>
                <a:cs typeface="Arial" panose="020B0604020202020204" pitchFamily="34" charset="0"/>
              </a:rPr>
              <a:t>Existing workflows rely on standalone tools such as </a:t>
            </a:r>
            <a:r>
              <a:rPr lang="en-US" sz="3200" dirty="0" err="1">
                <a:latin typeface="Arial" panose="020B0604020202020204" pitchFamily="34" charset="0"/>
                <a:cs typeface="Arial" panose="020B0604020202020204" pitchFamily="34" charset="0"/>
              </a:rPr>
              <a:t>MakeHuman</a:t>
            </a:r>
            <a:r>
              <a:rPr lang="en-US" sz="3200" dirty="0">
                <a:latin typeface="Arial" panose="020B0604020202020204" pitchFamily="34" charset="0"/>
                <a:cs typeface="Arial" panose="020B0604020202020204" pitchFamily="34" charset="0"/>
              </a:rPr>
              <a:t>, FLAME, MeshLab, and custom scripts. These systems are not designed to interoperate seamlessly and typically require manual coordination between stages.</a:t>
            </a:r>
          </a:p>
          <a:p>
            <a:pPr algn="just"/>
            <a:endParaRPr lang="en-US" sz="3200" dirty="0">
              <a:latin typeface="Arial" panose="020B0604020202020204" pitchFamily="34" charset="0"/>
              <a:cs typeface="Arial" panose="020B0604020202020204" pitchFamily="34" charset="0"/>
            </a:endParaRPr>
          </a:p>
          <a:p>
            <a:pPr algn="just"/>
            <a:r>
              <a:rPr lang="en-US" sz="3200" dirty="0">
                <a:latin typeface="Arial" panose="020B0604020202020204" pitchFamily="34" charset="0"/>
                <a:cs typeface="Arial" panose="020B0604020202020204" pitchFamily="34" charset="0"/>
              </a:rPr>
              <a:t>Common limitations include:</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Inconsistent data formats across tools </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Manual mesh alignment and reconstruction </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Separate pipelines for rendering and analysis </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Limited automation and poor documentation</a:t>
            </a:r>
          </a:p>
          <a:p>
            <a:endParaRPr lang="en-US"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4AAA24F9-B7F3-D299-E7A1-7CE2296782FF}"/>
              </a:ext>
            </a:extLst>
          </p:cNvPr>
          <p:cNvSpPr txBox="1"/>
          <p:nvPr/>
        </p:nvSpPr>
        <p:spPr>
          <a:xfrm>
            <a:off x="30795242" y="6725490"/>
            <a:ext cx="11163646" cy="452431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The project aims to develop a unified platform that:</a:t>
            </a:r>
          </a:p>
          <a:p>
            <a:pPr marL="457200" indent="-457200">
              <a:buFont typeface="Arial" panose="020B0604020202020204" pitchFamily="34" charset="0"/>
              <a:buChar char="•"/>
            </a:pPr>
            <a:r>
              <a:rPr lang="en-US" sz="3200" dirty="0">
                <a:latin typeface="Arial" panose="020B0604020202020204" pitchFamily="34" charset="0"/>
                <a:cs typeface="Arial" panose="020B0604020202020204" pitchFamily="34" charset="0"/>
              </a:rPr>
              <a:t>Provides a modular Python framework for 3D face modeling </a:t>
            </a:r>
          </a:p>
          <a:p>
            <a:pPr marL="457200" indent="-457200">
              <a:buFont typeface="Arial" panose="020B0604020202020204" pitchFamily="34" charset="0"/>
              <a:buChar char="•"/>
            </a:pPr>
            <a:r>
              <a:rPr lang="en-US" sz="3200" dirty="0">
                <a:latin typeface="Arial" panose="020B0604020202020204" pitchFamily="34" charset="0"/>
                <a:cs typeface="Arial" panose="020B0604020202020204" pitchFamily="34" charset="0"/>
              </a:rPr>
              <a:t>Standardizes data structures for meshes, parameters, and textures </a:t>
            </a:r>
          </a:p>
          <a:p>
            <a:pPr marL="457200" indent="-457200">
              <a:buFont typeface="Arial" panose="020B0604020202020204" pitchFamily="34" charset="0"/>
              <a:buChar char="•"/>
            </a:pPr>
            <a:r>
              <a:rPr lang="en-US" sz="3200" dirty="0">
                <a:latin typeface="Arial" panose="020B0604020202020204" pitchFamily="34" charset="0"/>
                <a:cs typeface="Arial" panose="020B0604020202020204" pitchFamily="34" charset="0"/>
              </a:rPr>
              <a:t>Supports reconstruction and manipulation of face models </a:t>
            </a:r>
          </a:p>
          <a:p>
            <a:pPr marL="457200" indent="-457200">
              <a:buFont typeface="Arial" panose="020B0604020202020204" pitchFamily="34" charset="0"/>
              <a:buChar char="•"/>
            </a:pPr>
            <a:r>
              <a:rPr lang="en-US" sz="3200" dirty="0">
                <a:latin typeface="Arial" panose="020B0604020202020204" pitchFamily="34" charset="0"/>
                <a:cs typeface="Arial" panose="020B0604020202020204" pitchFamily="34" charset="0"/>
              </a:rPr>
              <a:t>Enables transformation between model spaces </a:t>
            </a:r>
          </a:p>
          <a:p>
            <a:pPr marL="457200" indent="-457200">
              <a:buFont typeface="Arial" panose="020B0604020202020204" pitchFamily="34" charset="0"/>
              <a:buChar char="•"/>
            </a:pPr>
            <a:r>
              <a:rPr lang="en-US" sz="3200" dirty="0">
                <a:latin typeface="Arial" panose="020B0604020202020204" pitchFamily="34" charset="0"/>
                <a:cs typeface="Arial" panose="020B0604020202020204" pitchFamily="34" charset="0"/>
              </a:rPr>
              <a:t>Integrates rendering, measurement, and analysis tools </a:t>
            </a:r>
          </a:p>
          <a:p>
            <a:pPr marL="457200" indent="-457200">
              <a:buFont typeface="Arial" panose="020B0604020202020204" pitchFamily="34" charset="0"/>
              <a:buChar char="•"/>
            </a:pPr>
            <a:r>
              <a:rPr lang="en-US" sz="3200" dirty="0">
                <a:latin typeface="Arial" panose="020B0604020202020204" pitchFamily="34" charset="0"/>
                <a:cs typeface="Arial" panose="020B0604020202020204" pitchFamily="34" charset="0"/>
              </a:rPr>
              <a:t>Remains extensible for future research applications </a:t>
            </a:r>
          </a:p>
        </p:txBody>
      </p:sp>
      <p:sp>
        <p:nvSpPr>
          <p:cNvPr id="33" name="TextBox 32">
            <a:extLst>
              <a:ext uri="{FF2B5EF4-FFF2-40B4-BE49-F238E27FC236}">
                <a16:creationId xmlns:a16="http://schemas.microsoft.com/office/drawing/2014/main" id="{DB559CD8-E1CD-8D6D-5931-17A3D2642FC4}"/>
              </a:ext>
            </a:extLst>
          </p:cNvPr>
          <p:cNvSpPr txBox="1"/>
          <p:nvPr/>
        </p:nvSpPr>
        <p:spPr>
          <a:xfrm>
            <a:off x="29511458" y="12179542"/>
            <a:ext cx="13731214" cy="13388280"/>
          </a:xfrm>
          <a:prstGeom prst="rect">
            <a:avLst/>
          </a:prstGeom>
          <a:noFill/>
        </p:spPr>
        <p:txBody>
          <a:bodyPr wrap="square" rtlCol="0">
            <a:spAutoFit/>
          </a:bodyPr>
          <a:lstStyle/>
          <a:p>
            <a:pPr algn="just"/>
            <a:r>
              <a:rPr lang="en-US" sz="3200" dirty="0">
                <a:latin typeface="Arial" panose="020B0604020202020204" pitchFamily="34" charset="0"/>
                <a:cs typeface="Arial" panose="020B0604020202020204" pitchFamily="34" charset="0"/>
              </a:rPr>
              <a:t>The platform was implemented in Python using a modular project structure.</a:t>
            </a:r>
          </a:p>
          <a:p>
            <a:pPr algn="just"/>
            <a:endParaRPr lang="en-US" sz="3200" dirty="0">
              <a:latin typeface="Arial" panose="020B0604020202020204" pitchFamily="34" charset="0"/>
              <a:cs typeface="Arial" panose="020B0604020202020204" pitchFamily="34" charset="0"/>
            </a:endParaRPr>
          </a:p>
          <a:p>
            <a:pPr algn="just"/>
            <a:r>
              <a:rPr lang="en-US" sz="3200" dirty="0">
                <a:latin typeface="Arial" panose="020B0604020202020204" pitchFamily="34" charset="0"/>
                <a:cs typeface="Arial" panose="020B0604020202020204" pitchFamily="34" charset="0"/>
              </a:rPr>
              <a:t>Technologies Used: </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Python</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OBJ mesh processing</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Filament-compatible rendering pipeline</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Pybind11 (C++/Python bridge)</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Trimesh &amp; Pygltflib (obj to </a:t>
            </a:r>
            <a:r>
              <a:rPr lang="en-US" sz="3200" dirty="0" err="1">
                <a:latin typeface="Arial" panose="020B0604020202020204" pitchFamily="34" charset="0"/>
                <a:cs typeface="Arial" panose="020B0604020202020204" pitchFamily="34" charset="0"/>
              </a:rPr>
              <a:t>glb</a:t>
            </a:r>
            <a:r>
              <a:rPr lang="en-US" sz="3200" dirty="0">
                <a:latin typeface="Arial" panose="020B0604020202020204" pitchFamily="34" charset="0"/>
                <a:cs typeface="Arial" panose="020B0604020202020204" pitchFamily="34" charset="0"/>
              </a:rPr>
              <a:t> conversion) </a:t>
            </a:r>
          </a:p>
          <a:p>
            <a:pPr algn="just"/>
            <a:endParaRPr lang="en-US" sz="3200" dirty="0">
              <a:latin typeface="Arial" panose="020B0604020202020204" pitchFamily="34" charset="0"/>
              <a:cs typeface="Arial" panose="020B0604020202020204" pitchFamily="34" charset="0"/>
            </a:endParaRPr>
          </a:p>
          <a:p>
            <a:pPr algn="just"/>
            <a:r>
              <a:rPr lang="en-US" sz="3200" dirty="0">
                <a:latin typeface="Arial" panose="020B0604020202020204" pitchFamily="34" charset="0"/>
                <a:cs typeface="Arial" panose="020B0604020202020204" pitchFamily="34" charset="0"/>
              </a:rPr>
              <a:t>Key Features Implemented: </a:t>
            </a:r>
          </a:p>
          <a:p>
            <a:pPr marL="457200" indent="-457200" algn="just">
              <a:buFont typeface="Arial" panose="020B0604020202020204" pitchFamily="34" charset="0"/>
              <a:buChar char="•"/>
            </a:pPr>
            <a:r>
              <a:rPr lang="en-US" sz="3200" b="1" dirty="0">
                <a:latin typeface="Arial" panose="020B0604020202020204" pitchFamily="34" charset="0"/>
                <a:cs typeface="Arial" panose="020B0604020202020204" pitchFamily="34" charset="0"/>
              </a:rPr>
              <a:t>render_face() </a:t>
            </a:r>
            <a:r>
              <a:rPr lang="en-US" sz="3200" dirty="0">
                <a:latin typeface="Arial" panose="020B0604020202020204" pitchFamily="34" charset="0"/>
                <a:cs typeface="Arial" panose="020B0604020202020204" pitchFamily="34" charset="0"/>
              </a:rPr>
              <a:t>function as unified Python API for face rendering</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Automatic head-only mesh extraction via Y-axis cutoff (</a:t>
            </a:r>
            <a:r>
              <a:rPr lang="en-US" sz="3200" b="1" dirty="0">
                <a:latin typeface="Arial" panose="020B0604020202020204" pitchFamily="34" charset="0"/>
                <a:cs typeface="Arial" panose="020B0604020202020204" pitchFamily="34" charset="0"/>
              </a:rPr>
              <a:t>make_head_only.py</a:t>
            </a:r>
            <a:r>
              <a:rPr lang="en-US" sz="3200" dirty="0">
                <a:latin typeface="Arial" panose="020B0604020202020204" pitchFamily="34" charset="0"/>
                <a:cs typeface="Arial" panose="020B0604020202020204" pitchFamily="34" charset="0"/>
              </a:rPr>
              <a:t>)</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OBJ -&gt; GLB conversion pipeline with material and texture preservation (</a:t>
            </a:r>
            <a:r>
              <a:rPr lang="en-US" sz="3200" b="1" dirty="0">
                <a:latin typeface="Arial" panose="020B0604020202020204" pitchFamily="34" charset="0"/>
                <a:cs typeface="Arial" panose="020B0604020202020204" pitchFamily="34" charset="0"/>
              </a:rPr>
              <a:t>obj_to_glb.py</a:t>
            </a:r>
            <a:r>
              <a:rPr lang="en-US" sz="3200" dirty="0">
                <a:latin typeface="Arial" panose="020B0604020202020204" pitchFamily="34" charset="0"/>
                <a:cs typeface="Arial" panose="020B0604020202020204" pitchFamily="34" charset="0"/>
              </a:rPr>
              <a:t>)</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Native C++ Filament renderer exposed to Python via pybind11 (</a:t>
            </a:r>
            <a:r>
              <a:rPr lang="en-US" sz="3200" b="1" dirty="0">
                <a:latin typeface="Arial" panose="020B0604020202020204" pitchFamily="34" charset="0"/>
                <a:cs typeface="Arial" panose="020B0604020202020204" pitchFamily="34" charset="0"/>
              </a:rPr>
              <a:t>renderer.cpp</a:t>
            </a:r>
            <a:r>
              <a:rPr lang="en-US" sz="3200" dirty="0">
                <a:latin typeface="Arial" panose="020B0604020202020204" pitchFamily="34" charset="0"/>
                <a:cs typeface="Arial" panose="020B0604020202020204" pitchFamily="34" charset="0"/>
              </a:rPr>
              <a:t> + </a:t>
            </a:r>
            <a:r>
              <a:rPr lang="en-US" sz="3200" b="1" dirty="0">
                <a:latin typeface="Arial" panose="020B0604020202020204" pitchFamily="34" charset="0"/>
                <a:cs typeface="Arial" panose="020B0604020202020204" pitchFamily="34" charset="0"/>
              </a:rPr>
              <a:t>bindings.cpp</a:t>
            </a:r>
            <a:r>
              <a:rPr lang="en-US" sz="3200" dirty="0">
                <a:latin typeface="Arial" panose="020B0604020202020204" pitchFamily="34" charset="0"/>
                <a:cs typeface="Arial" panose="020B0604020202020204" pitchFamily="34" charset="0"/>
              </a:rPr>
              <a:t>)</a:t>
            </a:r>
          </a:p>
          <a:p>
            <a:pPr marL="457200" indent="-457200" algn="just">
              <a:buFont typeface="Arial" panose="020B0604020202020204" pitchFamily="34" charset="0"/>
              <a:buChar char="•"/>
            </a:pPr>
            <a:r>
              <a:rPr lang="en-US" sz="3200" dirty="0">
                <a:latin typeface="Arial" panose="020B0604020202020204" pitchFamily="34" charset="0"/>
                <a:cs typeface="Arial" panose="020B0604020202020204" pitchFamily="34" charset="0"/>
              </a:rPr>
              <a:t>Single-frame preview rendering displays a front-facing PNG output with configurable yaw, pitch, and image size</a:t>
            </a:r>
          </a:p>
          <a:p>
            <a:pPr algn="just"/>
            <a:endParaRPr lang="en-US" sz="3200" dirty="0">
              <a:latin typeface="Arial" panose="020B0604020202020204" pitchFamily="34" charset="0"/>
              <a:cs typeface="Arial" panose="020B0604020202020204" pitchFamily="34" charset="0"/>
            </a:endParaRPr>
          </a:p>
          <a:p>
            <a:pPr algn="just"/>
            <a:r>
              <a:rPr lang="en-US" sz="3200" dirty="0">
                <a:latin typeface="Arial" panose="020B0604020202020204" pitchFamily="34" charset="0"/>
                <a:cs typeface="Arial" panose="020B0604020202020204" pitchFamily="34" charset="0"/>
              </a:rPr>
              <a:t>Example Workflow:</a:t>
            </a:r>
          </a:p>
          <a:p>
            <a:pPr marL="514350" indent="-514350" algn="just">
              <a:buFont typeface="+mj-lt"/>
              <a:buAutoNum type="arabicPeriod"/>
            </a:pPr>
            <a:r>
              <a:rPr lang="en-US" sz="3200" dirty="0">
                <a:latin typeface="Arial" panose="020B0604020202020204" pitchFamily="34" charset="0"/>
                <a:cs typeface="Arial" panose="020B0604020202020204" pitchFamily="34" charset="0"/>
              </a:rPr>
              <a:t>Load mesh.obj (</a:t>
            </a:r>
            <a:r>
              <a:rPr lang="en-US" sz="3200" dirty="0" err="1">
                <a:latin typeface="Arial" panose="020B0604020202020204" pitchFamily="34" charset="0"/>
                <a:cs typeface="Arial" panose="020B0604020202020204" pitchFamily="34" charset="0"/>
              </a:rPr>
              <a:t>MakeHuman</a:t>
            </a:r>
            <a:r>
              <a:rPr lang="en-US" sz="3200" dirty="0">
                <a:latin typeface="Arial" panose="020B0604020202020204" pitchFamily="34" charset="0"/>
                <a:cs typeface="Arial" panose="020B0604020202020204" pitchFamily="34" charset="0"/>
              </a:rPr>
              <a:t>-generated asset)</a:t>
            </a:r>
          </a:p>
          <a:p>
            <a:pPr marL="514350" indent="-514350" algn="just">
              <a:buFont typeface="+mj-lt"/>
              <a:buAutoNum type="arabicPeriod"/>
            </a:pPr>
            <a:r>
              <a:rPr lang="en-US" sz="3200" dirty="0">
                <a:latin typeface="Arial" panose="020B0604020202020204" pitchFamily="34" charset="0"/>
                <a:cs typeface="Arial" panose="020B0604020202020204" pitchFamily="34" charset="0"/>
              </a:rPr>
              <a:t>Extract head-only mesh via Y-axis cutoff</a:t>
            </a:r>
          </a:p>
          <a:p>
            <a:pPr marL="514350" indent="-514350" algn="just">
              <a:buFont typeface="+mj-lt"/>
              <a:buAutoNum type="arabicPeriod"/>
            </a:pPr>
            <a:r>
              <a:rPr lang="en-US" sz="3200" dirty="0">
                <a:latin typeface="Arial" panose="020B0604020202020204" pitchFamily="34" charset="0"/>
                <a:cs typeface="Arial" panose="020B0604020202020204" pitchFamily="34" charset="0"/>
              </a:rPr>
              <a:t>Convert OBJ -&gt; GLB (cached)</a:t>
            </a:r>
          </a:p>
          <a:p>
            <a:pPr marL="514350" indent="-514350" algn="just">
              <a:buFont typeface="+mj-lt"/>
              <a:buAutoNum type="arabicPeriod"/>
            </a:pPr>
            <a:r>
              <a:rPr lang="en-US" sz="3200" dirty="0">
                <a:latin typeface="Arial" panose="020B0604020202020204" pitchFamily="34" charset="0"/>
                <a:cs typeface="Arial" panose="020B0604020202020204" pitchFamily="34" charset="0"/>
              </a:rPr>
              <a:t>Load GLB into Filament renderer </a:t>
            </a:r>
          </a:p>
          <a:p>
            <a:pPr marL="514350" indent="-514350" algn="just">
              <a:buFont typeface="+mj-lt"/>
              <a:buAutoNum type="arabicPeriod"/>
            </a:pPr>
            <a:r>
              <a:rPr lang="en-US" sz="3200" dirty="0">
                <a:latin typeface="Arial" panose="020B0604020202020204" pitchFamily="34" charset="0"/>
                <a:cs typeface="Arial" panose="020B0604020202020204" pitchFamily="34" charset="0"/>
              </a:rPr>
              <a:t>Set camera, render, save PNG </a:t>
            </a:r>
          </a:p>
        </p:txBody>
      </p:sp>
      <p:sp>
        <p:nvSpPr>
          <p:cNvPr id="36" name="TextBox 35">
            <a:extLst>
              <a:ext uri="{FF2B5EF4-FFF2-40B4-BE49-F238E27FC236}">
                <a16:creationId xmlns:a16="http://schemas.microsoft.com/office/drawing/2014/main" id="{D115972D-70EA-344B-EE5C-FD656F5F587E}"/>
              </a:ext>
            </a:extLst>
          </p:cNvPr>
          <p:cNvSpPr txBox="1"/>
          <p:nvPr/>
        </p:nvSpPr>
        <p:spPr>
          <a:xfrm>
            <a:off x="1379808" y="25574433"/>
            <a:ext cx="14503215" cy="5016758"/>
          </a:xfrm>
          <a:prstGeom prst="rect">
            <a:avLst/>
          </a:prstGeom>
          <a:noFill/>
        </p:spPr>
        <p:txBody>
          <a:bodyPr wrap="square" rtlCol="0">
            <a:spAutoFit/>
          </a:bodyPr>
          <a:lstStyle/>
          <a:p>
            <a:pPr algn="just"/>
            <a:r>
              <a:rPr lang="en-US" sz="3200" dirty="0">
                <a:latin typeface="Arial" panose="020B0604020202020204" pitchFamily="34" charset="0"/>
                <a:cs typeface="Arial" panose="020B0604020202020204" pitchFamily="34" charset="0"/>
              </a:rPr>
              <a:t>These checks ensured consistent, reproducible outputs across the system:</a:t>
            </a:r>
          </a:p>
          <a:p>
            <a:pPr algn="just"/>
            <a:endParaRPr lang="en-US" sz="32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US" sz="3200" b="1" i="0" dirty="0">
                <a:solidFill>
                  <a:srgbClr val="222222"/>
                </a:solidFill>
                <a:effectLst/>
                <a:latin typeface="Arial" panose="020B0604020202020204" pitchFamily="34" charset="0"/>
              </a:rPr>
              <a:t>pybind11 bridge </a:t>
            </a:r>
            <a:r>
              <a:rPr lang="en-US" sz="3200" b="0" i="0" dirty="0">
                <a:solidFill>
                  <a:srgbClr val="222222"/>
                </a:solidFill>
                <a:effectLst/>
                <a:latin typeface="Arial" panose="020B0604020202020204" pitchFamily="34" charset="0"/>
              </a:rPr>
              <a:t>— C++ </a:t>
            </a:r>
            <a:r>
              <a:rPr lang="en-US" sz="3200" b="0" i="0" dirty="0" err="1">
                <a:solidFill>
                  <a:srgbClr val="222222"/>
                </a:solidFill>
                <a:effectLst/>
                <a:latin typeface="Arial" panose="020B0604020202020204" pitchFamily="34" charset="0"/>
              </a:rPr>
              <a:t>FaceRenderer</a:t>
            </a:r>
            <a:r>
              <a:rPr lang="en-US" sz="3200" b="0" i="0" dirty="0">
                <a:solidFill>
                  <a:srgbClr val="222222"/>
                </a:solidFill>
                <a:effectLst/>
                <a:latin typeface="Arial" panose="020B0604020202020204" pitchFamily="34" charset="0"/>
              </a:rPr>
              <a:t> correctly returns a (512, 512, 4) uint8 </a:t>
            </a:r>
            <a:r>
              <a:rPr lang="en-US" sz="3200" b="0" i="0" dirty="0" err="1">
                <a:solidFill>
                  <a:srgbClr val="222222"/>
                </a:solidFill>
                <a:effectLst/>
                <a:latin typeface="Arial" panose="020B0604020202020204" pitchFamily="34" charset="0"/>
              </a:rPr>
              <a:t>numpy</a:t>
            </a:r>
            <a:r>
              <a:rPr lang="en-US" sz="3200" b="0" i="0" dirty="0">
                <a:solidFill>
                  <a:srgbClr val="222222"/>
                </a:solidFill>
                <a:effectLst/>
                <a:latin typeface="Arial" panose="020B0604020202020204" pitchFamily="34" charset="0"/>
              </a:rPr>
              <a:t> array to Python</a:t>
            </a:r>
            <a:endParaRPr lang="en-US" sz="3200" dirty="0"/>
          </a:p>
          <a:p>
            <a:pPr marL="457200" indent="-457200" algn="just">
              <a:buFont typeface="Arial" panose="020B0604020202020204" pitchFamily="34" charset="0"/>
              <a:buChar char="•"/>
            </a:pPr>
            <a:r>
              <a:rPr lang="en-US" sz="3200" b="1" i="0" dirty="0">
                <a:solidFill>
                  <a:srgbClr val="222222"/>
                </a:solidFill>
                <a:effectLst/>
                <a:latin typeface="Arial" panose="020B0604020202020204" pitchFamily="34" charset="0"/>
              </a:rPr>
              <a:t>Obj to GLB Conversion </a:t>
            </a:r>
            <a:r>
              <a:rPr lang="en-US" sz="3200" b="0" i="0" dirty="0">
                <a:solidFill>
                  <a:srgbClr val="222222"/>
                </a:solidFill>
                <a:effectLst/>
                <a:latin typeface="Arial" panose="020B0604020202020204" pitchFamily="34" charset="0"/>
              </a:rPr>
              <a:t>— Successfully convert obj mesh file to </a:t>
            </a:r>
            <a:r>
              <a:rPr lang="en-US" sz="3200" b="0" i="0" dirty="0" err="1">
                <a:solidFill>
                  <a:srgbClr val="222222"/>
                </a:solidFill>
                <a:effectLst/>
                <a:latin typeface="Arial" panose="020B0604020202020204" pitchFamily="34" charset="0"/>
              </a:rPr>
              <a:t>glb</a:t>
            </a:r>
            <a:r>
              <a:rPr lang="en-US" sz="3200" dirty="0">
                <a:solidFill>
                  <a:srgbClr val="222222"/>
                </a:solidFill>
                <a:latin typeface="Arial" panose="020B0604020202020204" pitchFamily="34" charset="0"/>
              </a:rPr>
              <a:t> </a:t>
            </a:r>
            <a:r>
              <a:rPr lang="en-US" sz="3200" b="0" i="0" dirty="0">
                <a:solidFill>
                  <a:srgbClr val="222222"/>
                </a:solidFill>
                <a:effectLst/>
                <a:latin typeface="Arial" panose="020B0604020202020204" pitchFamily="34" charset="0"/>
              </a:rPr>
              <a:t>file</a:t>
            </a:r>
            <a:endParaRPr lang="en-US" sz="3200" dirty="0"/>
          </a:p>
          <a:p>
            <a:pPr marL="457200" indent="-457200" algn="just">
              <a:buFont typeface="Arial" panose="020B0604020202020204" pitchFamily="34" charset="0"/>
              <a:buChar char="•"/>
            </a:pPr>
            <a:r>
              <a:rPr lang="en-US" sz="3200" b="1" i="0" dirty="0">
                <a:solidFill>
                  <a:srgbClr val="222222"/>
                </a:solidFill>
                <a:effectLst/>
                <a:latin typeface="Arial" panose="020B0604020202020204" pitchFamily="34" charset="0"/>
              </a:rPr>
              <a:t>Preview rendering </a:t>
            </a:r>
            <a:r>
              <a:rPr lang="en-US" sz="3200" b="0" i="0" dirty="0">
                <a:solidFill>
                  <a:srgbClr val="222222"/>
                </a:solidFill>
                <a:effectLst/>
                <a:latin typeface="Arial" panose="020B0604020202020204" pitchFamily="34" charset="0"/>
              </a:rPr>
              <a:t>— render_face() produces a correct front-facing PNG of the head-only mesh</a:t>
            </a:r>
          </a:p>
          <a:p>
            <a:pPr marL="457200" indent="-457200" algn="just">
              <a:buFont typeface="Arial" panose="020B0604020202020204" pitchFamily="34" charset="0"/>
              <a:buChar char="•"/>
            </a:pPr>
            <a:r>
              <a:rPr lang="en-US" sz="3200" b="1" i="0" dirty="0">
                <a:solidFill>
                  <a:srgbClr val="222222"/>
                </a:solidFill>
                <a:effectLst/>
                <a:latin typeface="Arial" panose="020B0604020202020204" pitchFamily="34" charset="0"/>
              </a:rPr>
              <a:t>Turntable rendering </a:t>
            </a:r>
            <a:r>
              <a:rPr lang="en-US" sz="3200" b="0" i="0" dirty="0">
                <a:solidFill>
                  <a:srgbClr val="222222"/>
                </a:solidFill>
                <a:effectLst/>
                <a:latin typeface="Arial" panose="020B0604020202020204" pitchFamily="34" charset="0"/>
              </a:rPr>
              <a:t>— Successful 360° rotation of frames as </a:t>
            </a:r>
            <a:r>
              <a:rPr lang="en-US" sz="3200" b="0" i="0" dirty="0" err="1">
                <a:solidFill>
                  <a:srgbClr val="222222"/>
                </a:solidFill>
                <a:effectLst/>
                <a:latin typeface="Arial" panose="020B0604020202020204" pitchFamily="34" charset="0"/>
              </a:rPr>
              <a:t>png</a:t>
            </a:r>
            <a:r>
              <a:rPr lang="en-US" sz="3200" b="0" i="0" dirty="0">
                <a:solidFill>
                  <a:srgbClr val="222222"/>
                </a:solidFill>
                <a:effectLst/>
                <a:latin typeface="Arial" panose="020B0604020202020204" pitchFamily="34" charset="0"/>
              </a:rPr>
              <a:t> files</a:t>
            </a:r>
            <a:endParaRPr lang="en-US" sz="3200" dirty="0"/>
          </a:p>
          <a:p>
            <a:pPr marL="457200" indent="-457200" algn="just">
              <a:buFont typeface="Arial" panose="020B0604020202020204" pitchFamily="34" charset="0"/>
              <a:buChar char="•"/>
            </a:pPr>
            <a:r>
              <a:rPr lang="en-US" sz="3200" b="1" i="0" dirty="0">
                <a:solidFill>
                  <a:srgbClr val="222222"/>
                </a:solidFill>
                <a:effectLst/>
                <a:latin typeface="Arial" panose="020B0604020202020204" pitchFamily="34" charset="0"/>
              </a:rPr>
              <a:t>Camera control </a:t>
            </a:r>
            <a:r>
              <a:rPr lang="en-US" sz="3200" b="0" i="0" dirty="0">
                <a:solidFill>
                  <a:srgbClr val="222222"/>
                </a:solidFill>
                <a:effectLst/>
                <a:latin typeface="Arial" panose="020B0604020202020204" pitchFamily="34" charset="0"/>
              </a:rPr>
              <a:t>— yaw and pitch parameters correctly orbit the camera around the face center, not the world origin</a:t>
            </a:r>
          </a:p>
        </p:txBody>
      </p:sp>
      <p:sp>
        <p:nvSpPr>
          <p:cNvPr id="37" name="TextBox 36">
            <a:extLst>
              <a:ext uri="{FF2B5EF4-FFF2-40B4-BE49-F238E27FC236}">
                <a16:creationId xmlns:a16="http://schemas.microsoft.com/office/drawing/2014/main" id="{EA4A3CEF-D3F8-328B-222A-E11D8A78D642}"/>
              </a:ext>
            </a:extLst>
          </p:cNvPr>
          <p:cNvSpPr txBox="1"/>
          <p:nvPr/>
        </p:nvSpPr>
        <p:spPr>
          <a:xfrm>
            <a:off x="16885167" y="26193793"/>
            <a:ext cx="11828765" cy="5016758"/>
          </a:xfrm>
          <a:prstGeom prst="rect">
            <a:avLst/>
          </a:prstGeom>
          <a:noFill/>
        </p:spPr>
        <p:txBody>
          <a:bodyPr wrap="square" rtlCol="0">
            <a:spAutoFit/>
          </a:bodyPr>
          <a:lstStyle/>
          <a:p>
            <a:pPr algn="just"/>
            <a:r>
              <a:rPr lang="en-US" sz="3200" dirty="0">
                <a:latin typeface="Arial" panose="020B0604020202020204" pitchFamily="34" charset="0"/>
                <a:cs typeface="Arial" panose="020B0604020202020204" pitchFamily="34" charset="0"/>
              </a:rPr>
              <a:t>This project presents a unified and extensible Python framework for 3D face modeling and analysis. By integrating previously fragmented tools into a single platform, the system reduces technical barriers and improves reproducibility.</a:t>
            </a:r>
          </a:p>
          <a:p>
            <a:pPr algn="just"/>
            <a:endParaRPr lang="en-US" sz="3200" dirty="0">
              <a:latin typeface="Arial" panose="020B0604020202020204" pitchFamily="34" charset="0"/>
              <a:cs typeface="Arial" panose="020B0604020202020204" pitchFamily="34" charset="0"/>
            </a:endParaRPr>
          </a:p>
          <a:p>
            <a:pPr algn="just"/>
            <a:r>
              <a:rPr lang="en-US" sz="3200" dirty="0">
                <a:latin typeface="Arial" panose="020B0604020202020204" pitchFamily="34" charset="0"/>
                <a:cs typeface="Arial" panose="020B0604020202020204" pitchFamily="34" charset="0"/>
              </a:rPr>
              <a:t>The modular architecture and standardized data model provide a scalable foundation for future research in computational face perception, enabling advanced workflows that would be difficult to achieve without the unified system we developed.</a:t>
            </a:r>
          </a:p>
          <a:p>
            <a:pPr algn="just"/>
            <a:endParaRPr lang="en-US" sz="3200" dirty="0">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191EEA8C-28A3-A9CC-6864-51E7FD73382B}"/>
              </a:ext>
            </a:extLst>
          </p:cNvPr>
          <p:cNvSpPr txBox="1"/>
          <p:nvPr/>
        </p:nvSpPr>
        <p:spPr>
          <a:xfrm>
            <a:off x="30352181" y="25767893"/>
            <a:ext cx="12850515" cy="5016758"/>
          </a:xfrm>
          <a:prstGeom prst="rect">
            <a:avLst/>
          </a:prstGeom>
          <a:noFill/>
        </p:spPr>
        <p:txBody>
          <a:bodyPr wrap="square" rtlCol="0">
            <a:spAutoFit/>
          </a:bodyPr>
          <a:lstStyle/>
          <a:p>
            <a:r>
              <a:rPr lang="en-US" sz="3200" dirty="0">
                <a:effectLst/>
                <a:latin typeface="Arial" panose="020B0604020202020204" pitchFamily="34" charset="0"/>
                <a:cs typeface="Arial" panose="020B0604020202020204" pitchFamily="34" charset="0"/>
              </a:rPr>
              <a:t>Chen, N., Perez, R., Rodriguez, J., &amp; </a:t>
            </a:r>
            <a:r>
              <a:rPr lang="en-US" sz="3200" dirty="0" err="1">
                <a:effectLst/>
                <a:latin typeface="Arial" panose="020B0604020202020204" pitchFamily="34" charset="0"/>
                <a:cs typeface="Arial" panose="020B0604020202020204" pitchFamily="34" charset="0"/>
              </a:rPr>
              <a:t>Tairouz</a:t>
            </a:r>
            <a:r>
              <a:rPr lang="en-US" sz="3200" dirty="0">
                <a:effectLst/>
                <a:latin typeface="Arial" panose="020B0604020202020204" pitchFamily="34" charset="0"/>
                <a:cs typeface="Arial" panose="020B0604020202020204" pitchFamily="34" charset="0"/>
              </a:rPr>
              <a:t>, R. </a:t>
            </a:r>
            <a:r>
              <a:rPr lang="en-US" sz="3200" i="1" dirty="0">
                <a:effectLst/>
                <a:latin typeface="Arial" panose="020B0604020202020204" pitchFamily="34" charset="0"/>
                <a:cs typeface="Arial" panose="020B0604020202020204" pitchFamily="34" charset="0"/>
              </a:rPr>
              <a:t>GitHub</a:t>
            </a:r>
            <a:r>
              <a:rPr lang="en-US" sz="3200" dirty="0">
                <a:effectLst/>
                <a:latin typeface="Arial" panose="020B0604020202020204" pitchFamily="34" charset="0"/>
                <a:cs typeface="Arial" panose="020B0604020202020204" pitchFamily="34" charset="0"/>
              </a:rPr>
              <a:t>. https://github.com/FireHeart003/3D-Face-Modeling-Analysis-Capstone-Project.git. </a:t>
            </a:r>
          </a:p>
          <a:p>
            <a:endParaRPr lang="en-US" sz="3200" dirty="0">
              <a:effectLst/>
              <a:latin typeface="Arial" panose="020B0604020202020204" pitchFamily="34" charset="0"/>
              <a:cs typeface="Arial" panose="020B0604020202020204" pitchFamily="34" charset="0"/>
            </a:endParaRPr>
          </a:p>
          <a:p>
            <a:r>
              <a:rPr lang="en-US" sz="3200" dirty="0">
                <a:effectLst/>
                <a:latin typeface="Arial" panose="020B0604020202020204" pitchFamily="34" charset="0"/>
                <a:cs typeface="Arial" panose="020B0604020202020204" pitchFamily="34" charset="0"/>
              </a:rPr>
              <a:t>Egger, Bernhard, et al. “3D Morphable Face Models -- Past, Present and Future.” </a:t>
            </a:r>
            <a:r>
              <a:rPr lang="en-US" sz="3200" i="1" dirty="0" err="1">
                <a:effectLst/>
                <a:latin typeface="Arial" panose="020B0604020202020204" pitchFamily="34" charset="0"/>
                <a:cs typeface="Arial" panose="020B0604020202020204" pitchFamily="34" charset="0"/>
              </a:rPr>
              <a:t>arXiv.Org</a:t>
            </a:r>
            <a:r>
              <a:rPr lang="en-US" sz="3200" dirty="0">
                <a:effectLst/>
                <a:latin typeface="Arial" panose="020B0604020202020204" pitchFamily="34" charset="0"/>
                <a:cs typeface="Arial" panose="020B0604020202020204" pitchFamily="34" charset="0"/>
              </a:rPr>
              <a:t>, 16 Apr. 2020, arxiv.org/abs/1909.01815. </a:t>
            </a:r>
          </a:p>
          <a:p>
            <a:endParaRPr lang="en-US" sz="3200" dirty="0">
              <a:latin typeface="Arial" panose="020B0604020202020204" pitchFamily="34" charset="0"/>
              <a:cs typeface="Arial" panose="020B0604020202020204" pitchFamily="34" charset="0"/>
            </a:endParaRPr>
          </a:p>
          <a:p>
            <a:r>
              <a:rPr lang="en-US" sz="3200" dirty="0">
                <a:effectLst/>
                <a:latin typeface="Arial" panose="020B0604020202020204" pitchFamily="34" charset="0"/>
                <a:cs typeface="Arial" panose="020B0604020202020204" pitchFamily="34" charset="0"/>
              </a:rPr>
              <a:t>R, Mallikarjun B, et al. “Learning Complete 3D Morphable Face Models from Images and Videos.” </a:t>
            </a:r>
            <a:r>
              <a:rPr lang="en-US" sz="3200" i="1" dirty="0" err="1">
                <a:effectLst/>
                <a:latin typeface="Arial" panose="020B0604020202020204" pitchFamily="34" charset="0"/>
                <a:cs typeface="Arial" panose="020B0604020202020204" pitchFamily="34" charset="0"/>
              </a:rPr>
              <a:t>arXiv.Org</a:t>
            </a:r>
            <a:r>
              <a:rPr lang="en-US" sz="3200" dirty="0">
                <a:effectLst/>
                <a:latin typeface="Arial" panose="020B0604020202020204" pitchFamily="34" charset="0"/>
                <a:cs typeface="Arial" panose="020B0604020202020204" pitchFamily="34" charset="0"/>
              </a:rPr>
              <a:t>, 4 Oct. 2020, arxiv.org/abs/2010.01679. </a:t>
            </a:r>
          </a:p>
        </p:txBody>
      </p:sp>
      <p:pic>
        <p:nvPicPr>
          <p:cNvPr id="22" name="Picture 21" descr="A screenshot of a computer&#10;&#10;Description automatically generated">
            <a:extLst>
              <a:ext uri="{FF2B5EF4-FFF2-40B4-BE49-F238E27FC236}">
                <a16:creationId xmlns:a16="http://schemas.microsoft.com/office/drawing/2014/main" id="{BFD42024-07CE-6687-208D-D15C3B512A4E}"/>
              </a:ext>
            </a:extLst>
          </p:cNvPr>
          <p:cNvPicPr>
            <a:picLocks noChangeAspect="1"/>
          </p:cNvPicPr>
          <p:nvPr/>
        </p:nvPicPr>
        <p:blipFill>
          <a:blip r:embed="rId3"/>
          <a:stretch>
            <a:fillRect/>
          </a:stretch>
        </p:blipFill>
        <p:spPr>
          <a:xfrm>
            <a:off x="419105" y="14783425"/>
            <a:ext cx="16092100" cy="9354667"/>
          </a:xfrm>
          <a:prstGeom prst="rect">
            <a:avLst/>
          </a:prstGeom>
        </p:spPr>
      </p:pic>
      <p:pic>
        <p:nvPicPr>
          <p:cNvPr id="40" name="Picture 39" descr="A close up of a person's face&#10;&#10;Description automatically generated">
            <a:extLst>
              <a:ext uri="{FF2B5EF4-FFF2-40B4-BE49-F238E27FC236}">
                <a16:creationId xmlns:a16="http://schemas.microsoft.com/office/drawing/2014/main" id="{E975ABF2-038C-CDFA-045D-14E5AD0E3229}"/>
              </a:ext>
            </a:extLst>
          </p:cNvPr>
          <p:cNvPicPr>
            <a:picLocks noChangeAspect="1"/>
          </p:cNvPicPr>
          <p:nvPr/>
        </p:nvPicPr>
        <p:blipFill>
          <a:blip r:embed="rId4"/>
          <a:stretch>
            <a:fillRect/>
          </a:stretch>
        </p:blipFill>
        <p:spPr>
          <a:xfrm>
            <a:off x="17124922" y="22049978"/>
            <a:ext cx="2911492" cy="2911492"/>
          </a:xfrm>
          <a:prstGeom prst="rect">
            <a:avLst/>
          </a:prstGeom>
        </p:spPr>
      </p:pic>
      <p:pic>
        <p:nvPicPr>
          <p:cNvPr id="42" name="Picture 41" descr="A side view of a person's head&#10;&#10;Description automatically generated">
            <a:extLst>
              <a:ext uri="{FF2B5EF4-FFF2-40B4-BE49-F238E27FC236}">
                <a16:creationId xmlns:a16="http://schemas.microsoft.com/office/drawing/2014/main" id="{3338E164-1180-0C51-22E8-CD57737A6805}"/>
              </a:ext>
            </a:extLst>
          </p:cNvPr>
          <p:cNvPicPr>
            <a:picLocks noChangeAspect="1"/>
          </p:cNvPicPr>
          <p:nvPr/>
        </p:nvPicPr>
        <p:blipFill>
          <a:blip r:embed="rId5"/>
          <a:stretch>
            <a:fillRect/>
          </a:stretch>
        </p:blipFill>
        <p:spPr>
          <a:xfrm>
            <a:off x="20011583" y="22001399"/>
            <a:ext cx="2944550" cy="2944550"/>
          </a:xfrm>
          <a:prstGeom prst="rect">
            <a:avLst/>
          </a:prstGeom>
        </p:spPr>
      </p:pic>
      <p:pic>
        <p:nvPicPr>
          <p:cNvPr id="44" name="Picture 43" descr="A side view of a person's head&#10;&#10;Description automatically generated">
            <a:extLst>
              <a:ext uri="{FF2B5EF4-FFF2-40B4-BE49-F238E27FC236}">
                <a16:creationId xmlns:a16="http://schemas.microsoft.com/office/drawing/2014/main" id="{9CCA58F8-C250-9965-8BB8-251527ED7728}"/>
              </a:ext>
            </a:extLst>
          </p:cNvPr>
          <p:cNvPicPr>
            <a:picLocks noChangeAspect="1"/>
          </p:cNvPicPr>
          <p:nvPr/>
        </p:nvPicPr>
        <p:blipFill>
          <a:blip r:embed="rId6"/>
          <a:stretch>
            <a:fillRect/>
          </a:stretch>
        </p:blipFill>
        <p:spPr>
          <a:xfrm>
            <a:off x="22898243" y="22049979"/>
            <a:ext cx="2911492" cy="2911492"/>
          </a:xfrm>
          <a:prstGeom prst="rect">
            <a:avLst/>
          </a:prstGeom>
        </p:spPr>
      </p:pic>
      <p:pic>
        <p:nvPicPr>
          <p:cNvPr id="46" name="Picture 45" descr="A close up of a head&#10;&#10;Description automatically generated">
            <a:extLst>
              <a:ext uri="{FF2B5EF4-FFF2-40B4-BE49-F238E27FC236}">
                <a16:creationId xmlns:a16="http://schemas.microsoft.com/office/drawing/2014/main" id="{74D6D7AD-EA0A-23AA-9397-08600A7BA692}"/>
              </a:ext>
            </a:extLst>
          </p:cNvPr>
          <p:cNvPicPr>
            <a:picLocks noChangeAspect="1"/>
          </p:cNvPicPr>
          <p:nvPr/>
        </p:nvPicPr>
        <p:blipFill>
          <a:blip r:embed="rId7"/>
          <a:stretch>
            <a:fillRect/>
          </a:stretch>
        </p:blipFill>
        <p:spPr>
          <a:xfrm>
            <a:off x="25775594" y="22049979"/>
            <a:ext cx="2895970" cy="2895970"/>
          </a:xfrm>
          <a:prstGeom prst="rect">
            <a:avLst/>
          </a:prstGeom>
        </p:spPr>
      </p:pic>
      <p:pic>
        <p:nvPicPr>
          <p:cNvPr id="54" name="Picture 53" descr="A screen shot of a computer program&#10;&#10;Description automatically generated">
            <a:extLst>
              <a:ext uri="{FF2B5EF4-FFF2-40B4-BE49-F238E27FC236}">
                <a16:creationId xmlns:a16="http://schemas.microsoft.com/office/drawing/2014/main" id="{735F64C9-7C07-E8AE-D743-4574AB0779F1}"/>
              </a:ext>
            </a:extLst>
          </p:cNvPr>
          <p:cNvPicPr>
            <a:picLocks noChangeAspect="1"/>
          </p:cNvPicPr>
          <p:nvPr/>
        </p:nvPicPr>
        <p:blipFill>
          <a:blip r:embed="rId8"/>
          <a:stretch>
            <a:fillRect/>
          </a:stretch>
        </p:blipFill>
        <p:spPr>
          <a:xfrm>
            <a:off x="19261571" y="18446434"/>
            <a:ext cx="9399730" cy="3616407"/>
          </a:xfrm>
          <a:prstGeom prst="rect">
            <a:avLst/>
          </a:prstGeom>
        </p:spPr>
      </p:pic>
      <p:pic>
        <p:nvPicPr>
          <p:cNvPr id="52" name="Picture 51">
            <a:extLst>
              <a:ext uri="{FF2B5EF4-FFF2-40B4-BE49-F238E27FC236}">
                <a16:creationId xmlns:a16="http://schemas.microsoft.com/office/drawing/2014/main" id="{FFF53E64-821A-649F-D8C0-B657D5832A62}"/>
              </a:ext>
            </a:extLst>
          </p:cNvPr>
          <p:cNvPicPr>
            <a:picLocks noChangeAspect="1"/>
          </p:cNvPicPr>
          <p:nvPr/>
        </p:nvPicPr>
        <p:blipFill>
          <a:blip r:embed="rId9"/>
          <a:stretch>
            <a:fillRect/>
          </a:stretch>
        </p:blipFill>
        <p:spPr>
          <a:xfrm>
            <a:off x="17476498" y="13705526"/>
            <a:ext cx="6896561" cy="4515830"/>
          </a:xfrm>
          <a:prstGeom prst="rect">
            <a:avLst/>
          </a:prstGeom>
        </p:spPr>
      </p:pic>
      <p:sp>
        <p:nvSpPr>
          <p:cNvPr id="55" name="TextBox 54">
            <a:extLst>
              <a:ext uri="{FF2B5EF4-FFF2-40B4-BE49-F238E27FC236}">
                <a16:creationId xmlns:a16="http://schemas.microsoft.com/office/drawing/2014/main" id="{AA9E52E8-4AA2-A5AF-9A01-EF8558A6E598}"/>
              </a:ext>
            </a:extLst>
          </p:cNvPr>
          <p:cNvSpPr txBox="1"/>
          <p:nvPr/>
        </p:nvSpPr>
        <p:spPr>
          <a:xfrm>
            <a:off x="24490156" y="15701842"/>
            <a:ext cx="2051933" cy="584775"/>
          </a:xfrm>
          <a:prstGeom prst="rect">
            <a:avLst/>
          </a:prstGeom>
          <a:noFill/>
        </p:spPr>
        <p:txBody>
          <a:bodyPr wrap="square" rtlCol="0">
            <a:spAutoFit/>
          </a:bodyPr>
          <a:lstStyle/>
          <a:p>
            <a:pPr algn="just"/>
            <a:r>
              <a:rPr lang="en-US" sz="3200" dirty="0">
                <a:latin typeface="Arial" panose="020B0604020202020204" pitchFamily="34" charset="0"/>
                <a:cs typeface="Arial" panose="020B0604020202020204" pitchFamily="34" charset="0"/>
              </a:rPr>
              <a:t>render.py</a:t>
            </a:r>
            <a:endParaRPr lang="en-US" dirty="0">
              <a:latin typeface="Arial" panose="020B0604020202020204" pitchFamily="34" charset="0"/>
              <a:cs typeface="Arial" panose="020B0604020202020204" pitchFamily="34" charset="0"/>
            </a:endParaRPr>
          </a:p>
        </p:txBody>
      </p:sp>
      <p:sp>
        <p:nvSpPr>
          <p:cNvPr id="56" name="TextBox 55">
            <a:extLst>
              <a:ext uri="{FF2B5EF4-FFF2-40B4-BE49-F238E27FC236}">
                <a16:creationId xmlns:a16="http://schemas.microsoft.com/office/drawing/2014/main" id="{7B6FA16E-950C-8A28-D58D-088678042889}"/>
              </a:ext>
            </a:extLst>
          </p:cNvPr>
          <p:cNvSpPr txBox="1"/>
          <p:nvPr/>
        </p:nvSpPr>
        <p:spPr>
          <a:xfrm>
            <a:off x="17103069" y="19909021"/>
            <a:ext cx="2136648" cy="584775"/>
          </a:xfrm>
          <a:prstGeom prst="rect">
            <a:avLst/>
          </a:prstGeom>
          <a:noFill/>
        </p:spPr>
        <p:txBody>
          <a:bodyPr wrap="square" rtlCol="0">
            <a:spAutoFit/>
          </a:bodyPr>
          <a:lstStyle/>
          <a:p>
            <a:pPr algn="just"/>
            <a:r>
              <a:rPr lang="en-US" sz="3200" dirty="0" err="1">
                <a:latin typeface="Arial" panose="020B0604020202020204" pitchFamily="34" charset="0"/>
                <a:cs typeface="Arial" panose="020B0604020202020204" pitchFamily="34" charset="0"/>
              </a:rPr>
              <a:t>renderer.h</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209929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09463fe-4839-49b3-92e4-5db915925798">
      <UserInfo>
        <DisplayName>Yesim Anter</DisplayName>
        <AccountId>16</AccountId>
        <AccountType/>
      </UserInfo>
      <UserInfo>
        <DisplayName>Melanie Blanco Nunes</DisplayName>
        <AccountId>3910</AccountId>
        <AccountType/>
      </UserInfo>
    </SharedWithUsers>
    <_activity xmlns="3a9b6e09-6147-4fc8-b403-19f03f83b7c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EAC4EE9A464144B282A9DE6712C282" ma:contentTypeVersion="14" ma:contentTypeDescription="Create a new document." ma:contentTypeScope="" ma:versionID="fb22bb44771a537d717957af54b2689b">
  <xsd:schema xmlns:xsd="http://www.w3.org/2001/XMLSchema" xmlns:xs="http://www.w3.org/2001/XMLSchema" xmlns:p="http://schemas.microsoft.com/office/2006/metadata/properties" xmlns:ns3="3a9b6e09-6147-4fc8-b403-19f03f83b7c2" xmlns:ns4="209463fe-4839-49b3-92e4-5db915925798" targetNamespace="http://schemas.microsoft.com/office/2006/metadata/properties" ma:root="true" ma:fieldsID="e38ff6628555e2c921017303823b6602" ns3:_="" ns4:_="">
    <xsd:import namespace="3a9b6e09-6147-4fc8-b403-19f03f83b7c2"/>
    <xsd:import namespace="209463fe-4839-49b3-92e4-5db915925798"/>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System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9b6e09-6147-4fc8-b403-19f03f83b7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SystemTags" ma:index="16" nillable="true" ma:displayName="MediaServiceSystemTags" ma:hidden="true" ma:internalName="MediaServiceSystemTags" ma:readOnly="true">
      <xsd:simpleType>
        <xsd:restriction base="dms:Note"/>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9463fe-4839-49b3-92e4-5db91592579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http://purl.org/dc/terms/"/>
    <ds:schemaRef ds:uri="209463fe-4839-49b3-92e4-5db915925798"/>
    <ds:schemaRef ds:uri="http://www.w3.org/XML/1998/namespace"/>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3a9b6e09-6147-4fc8-b403-19f03f83b7c2"/>
    <ds:schemaRef ds:uri="http://purl.org/dc/dcmitype/"/>
    <ds:schemaRef ds:uri="http://purl.org/dc/elements/1.1/"/>
  </ds:schemaRefs>
</ds:datastoreItem>
</file>

<file path=customXml/itemProps2.xml><?xml version="1.0" encoding="utf-8"?>
<ds:datastoreItem xmlns:ds="http://schemas.openxmlformats.org/officeDocument/2006/customXml" ds:itemID="{6A89EB7B-D704-4137-A384-3CB5F5E61E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9b6e09-6147-4fc8-b403-19f03f83b7c2"/>
    <ds:schemaRef ds:uri="209463fe-4839-49b3-92e4-5db9159257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3525</TotalTime>
  <Words>769</Words>
  <Application>Microsoft Office PowerPoint</Application>
  <PresentationFormat>Custom</PresentationFormat>
  <Paragraphs>73</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Johan Rodriguez</cp:lastModifiedBy>
  <cp:revision>94</cp:revision>
  <dcterms:created xsi:type="dcterms:W3CDTF">2019-06-25T19:12:02Z</dcterms:created>
  <dcterms:modified xsi:type="dcterms:W3CDTF">2026-04-13T20:28:54Z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0x010100BBEAC4EE9A464144B282A9DE6712C282</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