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16"/>
  </p:notesMasterIdLst>
  <p:sldIdLst>
    <p:sldId id="277" r:id="rId6"/>
    <p:sldId id="257" r:id="rId7"/>
    <p:sldId id="262" r:id="rId8"/>
    <p:sldId id="266" r:id="rId9"/>
    <p:sldId id="268" r:id="rId10"/>
    <p:sldId id="259" r:id="rId11"/>
    <p:sldId id="283" r:id="rId12"/>
    <p:sldId id="279" r:id="rId13"/>
    <p:sldId id="281" r:id="rId14"/>
    <p:sldId id="28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2" autoAdjust="0"/>
    <p:restoredTop sz="91822" autoAdjust="0"/>
  </p:normalViewPr>
  <p:slideViewPr>
    <p:cSldViewPr snapToGrid="0">
      <p:cViewPr varScale="1">
        <p:scale>
          <a:sx n="157" d="100"/>
          <a:sy n="157" d="100"/>
        </p:scale>
        <p:origin x="46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3B9CD5-23DD-43C2-A293-02D7546A2B12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8D761-B6E9-4BC7-9D10-0E531165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49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/>
              <a:t>Right now, 3D face modeling tools are: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Scattered across many platforms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Often stored in separate GitHub repositories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Designed for people with programming experience</a:t>
            </a:r>
          </a:p>
          <a:p>
            <a:pPr lvl="1">
              <a:lnSpc>
                <a:spcPct val="150000"/>
              </a:lnSpc>
            </a:pP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800" dirty="0"/>
              <a:t>As a result: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Researchers without coding backgrounds cannot easily use these tools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Even experienced users waste time setting up environments and pipelines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There is no unified, simple interface to access all this functionality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C8D761-B6E9-4BC7-9D10-0E53116592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615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3B4E3-4FA1-0103-77AE-21777A9B5E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ACFCEB-8F16-5139-2DCE-2A12BA6062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CC709F-35E8-18E5-E7A6-176FA0CA5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84FCC-E226-4EB7-8FCE-CE35E8D260B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37334-938E-4F28-0C77-69CC9A220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EB4F9-D06A-C8C3-F5AE-5753B22F1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902C9-D359-447E-B4E9-EA25CD2C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632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4B190-00D8-D459-59B6-9FCBD2509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E2478F-9A85-424E-2E1C-0317B61873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1CE75-61FD-A979-F70E-98CF09D2D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84FCC-E226-4EB7-8FCE-CE35E8D260B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05A41-8364-623D-3F5E-6083E0A30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2E04A4-2D74-8FC3-FF5B-6965B1A44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902C9-D359-447E-B4E9-EA25CD2C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709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949E9C-73EF-7213-A9FA-52B446EDF4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FF3815-C5A4-5E3B-FC4E-E765C190FF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96CF31-691E-E913-1BD9-A4E665D97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84FCC-E226-4EB7-8FCE-CE35E8D260B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FA85E-3C82-0C38-0597-6D5FB8E10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BBC05A-5956-A8A8-E7EE-F983899E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902C9-D359-447E-B4E9-EA25CD2C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017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white, street&#10;&#10;Description automatically generated">
            <a:extLst>
              <a:ext uri="{FF2B5EF4-FFF2-40B4-BE49-F238E27FC236}">
                <a16:creationId xmlns:a16="http://schemas.microsoft.com/office/drawing/2014/main" id="{F7EC3544-21CC-3645-8030-220B3D79CF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4D1807-F8D8-7449-A2AF-21E9B7F9D6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603" y="1469764"/>
            <a:ext cx="10094794" cy="2387600"/>
          </a:xfrm>
        </p:spPr>
        <p:txBody>
          <a:bodyPr anchor="b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50332F-7579-A142-B68B-DFC4D65188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1767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2244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white, street&#10;&#10;Description automatically generated">
            <a:extLst>
              <a:ext uri="{FF2B5EF4-FFF2-40B4-BE49-F238E27FC236}">
                <a16:creationId xmlns:a16="http://schemas.microsoft.com/office/drawing/2014/main" id="{32DA1EB1-6D72-A54A-8497-764D174E1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750332F-7579-A142-B68B-DFC4D65188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1754373"/>
            <a:ext cx="9144000" cy="391906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074712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E4696-BA1E-8C4A-B286-B1FF16817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7299" y="681036"/>
            <a:ext cx="8826500" cy="100965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E254F6-9672-814B-939D-1644FFD18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922CB-1017-BF43-971C-EDA1073E0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4858B-1DC4-2147-9A3A-6A7A84AE3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5A5A0E7-32FE-CF45-A542-7C98D0100A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7299" y="1825627"/>
            <a:ext cx="8826501" cy="435133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0816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58962-179B-6542-912A-D199F7A64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9126" y="1709738"/>
            <a:ext cx="8978324" cy="2852737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82326E-DB3E-1D45-BEE0-2E1470A1C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69126" y="4589463"/>
            <a:ext cx="897832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AD3633-D292-774E-AF77-DCFE3B7B5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0271E-D3D1-C940-8E8B-08AE5A52C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CA3FB2-24BC-E04B-9C2E-9215EA79B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057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485FC-7DAD-FC48-B5BD-DDB2CC240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B7138-E185-5F45-83BB-BF10692A61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9125" y="1825625"/>
            <a:ext cx="4346943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AB0131-FD72-314B-A435-F7B1A18D7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0CBEB-9133-A143-9F7C-D487A9624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1589F4-BA5A-6444-8882-E37D9969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8739BEF-D14E-F44B-8FC8-BF861D50DE3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006856" y="1825625"/>
            <a:ext cx="4346943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42890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B8BF92-A1DE-FC43-824F-0750905EA5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06856" y="1825625"/>
            <a:ext cx="4348532" cy="679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C70121-F425-3447-ABCA-072C96361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8F3859-289A-214B-959A-59FFCD33F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279F9E-9EF2-9F4E-9624-CF2957EBF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DB105-FCB6-D340-B434-AFC3CA7D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9126" y="681036"/>
            <a:ext cx="8984673" cy="100965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AEEB006-F0BF-DF45-917F-778CF2C1A0F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006856" y="2640013"/>
            <a:ext cx="4346943" cy="353694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ABFD1B88-08C3-744E-A7F9-F7D44DD6F8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69126" y="1825625"/>
            <a:ext cx="4348532" cy="679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D1DBC57-C5C9-BC49-B3B5-8D7764ECBF9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2369126" y="2640013"/>
            <a:ext cx="4346943" cy="353694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730201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75343957-82E2-4B4A-912C-32269923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9E4696-BA1E-8C4A-B286-B1FF16817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9126" y="852775"/>
            <a:ext cx="8984673" cy="100965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EAC26-728E-E341-87F9-F0FFE7698E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9126" y="1963881"/>
            <a:ext cx="8984674" cy="421308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E254F6-9672-814B-939D-1644FFD18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922CB-1017-BF43-971C-EDA1073E0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4858B-1DC4-2147-9A3A-6A7A84AE3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4639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3AAC55B2-88CD-E940-A4D0-54234D918C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58962-179B-6542-912A-D199F7A64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9126" y="1709738"/>
            <a:ext cx="8978324" cy="2852737"/>
          </a:xfrm>
        </p:spPr>
        <p:txBody>
          <a:bodyPr anchor="b"/>
          <a:lstStyle>
            <a:lvl1pPr>
              <a:defRPr sz="6000"/>
            </a:lvl1pPr>
          </a:lstStyle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82326E-DB3E-1D45-BEE0-2E1470A1C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69126" y="4589463"/>
            <a:ext cx="897832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AD3633-D292-774E-AF77-DCFE3B7B5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0271E-D3D1-C940-8E8B-08AE5A52C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CA3FB2-24BC-E04B-9C2E-9215EA79B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31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381D3-B740-085D-6835-0E22A0C58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B885E2-6B66-A0B8-846E-5185AE1FD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59ECE0-8CE7-6287-9F21-8C4BFF698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84FCC-E226-4EB7-8FCE-CE35E8D260B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C3FBE1-5743-AB2F-96C2-3AEAE455D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CFA8A0-6750-BAC7-8477-06098B2A9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902C9-D359-447E-B4E9-EA25CD2C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0962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3E19A962-FDC7-A345-B4C6-42AEDEA08C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9485FC-7DAD-FC48-B5BD-DDB2CC240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9126" y="797442"/>
            <a:ext cx="8984673" cy="89324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B7138-E185-5F45-83BB-BF10692A61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9125" y="1825625"/>
            <a:ext cx="43469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AB0131-FD72-314B-A435-F7B1A18D7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0CBEB-9133-A143-9F7C-D487A9624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1589F4-BA5A-6444-8882-E37D9969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8739BEF-D14E-F44B-8FC8-BF861D50DE3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006856" y="1825625"/>
            <a:ext cx="43469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4474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883B0806-1C70-5043-9BE1-E221F1ECD4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B8BF92-A1DE-FC43-824F-0750905EA5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06856" y="1825625"/>
            <a:ext cx="4348532" cy="679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C70121-F425-3447-ABCA-072C96361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8F3859-289A-214B-959A-59FFCD33F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279F9E-9EF2-9F4E-9624-CF2957EBF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AEEB006-F0BF-DF45-917F-778CF2C1A0F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006856" y="2640013"/>
            <a:ext cx="4346943" cy="353694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ABFD1B88-08C3-744E-A7F9-F7D44DD6F8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69126" y="1825625"/>
            <a:ext cx="4348532" cy="679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D1DBC57-C5C9-BC49-B3B5-8D7764ECBF9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2369126" y="2640013"/>
            <a:ext cx="4346943" cy="353694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4E8660B-9298-E248-87BA-485866532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9126" y="797442"/>
            <a:ext cx="8984673" cy="893245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098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9805AC-82AD-404A-B3FC-0B836A2F77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9E4696-BA1E-8C4A-B286-B1FF16817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44" y="681036"/>
            <a:ext cx="10687755" cy="100965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E254F6-9672-814B-939D-1644FFD183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6044" y="6377783"/>
            <a:ext cx="1995056" cy="365125"/>
          </a:xfrm>
        </p:spPr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922CB-1017-BF43-971C-EDA1073E0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33027" y="6377782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4858B-1DC4-2147-9A3A-6A7A84AE3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5A5A0E7-32FE-CF45-A542-7C98D0100A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045" y="1825627"/>
            <a:ext cx="10687756" cy="435133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50343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2A2E19-7633-F14C-8504-EB5B43A0BB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58962-179B-6542-912A-D199F7A64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44" y="1709738"/>
            <a:ext cx="10681405" cy="2852737"/>
          </a:xfrm>
        </p:spPr>
        <p:txBody>
          <a:bodyPr anchor="b"/>
          <a:lstStyle>
            <a:lvl1pPr>
              <a:defRPr sz="6000"/>
            </a:lvl1pPr>
          </a:lstStyle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82326E-DB3E-1D45-BEE0-2E1470A1C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6044" y="4589463"/>
            <a:ext cx="10681406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AD3633-D292-774E-AF77-DCFE3B7B58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6044" y="6383254"/>
            <a:ext cx="1995056" cy="365125"/>
          </a:xfrm>
        </p:spPr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0271E-D3D1-C940-8E8B-08AE5A52C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33027" y="6383255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CA3FB2-24BC-E04B-9C2E-9215EA79B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933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692536D-3C72-AA45-B6C9-14848D579D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B7138-E185-5F45-83BB-BF10692A61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044" y="1825625"/>
            <a:ext cx="5274736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9485FC-7DAD-FC48-B5BD-DDB2CC240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44" y="681036"/>
            <a:ext cx="10687755" cy="100965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AB0131-FD72-314B-A435-F7B1A18D7D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6044" y="6377782"/>
            <a:ext cx="1995056" cy="365125"/>
          </a:xfrm>
        </p:spPr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0CBEB-9133-A143-9F7C-D487A9624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33027" y="6377782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1589F4-BA5A-6444-8882-E37D9969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867EF0-BE36-D64E-BB00-35A7C5336B9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79063" y="1825625"/>
            <a:ext cx="5274736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17953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D7CEA33-EEDD-9747-AF01-52FAA18F7D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C70121-F425-3447-ABCA-072C963613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6043" y="6377253"/>
            <a:ext cx="1995056" cy="365125"/>
          </a:xfrm>
        </p:spPr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8F3859-289A-214B-959A-59FFCD33F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33026" y="6377252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279F9E-9EF2-9F4E-9624-CF2957EBF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DB105-FCB6-D340-B434-AFC3CA7D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44" y="681036"/>
            <a:ext cx="10687755" cy="100965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ABFD1B88-08C3-744E-A7F9-F7D44DD6F8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6043" y="1824567"/>
            <a:ext cx="5274735" cy="679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1AD269C-BA53-114A-98B5-479CD3C0EF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044" y="2640013"/>
            <a:ext cx="5274736" cy="353695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A316CD7A-9881-8D43-9E01-B086422645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79064" y="1824567"/>
            <a:ext cx="5274735" cy="679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E2B8DAD-5100-8540-93CB-DE56F548EF87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079065" y="2640013"/>
            <a:ext cx="5274736" cy="353695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42571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lat screen television&#10;&#10;Description automatically generated">
            <a:extLst>
              <a:ext uri="{FF2B5EF4-FFF2-40B4-BE49-F238E27FC236}">
                <a16:creationId xmlns:a16="http://schemas.microsoft.com/office/drawing/2014/main" id="{84C3F7E3-BCB0-7640-A2F7-1DF59BF111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9E4696-BA1E-8C4A-B286-B1FF16817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176" y="681036"/>
            <a:ext cx="10639646" cy="100965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EAC26-728E-E341-87F9-F0FFE7698E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177" y="1825625"/>
            <a:ext cx="10639645" cy="350237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FA832D60-F93C-254C-8490-AC31B75DF4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6176" y="5462940"/>
            <a:ext cx="1995056" cy="365125"/>
          </a:xfrm>
        </p:spPr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ED401C78-F7BE-4248-BD96-72E3667A5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5462939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C5D7452-52C1-B242-B10C-3827C3C3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5462938"/>
            <a:ext cx="2743200" cy="365125"/>
          </a:xfrm>
        </p:spPr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5343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lat screen television&#10;&#10;Description automatically generated">
            <a:extLst>
              <a:ext uri="{FF2B5EF4-FFF2-40B4-BE49-F238E27FC236}">
                <a16:creationId xmlns:a16="http://schemas.microsoft.com/office/drawing/2014/main" id="{A2ECD31C-D950-C145-9EDF-FEF5C2ACDB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FA832D60-F93C-254C-8490-AC31B75DF4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6176" y="5462940"/>
            <a:ext cx="1995056" cy="365125"/>
          </a:xfrm>
        </p:spPr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ED401C78-F7BE-4248-BD96-72E3667A5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5462939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C5D7452-52C1-B242-B10C-3827C3C3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5462938"/>
            <a:ext cx="2743200" cy="365125"/>
          </a:xfrm>
        </p:spPr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93C34E7-074F-DF4D-8D17-4D0DF6E6396D}"/>
              </a:ext>
            </a:extLst>
          </p:cNvPr>
          <p:cNvSpPr txBox="1">
            <a:spLocks/>
          </p:cNvSpPr>
          <p:nvPr userDrawn="1"/>
        </p:nvSpPr>
        <p:spPr>
          <a:xfrm>
            <a:off x="776176" y="1448151"/>
            <a:ext cx="8978324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3F99976-12BE-094B-95EE-565DAE0B67D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6176" y="4327876"/>
            <a:ext cx="897832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22C74DB-01E2-6547-8EAB-72C6FB503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176" y="1421163"/>
            <a:ext cx="8978324" cy="2852737"/>
          </a:xfrm>
        </p:spPr>
        <p:txBody>
          <a:bodyPr anchor="b"/>
          <a:lstStyle>
            <a:lvl1pPr>
              <a:defRPr sz="6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9463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t screen television&#10;&#10;Description automatically generated">
            <a:extLst>
              <a:ext uri="{FF2B5EF4-FFF2-40B4-BE49-F238E27FC236}">
                <a16:creationId xmlns:a16="http://schemas.microsoft.com/office/drawing/2014/main" id="{0A6E7507-5090-824D-B32A-C3175E846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9E4696-BA1E-8C4A-B286-B1FF16817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176" y="681036"/>
            <a:ext cx="10639646" cy="100965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FA832D60-F93C-254C-8490-AC31B75DF4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6176" y="5462940"/>
            <a:ext cx="1995056" cy="365125"/>
          </a:xfrm>
        </p:spPr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ED401C78-F7BE-4248-BD96-72E3667A5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5462939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C5D7452-52C1-B242-B10C-3827C3C3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5462938"/>
            <a:ext cx="2743200" cy="365125"/>
          </a:xfrm>
        </p:spPr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1E07BB8-6FB3-6B49-B311-C35752AEEB07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76176" y="1820853"/>
            <a:ext cx="5167424" cy="347416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341D5FE-2AE3-E54A-98FE-FEBE932653B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48398" y="1820852"/>
            <a:ext cx="5167424" cy="347416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8717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t screen television&#10;&#10;Description automatically generated">
            <a:extLst>
              <a:ext uri="{FF2B5EF4-FFF2-40B4-BE49-F238E27FC236}">
                <a16:creationId xmlns:a16="http://schemas.microsoft.com/office/drawing/2014/main" id="{68E27A7F-03B6-FE42-93AE-110B40A2EB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9E4696-BA1E-8C4A-B286-B1FF16817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176" y="681036"/>
            <a:ext cx="10639646" cy="100965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FA832D60-F93C-254C-8490-AC31B75DF4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6176" y="5462940"/>
            <a:ext cx="1995056" cy="365125"/>
          </a:xfrm>
        </p:spPr>
        <p:txBody>
          <a:bodyPr/>
          <a:lstStyle/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ED401C78-F7BE-4248-BD96-72E3667A5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5462939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C5D7452-52C1-B242-B10C-3827C3C3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5462938"/>
            <a:ext cx="2743200" cy="365125"/>
          </a:xfrm>
        </p:spPr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1E07BB8-6FB3-6B49-B311-C35752AEEB07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76176" y="2509339"/>
            <a:ext cx="5167424" cy="278567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6AD6586F-30C2-E74C-B316-A00C3A440C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6176" y="1820852"/>
            <a:ext cx="5167423" cy="5205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3994630-1A7C-0E48-9EB9-646689FAE4A8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48402" y="2509339"/>
            <a:ext cx="5167424" cy="278567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18CDBBEF-A227-1349-8830-67A6FDDCB02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48402" y="1820852"/>
            <a:ext cx="5167423" cy="5205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6458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041A2-F8E5-DA26-AD2A-37BDC5775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968418-64DA-B28D-5BEE-6D7034B3CE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C6E8A-6401-8615-B5CA-94A895EDF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84FCC-E226-4EB7-8FCE-CE35E8D260B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919153-6CE3-B7F3-05AF-9FCC66D97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64DC9-98D6-92EF-A56F-8A329C496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902C9-D359-447E-B4E9-EA25CD2C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734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C5D7452-52C1-B242-B10C-3827C3C3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5462938"/>
            <a:ext cx="2743200" cy="365125"/>
          </a:xfrm>
        </p:spPr>
        <p:txBody>
          <a:bodyPr/>
          <a:lstStyle/>
          <a:p>
            <a:fld id="{4F870C32-7B94-4143-8371-01CA96E87D19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 descr="A picture containing monitor, indoor, television, sitting&#10;&#10;Description automatically generated">
            <a:extLst>
              <a:ext uri="{FF2B5EF4-FFF2-40B4-BE49-F238E27FC236}">
                <a16:creationId xmlns:a16="http://schemas.microsoft.com/office/drawing/2014/main" id="{167C3926-7944-C34E-AC8E-400C26FF9D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296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12787-2F40-40A5-3D6B-C01B922B3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B8351-8C38-CFFF-7390-9CF943AFC6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11DB4F-DF71-12B6-379A-915927DA67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20C113-3FC1-2D93-D82A-D8DDBDC0E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84FCC-E226-4EB7-8FCE-CE35E8D260B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398D2C-CA23-BA94-AC33-0BD492A22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321796-D1FB-C5A1-9F30-08C6E41C9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902C9-D359-447E-B4E9-EA25CD2C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301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864A7-5BE0-FEA3-1318-C1410C0EF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98B126-FCA2-39AE-4E5D-BA25D5B1D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F7F8A0-EA3A-305C-44E3-35111E0221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D3BE15-B204-30DF-482A-FC8729F0DC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A134DF-BBBD-2D21-6C0C-B90C9EA219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2F704C-6EA3-979B-EE98-119F7A0FB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84FCC-E226-4EB7-8FCE-CE35E8D260B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B9E5DA-AC3E-EF92-7794-67EA8D803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6483AA-8B12-5B3E-B1E7-253EA2783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902C9-D359-447E-B4E9-EA25CD2C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631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F23CF-01EF-6A60-0205-D18556934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EED89-AF9C-9185-B1B8-53FE823DA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84FCC-E226-4EB7-8FCE-CE35E8D260B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B54C55-5114-C4C2-8686-C72C6356E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9C70C8-CD76-E833-9FDA-AF5FD7BA5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902C9-D359-447E-B4E9-EA25CD2C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539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D66F12-2C2A-2E35-6B4F-1FD506D19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84FCC-E226-4EB7-8FCE-CE35E8D260B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091445-BD34-AA67-8F22-AE3A98BF3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1331CC-7616-7AF1-3134-C23674439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902C9-D359-447E-B4E9-EA25CD2C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88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78A65-DAEB-D28B-7862-35B93A39C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6CE00-499C-4195-A25B-414BE1281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DEB9A6-4D83-EA59-FC24-3792370DD6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AE4B3C-8ADC-9AC1-DFED-C41813638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84FCC-E226-4EB7-8FCE-CE35E8D260B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981F53-F3E4-4F45-3837-140C0496F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115903-4219-FB17-5EB9-354EF3B01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902C9-D359-447E-B4E9-EA25CD2C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237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FA19C-E4B6-73F6-16E0-2561BE8E9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73F073-EA55-211B-48FA-D06670A80A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86E42E-7204-69DE-D58A-ABD2A4E64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DE03F5-1556-4506-1912-DE4387A4D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84FCC-E226-4EB7-8FCE-CE35E8D260B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058A50-4205-30F9-2E7B-362B6E964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7E9DB-E6EC-7252-E95E-E37ABBF2E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902C9-D359-447E-B4E9-EA25CD2C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0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62EBBD-9499-E87B-728F-3EBD5C1D6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E75FB-A65C-536A-0FC3-D9D1CDD44B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A24951-927D-7AFA-9C1C-5E88D46621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F84FCC-E226-4EB7-8FCE-CE35E8D260B3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3A799-2452-BD88-7604-AC020AD5EA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1853F-9437-5BC9-95AC-5B00083590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C902C9-D359-447E-B4E9-EA25CD2C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57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itting, refrigerator, monitor, black&#10;&#10;Description automatically generated">
            <a:extLst>
              <a:ext uri="{FF2B5EF4-FFF2-40B4-BE49-F238E27FC236}">
                <a16:creationId xmlns:a16="http://schemas.microsoft.com/office/drawing/2014/main" id="{2C10BC62-8949-CD4E-AF05-641F1C068AEF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385857-43F8-AB45-9518-DB53B5829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7299" y="681036"/>
            <a:ext cx="8826500" cy="1009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C85A61-6D11-864F-875B-FB7C6EE91F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27300" y="1825625"/>
            <a:ext cx="88265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3268AF-4E6E-9345-B419-18CCA427CA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369126" y="6383256"/>
            <a:ext cx="19950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546C7-FC4C-9446-954A-17083103DD36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8881BB-D0C5-A04C-A7C1-B0430CCEB8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75908" y="63832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F1F17D-8E1D-A444-9A1D-4324ABF44B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70C32-7B94-4143-8371-01CA96E87D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982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8">
          <p15:clr>
            <a:srgbClr val="F26B43"/>
          </p15:clr>
        </p15:guide>
        <p15:guide id="2" pos="74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EF41C-C80D-FDA4-0666-8FB059368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60A32-F08B-1BDB-68FF-59C89A65D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2648" y="171126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Building a Python Platform for 3D Face Modeling and Analysis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412694C-08A9-22C2-2105-B3DDDB2F4B1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3856" y="0"/>
            <a:ext cx="12205857" cy="1030288"/>
            <a:chOff x="-13856" y="0"/>
            <a:chExt cx="12205857" cy="103028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29DCEEC-E54C-576F-B7BF-DC11DC74C62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2705" y="0"/>
              <a:ext cx="12194706" cy="878305"/>
            </a:xfrm>
            <a:prstGeom prst="rect">
              <a:avLst/>
            </a:prstGeom>
            <a:solidFill>
              <a:schemeClr val="bg1">
                <a:lumMod val="8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7B64715-DCF2-5005-9C42-FFC16B8BE7B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3187148" cy="1480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7B51001-8B85-2D3A-8361-E0647122A0D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13856" y="729780"/>
              <a:ext cx="5221476" cy="300508"/>
            </a:xfrm>
            <a:prstGeom prst="rect">
              <a:avLst/>
            </a:prstGeom>
            <a:solidFill>
              <a:schemeClr val="bg1">
                <a:lumMod val="85000"/>
                <a:alpha val="66017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B6F61FD-8EC7-2551-A5AB-80F5BF68E06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C629BE0-1A46-DF6A-9A66-3BFB6A7BF45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3856" y="5915860"/>
            <a:ext cx="12205856" cy="961801"/>
            <a:chOff x="-13856" y="5915860"/>
            <a:chExt cx="12205856" cy="96180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2C13167-5A42-C89A-5B67-E68DDAC8CBC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13856" y="6266985"/>
              <a:ext cx="4452041" cy="610676"/>
            </a:xfrm>
            <a:prstGeom prst="rect">
              <a:avLst/>
            </a:prstGeom>
            <a:solidFill>
              <a:schemeClr val="bg1">
                <a:lumMod val="75000"/>
                <a:alpha val="66017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361B0D7F-3149-B4A8-9FA7-DD7230425F9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967143" y="5915860"/>
              <a:ext cx="10224857" cy="942139"/>
            </a:xfrm>
            <a:custGeom>
              <a:avLst/>
              <a:gdLst>
                <a:gd name="connsiteX0" fmla="*/ 0 w 10224857"/>
                <a:gd name="connsiteY0" fmla="*/ 210818 h 942139"/>
                <a:gd name="connsiteX1" fmla="*/ 10224857 w 10224857"/>
                <a:gd name="connsiteY1" fmla="*/ 210818 h 942139"/>
                <a:gd name="connsiteX2" fmla="*/ 10224857 w 10224857"/>
                <a:gd name="connsiteY2" fmla="*/ 942139 h 942139"/>
                <a:gd name="connsiteX3" fmla="*/ 0 w 10224857"/>
                <a:gd name="connsiteY3" fmla="*/ 942139 h 942139"/>
                <a:gd name="connsiteX4" fmla="*/ 7233 w 10224857"/>
                <a:gd name="connsiteY4" fmla="*/ 0 h 942139"/>
                <a:gd name="connsiteX5" fmla="*/ 5524419 w 10224857"/>
                <a:gd name="connsiteY5" fmla="*/ 0 h 942139"/>
                <a:gd name="connsiteX6" fmla="*/ 5524419 w 10224857"/>
                <a:gd name="connsiteY6" fmla="*/ 210817 h 942139"/>
                <a:gd name="connsiteX7" fmla="*/ 7233 w 10224857"/>
                <a:gd name="connsiteY7" fmla="*/ 210817 h 94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24857" h="942139">
                  <a:moveTo>
                    <a:pt x="0" y="210818"/>
                  </a:moveTo>
                  <a:lnTo>
                    <a:pt x="10224857" y="210818"/>
                  </a:lnTo>
                  <a:lnTo>
                    <a:pt x="10224857" y="942139"/>
                  </a:lnTo>
                  <a:lnTo>
                    <a:pt x="0" y="942139"/>
                  </a:lnTo>
                  <a:close/>
                  <a:moveTo>
                    <a:pt x="7233" y="0"/>
                  </a:moveTo>
                  <a:lnTo>
                    <a:pt x="5524419" y="0"/>
                  </a:lnTo>
                  <a:lnTo>
                    <a:pt x="5524419" y="210817"/>
                  </a:lnTo>
                  <a:lnTo>
                    <a:pt x="7233" y="210817"/>
                  </a:lnTo>
                  <a:close/>
                </a:path>
              </a:pathLst>
            </a:custGeom>
            <a:solidFill>
              <a:schemeClr val="bg1">
                <a:lumMod val="8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E45FC46-A96B-2F59-6137-2FFFEEF838A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251944" y="6560288"/>
              <a:ext cx="5940056" cy="297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 descr="A blue and gold lettered logo&#10;&#10;Description automatically generated">
            <a:extLst>
              <a:ext uri="{FF2B5EF4-FFF2-40B4-BE49-F238E27FC236}">
                <a16:creationId xmlns:a16="http://schemas.microsoft.com/office/drawing/2014/main" id="{D809315F-708E-DF0A-B7CC-77700C325E4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6955" y="554217"/>
            <a:ext cx="1538967" cy="712737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17ED3A5B-F865-3C97-3728-C692432986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452" y="4060593"/>
            <a:ext cx="9144000" cy="1655762"/>
          </a:xfrm>
        </p:spPr>
        <p:txBody>
          <a:bodyPr/>
          <a:lstStyle/>
          <a:p>
            <a:r>
              <a:rPr lang="en-US" dirty="0">
                <a:solidFill>
                  <a:srgbClr val="091E40"/>
                </a:solidFill>
              </a:rPr>
              <a:t>By Nathan Chen, Ruben Perez, Johan Rodriguez, Richard </a:t>
            </a:r>
            <a:r>
              <a:rPr lang="en-US" dirty="0" err="1">
                <a:solidFill>
                  <a:srgbClr val="091E40"/>
                </a:solidFill>
              </a:rPr>
              <a:t>Tairouz</a:t>
            </a:r>
            <a:endParaRPr lang="en-US" dirty="0">
              <a:solidFill>
                <a:srgbClr val="091E40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114C12F-165C-7290-9B09-E9270D5AC000}"/>
              </a:ext>
            </a:extLst>
          </p:cNvPr>
          <p:cNvSpPr txBox="1">
            <a:spLocks/>
          </p:cNvSpPr>
          <p:nvPr/>
        </p:nvSpPr>
        <p:spPr>
          <a:xfrm>
            <a:off x="1489452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rgbClr val="091E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71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49C26-FF6E-A4B3-B0D2-E6C210D04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315" y="2618107"/>
            <a:ext cx="8140701" cy="98462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66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625858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CD51F18-72C6-8749-B37E-5CE9CC4653A6}"/>
              </a:ext>
            </a:extLst>
          </p:cNvPr>
          <p:cNvSpPr/>
          <p:nvPr/>
        </p:nvSpPr>
        <p:spPr>
          <a:xfrm>
            <a:off x="1326994" y="845749"/>
            <a:ext cx="5351208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76CFC2-9545-0A41-AC7D-59004A63B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2BDBC-5038-774F-98F4-5BBC86BC5C6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577470" y="1756174"/>
            <a:ext cx="9336234" cy="4420789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1800" dirty="0"/>
              <a:t>Current State of 3D Face Modeling Tools:</a:t>
            </a:r>
          </a:p>
          <a:p>
            <a:pPr lvl="1">
              <a:lnSpc>
                <a:spcPct val="150000"/>
              </a:lnSpc>
            </a:pPr>
            <a:r>
              <a:rPr lang="en-US" sz="1600" b="1" dirty="0"/>
              <a:t>Fragmented</a:t>
            </a:r>
            <a:r>
              <a:rPr lang="en-US" sz="1600" dirty="0"/>
              <a:t> across multiple platforms and repositories</a:t>
            </a:r>
          </a:p>
          <a:p>
            <a:pPr lvl="1">
              <a:lnSpc>
                <a:spcPct val="150000"/>
              </a:lnSpc>
            </a:pPr>
            <a:r>
              <a:rPr lang="en-US" sz="1600" b="1" dirty="0"/>
              <a:t>Requires programming knowledge</a:t>
            </a:r>
            <a:r>
              <a:rPr lang="en-US" sz="1600" dirty="0"/>
              <a:t> to use</a:t>
            </a:r>
          </a:p>
          <a:p>
            <a:pPr lvl="1">
              <a:lnSpc>
                <a:spcPct val="150000"/>
              </a:lnSpc>
            </a:pPr>
            <a:r>
              <a:rPr lang="en-US" sz="1600" b="1" dirty="0"/>
              <a:t>Complex setup</a:t>
            </a:r>
            <a:r>
              <a:rPr lang="en-US" sz="1600" dirty="0"/>
              <a:t> (dependencies, file conversions, pipelines)</a:t>
            </a:r>
          </a:p>
          <a:p>
            <a:pPr>
              <a:lnSpc>
                <a:spcPct val="150000"/>
              </a:lnSpc>
            </a:pPr>
            <a:r>
              <a:rPr lang="en-US" sz="1800" dirty="0"/>
              <a:t>Impact:</a:t>
            </a:r>
          </a:p>
          <a:p>
            <a:pPr lvl="1">
              <a:lnSpc>
                <a:spcPct val="150000"/>
              </a:lnSpc>
            </a:pPr>
            <a:r>
              <a:rPr lang="en-US" sz="1600" b="1" dirty="0"/>
              <a:t>Inaccessible</a:t>
            </a:r>
            <a:r>
              <a:rPr lang="en-US" sz="1600" dirty="0"/>
              <a:t> to non-programmer researchers</a:t>
            </a:r>
          </a:p>
          <a:p>
            <a:pPr lvl="1">
              <a:lnSpc>
                <a:spcPct val="150000"/>
              </a:lnSpc>
            </a:pPr>
            <a:r>
              <a:rPr lang="en-US" sz="1600" b="1" dirty="0"/>
              <a:t>Time-consuming</a:t>
            </a:r>
            <a:r>
              <a:rPr lang="en-US" sz="1600" dirty="0"/>
              <a:t> even for experienced users</a:t>
            </a:r>
          </a:p>
          <a:p>
            <a:pPr lvl="1">
              <a:lnSpc>
                <a:spcPct val="150000"/>
              </a:lnSpc>
            </a:pPr>
            <a:r>
              <a:rPr lang="en-US" sz="1600" b="1" dirty="0"/>
              <a:t>No unified</a:t>
            </a:r>
            <a:r>
              <a:rPr lang="en-US" sz="1600" dirty="0"/>
              <a:t>, easy-to-use </a:t>
            </a:r>
            <a:r>
              <a:rPr lang="en-US" sz="1600" b="1" dirty="0"/>
              <a:t>interface</a:t>
            </a:r>
          </a:p>
          <a:p>
            <a:pPr>
              <a:lnSpc>
                <a:spcPct val="150000"/>
              </a:lnSpc>
            </a:pPr>
            <a:r>
              <a:rPr lang="en-US" sz="1800" dirty="0"/>
              <a:t>Result: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No simple, centralized interface exists for 3D face modeling tools</a:t>
            </a:r>
          </a:p>
        </p:txBody>
      </p:sp>
    </p:spTree>
    <p:extLst>
      <p:ext uri="{BB962C8B-B14F-4D97-AF65-F5344CB8AC3E}">
        <p14:creationId xmlns:p14="http://schemas.microsoft.com/office/powerpoint/2010/main" val="2118749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50712-BD11-AE45-9DB0-AAB13E96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700426-A940-CF4D-90C2-5B1CF84ACB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5900" y="1822450"/>
            <a:ext cx="4837042" cy="1606550"/>
          </a:xfrm>
        </p:spPr>
        <p:txBody>
          <a:bodyPr>
            <a:normAutofit/>
          </a:bodyPr>
          <a:lstStyle/>
          <a:p>
            <a:r>
              <a:rPr lang="en-US" sz="2400" dirty="0"/>
              <a:t>Unified Pipeline:</a:t>
            </a:r>
          </a:p>
          <a:p>
            <a:pPr lvl="1"/>
            <a:r>
              <a:rPr lang="en-US" sz="1900" dirty="0"/>
              <a:t>Centralized Python module</a:t>
            </a:r>
          </a:p>
          <a:p>
            <a:pPr lvl="1"/>
            <a:r>
              <a:rPr lang="en-US" sz="1900" dirty="0"/>
              <a:t>Accepts standard .obj face meshes</a:t>
            </a:r>
          </a:p>
          <a:p>
            <a:pPr lvl="1"/>
            <a:r>
              <a:rPr lang="en-US" sz="1900" dirty="0"/>
              <a:t>Integrates multiple tools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230E33C-8D43-454C-F32B-8EB4FE11C9F4}"/>
              </a:ext>
            </a:extLst>
          </p:cNvPr>
          <p:cNvSpPr txBox="1">
            <a:spLocks/>
          </p:cNvSpPr>
          <p:nvPr/>
        </p:nvSpPr>
        <p:spPr>
          <a:xfrm>
            <a:off x="6095998" y="1822450"/>
            <a:ext cx="4837042" cy="2018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Automated Workflow:</a:t>
            </a:r>
          </a:p>
          <a:p>
            <a:pPr lvl="1"/>
            <a:r>
              <a:rPr lang="en-US" sz="1900" dirty="0"/>
              <a:t>Head extraction</a:t>
            </a:r>
          </a:p>
          <a:p>
            <a:pPr lvl="1"/>
            <a:r>
              <a:rPr lang="en-US" sz="1900" dirty="0"/>
              <a:t>OBJ -&gt; GLB conversion</a:t>
            </a:r>
          </a:p>
          <a:p>
            <a:pPr lvl="1"/>
            <a:r>
              <a:rPr lang="en-US" sz="1900" dirty="0"/>
              <a:t>GPU rendering via Filament (C++)</a:t>
            </a:r>
          </a:p>
          <a:p>
            <a:pPr lvl="1"/>
            <a:r>
              <a:rPr lang="en-US" sz="1900" dirty="0"/>
              <a:t>Configurable via user arguments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3CA4EE-B0BB-5F7D-3995-4D73FA2C7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146" y="4211494"/>
            <a:ext cx="3465170" cy="107255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482B7D0-EB59-08E3-B178-24E32D1DED33}"/>
              </a:ext>
            </a:extLst>
          </p:cNvPr>
          <p:cNvSpPr txBox="1">
            <a:spLocks/>
          </p:cNvSpPr>
          <p:nvPr/>
        </p:nvSpPr>
        <p:spPr>
          <a:xfrm>
            <a:off x="1235900" y="3683629"/>
            <a:ext cx="3142088" cy="5278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Simple function Call:</a:t>
            </a:r>
          </a:p>
        </p:txBody>
      </p:sp>
      <p:pic>
        <p:nvPicPr>
          <p:cNvPr id="8" name="Picture 7" descr="A screenshot of a computer code&#10;&#10;Description automatically generated">
            <a:extLst>
              <a:ext uri="{FF2B5EF4-FFF2-40B4-BE49-F238E27FC236}">
                <a16:creationId xmlns:a16="http://schemas.microsoft.com/office/drawing/2014/main" id="{F1F25469-1F7D-428C-C9C8-C8BC9203B8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" t="19783" r="7666" b="14041"/>
          <a:stretch/>
        </p:blipFill>
        <p:spPr>
          <a:xfrm>
            <a:off x="6072942" y="3683629"/>
            <a:ext cx="5413510" cy="136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69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5"/>
    </mc:Choice>
    <mc:Fallback xmlns="">
      <p:transition spd="slow" advTm="230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91476-5DA1-2543-8851-F8CE8BB6F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7299" y="681036"/>
            <a:ext cx="8826500" cy="1009651"/>
          </a:xfrm>
        </p:spPr>
        <p:txBody>
          <a:bodyPr anchor="ctr">
            <a:normAutofit/>
          </a:bodyPr>
          <a:lstStyle/>
          <a:p>
            <a:r>
              <a:rPr lang="en-US" b="1" u="sng" dirty="0"/>
              <a:t>System Architecture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214187-AA21-A4E2-90F4-F79A0B890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496" y="1825628"/>
            <a:ext cx="7115032" cy="4144506"/>
          </a:xfrm>
          <a:prstGeom prst="rect">
            <a:avLst/>
          </a:prstGeom>
          <a:noFill/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7B992F60-57CA-158C-49C7-40C27EA4E5D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97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99957-BD2C-8346-AB30-AD17738C4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Implementation Highlights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9C329-10A3-5240-C51A-2289089A409D}"/>
              </a:ext>
            </a:extLst>
          </p:cNvPr>
          <p:cNvSpPr txBox="1">
            <a:spLocks/>
          </p:cNvSpPr>
          <p:nvPr/>
        </p:nvSpPr>
        <p:spPr>
          <a:xfrm>
            <a:off x="666044" y="1584961"/>
            <a:ext cx="9336234" cy="5084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/>
              <a:t>Core System Design:</a:t>
            </a:r>
            <a:endParaRPr lang="en-US" sz="2400" b="1" dirty="0"/>
          </a:p>
          <a:p>
            <a:pPr lvl="1">
              <a:lnSpc>
                <a:spcPct val="150000"/>
              </a:lnSpc>
            </a:pPr>
            <a:r>
              <a:rPr lang="en-US" sz="2400" b="1" dirty="0"/>
              <a:t>Organized</a:t>
            </a:r>
            <a:r>
              <a:rPr lang="en-US" sz="2400" dirty="0"/>
              <a:t> </a:t>
            </a:r>
            <a:r>
              <a:rPr lang="en-US" sz="2400" dirty="0" err="1"/>
              <a:t>MakeHuman</a:t>
            </a:r>
            <a:r>
              <a:rPr lang="en-US" sz="2400" dirty="0"/>
              <a:t> mesh, material, and texture assets into a consistent render pipeline</a:t>
            </a:r>
          </a:p>
          <a:p>
            <a:pPr lvl="1">
              <a:lnSpc>
                <a:spcPct val="150000"/>
              </a:lnSpc>
            </a:pPr>
            <a:r>
              <a:rPr lang="en-US" sz="2400" b="1" dirty="0"/>
              <a:t>Established</a:t>
            </a:r>
            <a:r>
              <a:rPr lang="en-US" sz="2400" dirty="0"/>
              <a:t> groundwork for future face-level abstraction across identity and expression models </a:t>
            </a:r>
          </a:p>
          <a:p>
            <a:pPr lvl="1">
              <a:lnSpc>
                <a:spcPct val="150000"/>
              </a:lnSpc>
            </a:pPr>
            <a:r>
              <a:rPr lang="en-US" sz="2400" b="1" dirty="0"/>
              <a:t>Abstracted</a:t>
            </a:r>
            <a:r>
              <a:rPr lang="en-US" sz="2400" dirty="0"/>
              <a:t> complex file handling into a clean function call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Rendering Pipeline:</a:t>
            </a:r>
          </a:p>
          <a:p>
            <a:pPr lvl="1">
              <a:lnSpc>
                <a:spcPct val="150000"/>
              </a:lnSpc>
            </a:pPr>
            <a:r>
              <a:rPr lang="en-US" sz="2400" b="1" dirty="0"/>
              <a:t>Built</a:t>
            </a:r>
            <a:r>
              <a:rPr lang="en-US" sz="2400" dirty="0"/>
              <a:t> end-to-end pipeline driven by </a:t>
            </a:r>
            <a:r>
              <a:rPr lang="en-US" sz="2400" dirty="0" err="1"/>
              <a:t>render_face</a:t>
            </a:r>
            <a:r>
              <a:rPr lang="en-US" sz="2400" dirty="0"/>
              <a:t>()</a:t>
            </a:r>
          </a:p>
          <a:p>
            <a:pPr lvl="1">
              <a:lnSpc>
                <a:spcPct val="150000"/>
              </a:lnSpc>
            </a:pPr>
            <a:r>
              <a:rPr lang="en-US" sz="2400" b="1" dirty="0"/>
              <a:t>Automated </a:t>
            </a:r>
            <a:r>
              <a:rPr lang="en-US" sz="2400" dirty="0"/>
              <a:t>process</a:t>
            </a:r>
            <a:r>
              <a:rPr lang="en-US" sz="2400" b="1" dirty="0"/>
              <a:t>:</a:t>
            </a:r>
          </a:p>
          <a:p>
            <a:pPr lvl="2">
              <a:lnSpc>
                <a:spcPct val="150000"/>
              </a:lnSpc>
            </a:pPr>
            <a:r>
              <a:rPr lang="en-US" sz="2400" dirty="0"/>
              <a:t>Head-only mesh extraction </a:t>
            </a:r>
          </a:p>
          <a:p>
            <a:pPr lvl="2">
              <a:lnSpc>
                <a:spcPct val="150000"/>
              </a:lnSpc>
            </a:pPr>
            <a:r>
              <a:rPr lang="en-US" sz="2400" dirty="0"/>
              <a:t>OBJ -&gt; GLB conversion</a:t>
            </a:r>
          </a:p>
          <a:p>
            <a:pPr lvl="2">
              <a:lnSpc>
                <a:spcPct val="150000"/>
              </a:lnSpc>
            </a:pPr>
            <a:r>
              <a:rPr lang="en-US" sz="2400" dirty="0"/>
              <a:t>GPU rendering using Filament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Integration of Tools:</a:t>
            </a:r>
          </a:p>
          <a:p>
            <a:pPr lvl="1">
              <a:lnSpc>
                <a:spcPct val="150000"/>
              </a:lnSpc>
            </a:pPr>
            <a:r>
              <a:rPr lang="en-US" sz="2400" b="1" dirty="0"/>
              <a:t>Combined</a:t>
            </a:r>
            <a:r>
              <a:rPr lang="en-US" sz="2400" dirty="0"/>
              <a:t> multiple technologies into a single workflow:</a:t>
            </a:r>
          </a:p>
          <a:p>
            <a:pPr lvl="2">
              <a:lnSpc>
                <a:spcPct val="150000"/>
              </a:lnSpc>
            </a:pPr>
            <a:r>
              <a:rPr lang="en-US" sz="2400" dirty="0" err="1"/>
              <a:t>MakeHuman</a:t>
            </a:r>
            <a:r>
              <a:rPr lang="en-US" sz="2400" dirty="0"/>
              <a:t> outputs</a:t>
            </a:r>
          </a:p>
          <a:p>
            <a:pPr lvl="2">
              <a:lnSpc>
                <a:spcPct val="150000"/>
              </a:lnSpc>
            </a:pPr>
            <a:r>
              <a:rPr lang="en-US" sz="2400" dirty="0"/>
              <a:t>Python preprocessing</a:t>
            </a:r>
          </a:p>
          <a:p>
            <a:pPr lvl="2">
              <a:lnSpc>
                <a:spcPct val="150000"/>
              </a:lnSpc>
            </a:pPr>
            <a:r>
              <a:rPr lang="en-US" sz="2400" dirty="0"/>
              <a:t>C++ Filament rendering (backend) </a:t>
            </a:r>
          </a:p>
          <a:p>
            <a:pPr lvl="2">
              <a:lnSpc>
                <a:spcPct val="150000"/>
              </a:lnSpc>
            </a:pPr>
            <a:endParaRPr lang="en-US" sz="1400" dirty="0"/>
          </a:p>
        </p:txBody>
      </p:sp>
      <p:pic>
        <p:nvPicPr>
          <p:cNvPr id="9" name="Picture 8" descr="A screen shot of a computer program&#10;&#10;Description automatically generated">
            <a:extLst>
              <a:ext uri="{FF2B5EF4-FFF2-40B4-BE49-F238E27FC236}">
                <a16:creationId xmlns:a16="http://schemas.microsoft.com/office/drawing/2014/main" id="{84D3B8E7-BC6B-20F0-1367-454B3B8B59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" b="1108"/>
          <a:stretch/>
        </p:blipFill>
        <p:spPr>
          <a:xfrm>
            <a:off x="7400544" y="2770135"/>
            <a:ext cx="3631062" cy="24781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385EAE0-4998-82FB-AA5D-A1D6C04CA5B5}"/>
              </a:ext>
            </a:extLst>
          </p:cNvPr>
          <p:cNvSpPr txBox="1"/>
          <p:nvPr/>
        </p:nvSpPr>
        <p:spPr>
          <a:xfrm>
            <a:off x="7596797" y="5248329"/>
            <a:ext cx="32385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render.py: Main controller for rendering pipeline</a:t>
            </a:r>
          </a:p>
        </p:txBody>
      </p:sp>
    </p:spTree>
    <p:extLst>
      <p:ext uri="{BB962C8B-B14F-4D97-AF65-F5344CB8AC3E}">
        <p14:creationId xmlns:p14="http://schemas.microsoft.com/office/powerpoint/2010/main" val="1724915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08B2F-2B45-E848-99EC-96B448DF3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u="sng" dirty="0"/>
              <a:t>Demonstration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500C6F-77CC-BB4B-AD19-4D1F346FE9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9126" y="1862426"/>
            <a:ext cx="6037258" cy="4213081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/>
              <a:t>User Workflow:</a:t>
            </a:r>
          </a:p>
          <a:p>
            <a:pPr lvl="1"/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Provide a directory containing face mesh and texture files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Run demo_render.py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System automatically processes and renders the model</a:t>
            </a:r>
          </a:p>
          <a:p>
            <a:r>
              <a:rPr lang="en-US" b="1" dirty="0"/>
              <a:t>Pipeline Execution: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Input </a:t>
            </a:r>
            <a:r>
              <a:rPr lang="en-US" dirty="0" err="1">
                <a:solidFill>
                  <a:schemeClr val="tx1"/>
                </a:solidFill>
              </a:rPr>
              <a:t>MakeHuman</a:t>
            </a:r>
            <a:r>
              <a:rPr lang="en-US" dirty="0">
                <a:solidFill>
                  <a:schemeClr val="tx1"/>
                </a:solidFill>
              </a:rPr>
              <a:t> OBJ file with corresponding textures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Head-only mesh extraction from OBJ input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Model is converted from OBJ into GLB 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renderable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format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Filament renderer generates final images</a:t>
            </a:r>
            <a:endParaRPr lang="en-US" dirty="0"/>
          </a:p>
          <a:p>
            <a:r>
              <a:rPr lang="en-US" b="1" dirty="0"/>
              <a:t>Outputs:</a:t>
            </a:r>
          </a:p>
          <a:p>
            <a:pPr lvl="1"/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Preview Image: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single front-facing render</a:t>
            </a:r>
          </a:p>
          <a:p>
            <a:pPr lvl="1"/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Turntable Sequence: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rotating multi-frame output</a:t>
            </a:r>
            <a:endParaRPr lang="en-US" dirty="0"/>
          </a:p>
          <a:p>
            <a:r>
              <a:rPr lang="en-US" b="1" dirty="0"/>
              <a:t>Key Advantage:</a:t>
            </a:r>
          </a:p>
          <a:p>
            <a:pPr lvl="1"/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Entire process completed with a </a:t>
            </a:r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single high-level function call</a:t>
            </a:r>
          </a:p>
          <a:p>
            <a:pPr lvl="1"/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 manual preprocessing or tool chaining required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/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Picture 9" descr="A screen shot of a computer program&#10;&#10;Description automatically generated">
            <a:extLst>
              <a:ext uri="{FF2B5EF4-FFF2-40B4-BE49-F238E27FC236}">
                <a16:creationId xmlns:a16="http://schemas.microsoft.com/office/drawing/2014/main" id="{906467D9-7018-F464-B3C3-3FFEB673BF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228" y="3346704"/>
            <a:ext cx="3010485" cy="115823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08F2938-5F51-72D2-C2F5-D9504C2A88FB}"/>
              </a:ext>
            </a:extLst>
          </p:cNvPr>
          <p:cNvSpPr txBox="1"/>
          <p:nvPr/>
        </p:nvSpPr>
        <p:spPr>
          <a:xfrm>
            <a:off x="8181606" y="4504943"/>
            <a:ext cx="31577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renderer.h: Defines the C++ rendering interface</a:t>
            </a:r>
          </a:p>
        </p:txBody>
      </p:sp>
    </p:spTree>
    <p:extLst>
      <p:ext uri="{BB962C8B-B14F-4D97-AF65-F5344CB8AC3E}">
        <p14:creationId xmlns:p14="http://schemas.microsoft.com/office/powerpoint/2010/main" val="3068181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99957-BD2C-8346-AB30-AD17738C4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Testing and Evaluation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9C329-10A3-5240-C51A-2289089A409D}"/>
              </a:ext>
            </a:extLst>
          </p:cNvPr>
          <p:cNvSpPr txBox="1">
            <a:spLocks/>
          </p:cNvSpPr>
          <p:nvPr/>
        </p:nvSpPr>
        <p:spPr>
          <a:xfrm>
            <a:off x="666044" y="1690687"/>
            <a:ext cx="9336234" cy="49783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Functional Testing:</a:t>
            </a:r>
          </a:p>
          <a:p>
            <a:pPr lvl="1"/>
            <a:r>
              <a:rPr lang="en-US" dirty="0"/>
              <a:t>Successfully parsed and processed </a:t>
            </a:r>
            <a:r>
              <a:rPr lang="en-US" dirty="0" err="1"/>
              <a:t>MakeHuman</a:t>
            </a:r>
            <a:r>
              <a:rPr lang="en-US" dirty="0"/>
              <a:t>-generated assets</a:t>
            </a:r>
          </a:p>
          <a:p>
            <a:pPr lvl="1"/>
            <a:r>
              <a:rPr lang="en-US" dirty="0"/>
              <a:t>Printed statements to verify proper workflow </a:t>
            </a:r>
          </a:p>
          <a:p>
            <a:pPr lvl="1"/>
            <a:r>
              <a:rPr lang="en-US" dirty="0"/>
              <a:t>Verified correct handling of: </a:t>
            </a:r>
          </a:p>
          <a:p>
            <a:pPr marL="1200150" lvl="2" indent="-285750"/>
            <a:r>
              <a:rPr lang="en-US" dirty="0"/>
              <a:t>mesh files </a:t>
            </a:r>
          </a:p>
          <a:p>
            <a:pPr marL="1200150" lvl="2" indent="-285750"/>
            <a:r>
              <a:rPr lang="en-US" dirty="0"/>
              <a:t>materials and textures </a:t>
            </a:r>
          </a:p>
          <a:p>
            <a:pPr marL="1200150" lvl="2" indent="-285750"/>
            <a:r>
              <a:rPr lang="en-US" dirty="0"/>
              <a:t>directory-based inputs </a:t>
            </a:r>
          </a:p>
          <a:p>
            <a:r>
              <a:rPr lang="en-US" b="1" dirty="0"/>
              <a:t>Pipeline Validation:</a:t>
            </a:r>
          </a:p>
          <a:p>
            <a:pPr lvl="1"/>
            <a:r>
              <a:rPr lang="en-US" dirty="0"/>
              <a:t>Confirmed full pipeline execution: </a:t>
            </a:r>
          </a:p>
          <a:p>
            <a:pPr marL="1200150" lvl="2" indent="-285750"/>
            <a:r>
              <a:rPr lang="en-US" dirty="0"/>
              <a:t>preprocessing → conversion → rendering </a:t>
            </a:r>
          </a:p>
          <a:p>
            <a:pPr lvl="1"/>
            <a:r>
              <a:rPr lang="en-US" dirty="0"/>
              <a:t>Output images generated consistently across runs </a:t>
            </a:r>
          </a:p>
          <a:p>
            <a:r>
              <a:rPr lang="en-US" b="1" dirty="0"/>
              <a:t>Performance Observations:</a:t>
            </a:r>
          </a:p>
          <a:p>
            <a:pPr lvl="1"/>
            <a:r>
              <a:rPr lang="en-US" dirty="0"/>
              <a:t>Caching significantly reduced runtime for repeated renders </a:t>
            </a:r>
          </a:p>
          <a:p>
            <a:pPr lvl="1"/>
            <a:r>
              <a:rPr lang="en-US" dirty="0"/>
              <a:t>GLB reuse eliminated need for repeated conversions</a:t>
            </a:r>
          </a:p>
          <a:p>
            <a:r>
              <a:rPr lang="en-US" b="1" dirty="0"/>
              <a:t>Output Quality:</a:t>
            </a:r>
          </a:p>
          <a:p>
            <a:pPr lvl="1"/>
            <a:r>
              <a:rPr lang="en-US" dirty="0"/>
              <a:t>High-quality rendered images produced via GPU pipeline</a:t>
            </a:r>
          </a:p>
          <a:p>
            <a:pPr lvl="1"/>
            <a:r>
              <a:rPr lang="en-US" dirty="0"/>
              <a:t>Turntable sequences generated without frame inconsistencies </a:t>
            </a:r>
          </a:p>
        </p:txBody>
      </p:sp>
      <p:pic>
        <p:nvPicPr>
          <p:cNvPr id="5" name="Picture 4" descr="A side view of a person's head&#10;&#10;Description automatically generated">
            <a:extLst>
              <a:ext uri="{FF2B5EF4-FFF2-40B4-BE49-F238E27FC236}">
                <a16:creationId xmlns:a16="http://schemas.microsoft.com/office/drawing/2014/main" id="{46B88FB5-9A0A-0021-A3A6-390D1A9C1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780" y="5051023"/>
            <a:ext cx="1125940" cy="1125940"/>
          </a:xfrm>
          <a:prstGeom prst="rect">
            <a:avLst/>
          </a:prstGeom>
        </p:spPr>
      </p:pic>
      <p:pic>
        <p:nvPicPr>
          <p:cNvPr id="7" name="Picture 6" descr="A side view of a person's head&#10;&#10;Description automatically generated">
            <a:extLst>
              <a:ext uri="{FF2B5EF4-FFF2-40B4-BE49-F238E27FC236}">
                <a16:creationId xmlns:a16="http://schemas.microsoft.com/office/drawing/2014/main" id="{225B9A09-AB0E-DBED-123C-671403CDB6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301" y="5051023"/>
            <a:ext cx="1125941" cy="1125941"/>
          </a:xfrm>
          <a:prstGeom prst="rect">
            <a:avLst/>
          </a:prstGeom>
        </p:spPr>
      </p:pic>
      <p:pic>
        <p:nvPicPr>
          <p:cNvPr id="9" name="Picture 8" descr="A close up of a head&#10;&#10;Description automatically generated">
            <a:extLst>
              <a:ext uri="{FF2B5EF4-FFF2-40B4-BE49-F238E27FC236}">
                <a16:creationId xmlns:a16="http://schemas.microsoft.com/office/drawing/2014/main" id="{45612E9C-285C-CB85-C6CB-11C43ABC05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823" y="5051022"/>
            <a:ext cx="1125941" cy="1125941"/>
          </a:xfrm>
          <a:prstGeom prst="rect">
            <a:avLst/>
          </a:prstGeom>
        </p:spPr>
      </p:pic>
      <p:pic>
        <p:nvPicPr>
          <p:cNvPr id="13" name="Picture 12" descr="A computer screen shot of a black screen&#10;&#10;Description automatically generated">
            <a:extLst>
              <a:ext uri="{FF2B5EF4-FFF2-40B4-BE49-F238E27FC236}">
                <a16:creationId xmlns:a16="http://schemas.microsoft.com/office/drawing/2014/main" id="{1D9D01E6-040A-FBE1-6827-4A5396A096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780" y="2442247"/>
            <a:ext cx="3828984" cy="231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075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EE84D-C0A9-9180-483B-B38813EF8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Challenges and Lessons Learned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145ECE-3EBB-B74B-E387-B00896BB2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Combining Python, </a:t>
            </a:r>
            <a:r>
              <a:rPr lang="en-US" dirty="0" err="1"/>
              <a:t>MakeHuman</a:t>
            </a:r>
            <a:r>
              <a:rPr lang="en-US" dirty="0"/>
              <a:t> outputs, and C++ rendering required </a:t>
            </a:r>
            <a:r>
              <a:rPr lang="en-US" b="1" dirty="0"/>
              <a:t>careful coordination </a:t>
            </a:r>
          </a:p>
          <a:p>
            <a:r>
              <a:rPr lang="en-US" dirty="0"/>
              <a:t>Managing OBJ, MTL, textures, and GLB conversions introduced </a:t>
            </a:r>
            <a:r>
              <a:rPr lang="en-US" b="1" dirty="0"/>
              <a:t>compatibility issues</a:t>
            </a:r>
            <a:r>
              <a:rPr lang="en-US" dirty="0"/>
              <a:t> </a:t>
            </a:r>
          </a:p>
          <a:p>
            <a:r>
              <a:rPr lang="en-US" b="0" i="0" dirty="0">
                <a:effectLst/>
              </a:rPr>
              <a:t>PyTorch3D lacks reliable GPU support on Apple Silicon Mac models, which </a:t>
            </a:r>
            <a:r>
              <a:rPr lang="en-US" b="1" i="0" dirty="0">
                <a:effectLst/>
              </a:rPr>
              <a:t>led to the adoption </a:t>
            </a:r>
            <a:r>
              <a:rPr lang="en-US" b="0" i="0" dirty="0">
                <a:effectLst/>
              </a:rPr>
              <a:t>of Filament</a:t>
            </a:r>
            <a:endParaRPr lang="en-US" dirty="0"/>
          </a:p>
          <a:p>
            <a:r>
              <a:rPr lang="en-US" dirty="0"/>
              <a:t>Platform-specific </a:t>
            </a:r>
            <a:r>
              <a:rPr lang="en-US" b="1" dirty="0"/>
              <a:t>native integration </a:t>
            </a:r>
            <a:r>
              <a:rPr lang="en-US" dirty="0"/>
              <a:t>was a major challenge</a:t>
            </a:r>
          </a:p>
          <a:p>
            <a:pPr lvl="1"/>
            <a:r>
              <a:rPr lang="en-US" dirty="0"/>
              <a:t>pybind11 bindings, Filament configuration, and macOS/Metal build constraints </a:t>
            </a:r>
          </a:p>
          <a:p>
            <a:r>
              <a:rPr lang="en-US" dirty="0"/>
              <a:t>Troubles with…</a:t>
            </a:r>
          </a:p>
          <a:p>
            <a:pPr lvl="1"/>
            <a:r>
              <a:rPr lang="en-US" dirty="0"/>
              <a:t>Properly rendering textures on face model</a:t>
            </a:r>
          </a:p>
          <a:p>
            <a:pPr lvl="1"/>
            <a:r>
              <a:rPr lang="en-US" dirty="0"/>
              <a:t>Building and connecting C++ with Python via </a:t>
            </a:r>
            <a:r>
              <a:rPr lang="en-US" dirty="0" err="1"/>
              <a:t>pybind</a:t>
            </a:r>
            <a:endParaRPr lang="en-US" dirty="0"/>
          </a:p>
          <a:p>
            <a:pPr lvl="1"/>
            <a:r>
              <a:rPr lang="en-US" dirty="0"/>
              <a:t>Proper lighting for back of head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832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91476-5DA1-2543-8851-F8CE8BB6F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7299" y="681036"/>
            <a:ext cx="8826500" cy="1009651"/>
          </a:xfrm>
        </p:spPr>
        <p:txBody>
          <a:bodyPr anchor="ctr">
            <a:normAutofit/>
          </a:bodyPr>
          <a:lstStyle/>
          <a:p>
            <a:r>
              <a:rPr lang="en-US" b="1" u="sng" dirty="0"/>
              <a:t>Future Work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7B992F60-57CA-158C-49C7-40C27EA4E5D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573B50C-885A-8BE1-7E38-B3F1A51336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6020" y="1554481"/>
            <a:ext cx="8984674" cy="472611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Treat the </a:t>
            </a:r>
            <a:r>
              <a:rPr lang="en-US" b="1" dirty="0"/>
              <a:t>face as the primary unit</a:t>
            </a:r>
            <a:r>
              <a:rPr lang="en-US" dirty="0"/>
              <a:t>, independent of model (</a:t>
            </a:r>
            <a:r>
              <a:rPr lang="en-US" dirty="0" err="1"/>
              <a:t>MakeHuman</a:t>
            </a:r>
            <a:r>
              <a:rPr lang="en-US" dirty="0"/>
              <a:t>, FLAME, etc.) </a:t>
            </a:r>
          </a:p>
          <a:p>
            <a:r>
              <a:rPr lang="en-US" dirty="0"/>
              <a:t>Extend system for quantitative facial analysis</a:t>
            </a:r>
          </a:p>
          <a:p>
            <a:r>
              <a:rPr lang="en-US" dirty="0"/>
              <a:t>Improve performance and enable real-time rendering</a:t>
            </a:r>
          </a:p>
          <a:p>
            <a:r>
              <a:rPr lang="en-US" dirty="0"/>
              <a:t>Support importing .obj files and associating them with identity parameters from multiple systems</a:t>
            </a:r>
          </a:p>
          <a:p>
            <a:pPr lvl="1"/>
            <a:r>
              <a:rPr lang="en-US" dirty="0"/>
              <a:t>+ broader datasets and face modeling systems</a:t>
            </a:r>
          </a:p>
          <a:p>
            <a:r>
              <a:rPr lang="en-US" dirty="0"/>
              <a:t>Enable cross-software interaction:</a:t>
            </a:r>
          </a:p>
          <a:p>
            <a:pPr lvl="1"/>
            <a:r>
              <a:rPr lang="en-US" dirty="0"/>
              <a:t>Query, modify, and render faces from different tools</a:t>
            </a:r>
          </a:p>
          <a:p>
            <a:pPr lvl="1"/>
            <a:r>
              <a:rPr lang="en-US" dirty="0"/>
              <a:t>Expand cross-platform compatibility </a:t>
            </a:r>
          </a:p>
          <a:p>
            <a:pPr lvl="2"/>
            <a:r>
              <a:rPr lang="en-US" dirty="0"/>
              <a:t>Currently: only macOS on Apple Silicon using Filament/Metal</a:t>
            </a:r>
          </a:p>
          <a:p>
            <a:r>
              <a:rPr lang="en-US" dirty="0"/>
              <a:t>Provide a </a:t>
            </a:r>
            <a:r>
              <a:rPr lang="en-US" b="1" dirty="0"/>
              <a:t>simple interface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Select face → render → output </a:t>
            </a:r>
          </a:p>
          <a:p>
            <a:pPr lvl="1"/>
            <a:r>
              <a:rPr lang="en-US" dirty="0"/>
              <a:t>No need to understand Filament or rendering pipeline</a:t>
            </a:r>
          </a:p>
          <a:p>
            <a:r>
              <a:rPr lang="en-US" dirty="0"/>
              <a:t>Explore thread-safe rendering with Filament for concurrent processing</a:t>
            </a:r>
          </a:p>
        </p:txBody>
      </p:sp>
      <p:pic>
        <p:nvPicPr>
          <p:cNvPr id="8" name="Picture 7" descr="A close up of a person's face&#10;&#10;Description automatically generated">
            <a:extLst>
              <a:ext uri="{FF2B5EF4-FFF2-40B4-BE49-F238E27FC236}">
                <a16:creationId xmlns:a16="http://schemas.microsoft.com/office/drawing/2014/main" id="{D958A26F-DFA4-7F62-3117-9BBAD7983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465" y="3630168"/>
            <a:ext cx="1782918" cy="178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183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EAC4EE9A464144B282A9DE6712C282" ma:contentTypeVersion="14" ma:contentTypeDescription="Create a new document." ma:contentTypeScope="" ma:versionID="fb22bb44771a537d717957af54b2689b">
  <xsd:schema xmlns:xsd="http://www.w3.org/2001/XMLSchema" xmlns:xs="http://www.w3.org/2001/XMLSchema" xmlns:p="http://schemas.microsoft.com/office/2006/metadata/properties" xmlns:ns3="3a9b6e09-6147-4fc8-b403-19f03f83b7c2" xmlns:ns4="209463fe-4839-49b3-92e4-5db915925798" targetNamespace="http://schemas.microsoft.com/office/2006/metadata/properties" ma:root="true" ma:fieldsID="e38ff6628555e2c921017303823b6602" ns3:_="" ns4:_="">
    <xsd:import namespace="3a9b6e09-6147-4fc8-b403-19f03f83b7c2"/>
    <xsd:import namespace="209463fe-4839-49b3-92e4-5db91592579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earchPropertie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9b6e09-6147-4fc8-b403-19f03f83b7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16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9463fe-4839-49b3-92e4-5db91592579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a9b6e09-6147-4fc8-b403-19f03f83b7c2" xsi:nil="true"/>
  </documentManagement>
</p:properties>
</file>

<file path=customXml/itemProps1.xml><?xml version="1.0" encoding="utf-8"?>
<ds:datastoreItem xmlns:ds="http://schemas.openxmlformats.org/officeDocument/2006/customXml" ds:itemID="{C584B804-CC44-4735-B30F-5ACDDEA334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9b6e09-6147-4fc8-b403-19f03f83b7c2"/>
    <ds:schemaRef ds:uri="209463fe-4839-49b3-92e4-5db91592579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988F612-51D8-4584-98DA-A6601F1E4F4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1D0489-445B-49F6-A991-3A772C279609}">
  <ds:schemaRefs>
    <ds:schemaRef ds:uri="http://schemas.microsoft.com/office/infopath/2007/PartnerControls"/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209463fe-4839-49b3-92e4-5db915925798"/>
    <ds:schemaRef ds:uri="3a9b6e09-6147-4fc8-b403-19f03f83b7c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670</Words>
  <Application>Microsoft Office PowerPoint</Application>
  <PresentationFormat>Widescreen</PresentationFormat>
  <Paragraphs>113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1_Office Theme</vt:lpstr>
      <vt:lpstr>Building a Python Platform for 3D Face Modeling and Analysis</vt:lpstr>
      <vt:lpstr>Problem</vt:lpstr>
      <vt:lpstr>Solution</vt:lpstr>
      <vt:lpstr>System Architecture</vt:lpstr>
      <vt:lpstr>Implementation Highlights</vt:lpstr>
      <vt:lpstr>Demonstration Overview</vt:lpstr>
      <vt:lpstr>Testing and Evaluation Results</vt:lpstr>
      <vt:lpstr>Challenges and Lessons Learned</vt:lpstr>
      <vt:lpstr>Future Work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Python Platform for 3D Face Modeling and Analysis</dc:title>
  <dc:creator>Ruben Perez</dc:creator>
  <cp:lastModifiedBy>Johan Rodriguez</cp:lastModifiedBy>
  <cp:revision>9</cp:revision>
  <dcterms:created xsi:type="dcterms:W3CDTF">2026-04-15T15:02:24Z</dcterms:created>
  <dcterms:modified xsi:type="dcterms:W3CDTF">2026-04-15T19:37:32Z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0x010100BBEAC4EE9A464144B282A9DE6712C282</vt:lpwstr>
  </property>
</Properties>
</file>