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notesMasterIdLst>
    <p:notesMasterId r:id="rId6"/>
  </p:notesMasterIdLst>
  <p:sldIdLst>
    <p:sldId id="290"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D2A656"/>
    <a:srgbClr val="081E3F"/>
    <a:srgbClr val="DCB97A"/>
    <a:srgbClr val="B88931"/>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38"/>
    <p:restoredTop sz="94694"/>
  </p:normalViewPr>
  <p:slideViewPr>
    <p:cSldViewPr snapToGrid="0" snapToObjects="1">
      <p:cViewPr varScale="1">
        <p:scale>
          <a:sx n="22" d="100"/>
          <a:sy n="22" d="100"/>
        </p:scale>
        <p:origin x="1824"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728D78-5E51-43A7-8E67-76BEDB810101}" type="datetimeFigureOut">
              <a:rPr lang="en-US" smtClean="0"/>
              <a:t>4/13/26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AE7A00-73A9-4ED7-8102-48D69E4AD173}" type="slidenum">
              <a:rPr lang="en-US" smtClean="0"/>
              <a:t>‹#›</a:t>
            </a:fld>
            <a:endParaRPr lang="en-US"/>
          </a:p>
        </p:txBody>
      </p:sp>
    </p:spTree>
    <p:extLst>
      <p:ext uri="{BB962C8B-B14F-4D97-AF65-F5344CB8AC3E}">
        <p14:creationId xmlns:p14="http://schemas.microsoft.com/office/powerpoint/2010/main" val="990967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hf sldNum="0" hdr="0" ftr="0" dt="0"/>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F7290B26-536F-08E3-2B1C-3219CCFBAC63}"/>
              </a:ext>
            </a:extLst>
          </p:cNvPr>
          <p:cNvSpPr/>
          <p:nvPr/>
        </p:nvSpPr>
        <p:spPr>
          <a:xfrm>
            <a:off x="212272" y="110491"/>
            <a:ext cx="4868698" cy="4899104"/>
          </a:xfrm>
          <a:prstGeom prst="rect">
            <a:avLst/>
          </a:prstGeom>
          <a:solidFill>
            <a:srgbClr val="F2F2F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sp>
        <p:nvSpPr>
          <p:cNvPr id="19" name="Rectangle 18">
            <a:extLst>
              <a:ext uri="{FF2B5EF4-FFF2-40B4-BE49-F238E27FC236}">
                <a16:creationId xmlns:a16="http://schemas.microsoft.com/office/drawing/2014/main" id="{EC71A35B-6452-AC8B-4F86-86898F1C75A9}"/>
              </a:ext>
            </a:extLst>
          </p:cNvPr>
          <p:cNvSpPr/>
          <p:nvPr/>
        </p:nvSpPr>
        <p:spPr>
          <a:xfrm>
            <a:off x="3997464" y="-62907"/>
            <a:ext cx="39893735" cy="31290620"/>
          </a:xfrm>
          <a:prstGeom prst="rect">
            <a:avLst/>
          </a:prstGeom>
          <a:solidFill>
            <a:srgbClr val="081E3F"/>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bg1"/>
              </a:solidFill>
              <a:highlight>
                <a:srgbClr val="000080"/>
              </a:highlight>
            </a:endParaRPr>
          </a:p>
        </p:txBody>
      </p:sp>
      <p:sp>
        <p:nvSpPr>
          <p:cNvPr id="3" name="Text Box 12">
            <a:extLst>
              <a:ext uri="{FF2B5EF4-FFF2-40B4-BE49-F238E27FC236}">
                <a16:creationId xmlns:a16="http://schemas.microsoft.com/office/drawing/2014/main" id="{231DA92D-9332-9D11-9C67-E7014A5EFE0F}"/>
              </a:ext>
            </a:extLst>
          </p:cNvPr>
          <p:cNvSpPr txBox="1">
            <a:spLocks noChangeArrowheads="1"/>
          </p:cNvSpPr>
          <p:nvPr/>
        </p:nvSpPr>
        <p:spPr bwMode="auto">
          <a:xfrm>
            <a:off x="5823283" y="2656816"/>
            <a:ext cx="38067915" cy="29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0" b="1" dirty="0" err="1">
                <a:solidFill>
                  <a:srgbClr val="D2A656"/>
                </a:solidFill>
              </a:rPr>
              <a:t>BingerVPN</a:t>
            </a:r>
            <a:endParaRPr lang="en-US" altLang="en-US" sz="12000" b="1" dirty="0">
              <a:solidFill>
                <a:srgbClr val="D2A656"/>
              </a:solidFill>
            </a:endParaRPr>
          </a:p>
          <a:p>
            <a:pPr eaLnBrk="1" hangingPunct="1">
              <a:spcBef>
                <a:spcPct val="0"/>
              </a:spcBef>
              <a:buFontTx/>
              <a:buNone/>
            </a:pPr>
            <a:r>
              <a:rPr lang="en-US" altLang="en-US" sz="3500" b="1" dirty="0">
                <a:solidFill>
                  <a:schemeClr val="bg1"/>
                </a:solidFill>
              </a:rPr>
              <a:t>Students: Katherine Cruz, Federico Marrero, Anthony Pacheco, Lucca Pinto, Nikolas </a:t>
            </a:r>
            <a:r>
              <a:rPr lang="en-US" altLang="en-US" sz="3500" b="1" dirty="0" err="1">
                <a:solidFill>
                  <a:schemeClr val="bg1"/>
                </a:solidFill>
              </a:rPr>
              <a:t>Tsalikis</a:t>
            </a:r>
            <a:endParaRPr lang="en-US" altLang="en-US" sz="3500" dirty="0">
              <a:solidFill>
                <a:schemeClr val="bg1"/>
              </a:solidFill>
            </a:endParaRPr>
          </a:p>
          <a:p>
            <a:pPr eaLnBrk="1" hangingPunct="1">
              <a:spcBef>
                <a:spcPct val="0"/>
              </a:spcBef>
              <a:buFontTx/>
              <a:buNone/>
            </a:pPr>
            <a:r>
              <a:rPr lang="en-US" altLang="en-US" sz="3500" b="1" dirty="0">
                <a:solidFill>
                  <a:schemeClr val="bg1"/>
                </a:solidFill>
              </a:rPr>
              <a:t>Instructor/Faculty:</a:t>
            </a:r>
            <a:r>
              <a:rPr lang="en-US" altLang="en-US" sz="3500" b="1" i="1" dirty="0">
                <a:solidFill>
                  <a:schemeClr val="bg1"/>
                </a:solidFill>
              </a:rPr>
              <a:t> </a:t>
            </a:r>
            <a:r>
              <a:rPr lang="en-US" altLang="en-US" sz="3500" b="1" i="1" dirty="0" err="1">
                <a:solidFill>
                  <a:schemeClr val="bg1"/>
                </a:solidFill>
              </a:rPr>
              <a:t>Seyedmasoud</a:t>
            </a:r>
            <a:r>
              <a:rPr lang="en-US" altLang="en-US" sz="3500" b="1" i="1" dirty="0">
                <a:solidFill>
                  <a:schemeClr val="bg1"/>
                </a:solidFill>
              </a:rPr>
              <a:t> </a:t>
            </a:r>
            <a:r>
              <a:rPr lang="en-US" altLang="en-US" sz="3500" b="1" i="1" dirty="0" err="1">
                <a:solidFill>
                  <a:schemeClr val="bg1"/>
                </a:solidFill>
              </a:rPr>
              <a:t>Sadjadi</a:t>
            </a:r>
            <a:r>
              <a:rPr lang="en-US" altLang="ja-JP" sz="3500" dirty="0">
                <a:solidFill>
                  <a:schemeClr val="bg1"/>
                </a:solidFill>
              </a:rPr>
              <a:t>,</a:t>
            </a:r>
            <a:r>
              <a:rPr lang="en-US" altLang="ja-JP" sz="3500" i="1" dirty="0">
                <a:solidFill>
                  <a:schemeClr val="bg1"/>
                </a:solidFill>
              </a:rPr>
              <a:t> </a:t>
            </a:r>
            <a:r>
              <a:rPr lang="en-US" altLang="en-US" sz="3500" dirty="0">
                <a:solidFill>
                  <a:schemeClr val="bg1"/>
                </a:solidFill>
              </a:rPr>
              <a:t>Florida International University</a:t>
            </a:r>
          </a:p>
        </p:txBody>
      </p:sp>
      <p:sp>
        <p:nvSpPr>
          <p:cNvPr id="5" name="TextBox 42">
            <a:extLst>
              <a:ext uri="{FF2B5EF4-FFF2-40B4-BE49-F238E27FC236}">
                <a16:creationId xmlns:a16="http://schemas.microsoft.com/office/drawing/2014/main" id="{1A9CF721-BF24-F84D-BEBE-EBCB275B9AFB}"/>
              </a:ext>
            </a:extLst>
          </p:cNvPr>
          <p:cNvSpPr txBox="1">
            <a:spLocks noChangeArrowheads="1"/>
          </p:cNvSpPr>
          <p:nvPr/>
        </p:nvSpPr>
        <p:spPr bwMode="auto">
          <a:xfrm>
            <a:off x="5080970" y="7797808"/>
            <a:ext cx="10916767" cy="6863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just">
              <a:buNone/>
            </a:pPr>
            <a:r>
              <a:rPr lang="en-US" sz="4000" dirty="0">
                <a:solidFill>
                  <a:schemeClr val="bg1"/>
                </a:solidFill>
              </a:rPr>
              <a:t>VPN technology is well-established, yet most open-source solutions demand significant technical knowledge to set up and use. Command-line configuration, manual certificate distribution, and scattered documentation create barriers for everyday users. Our project set out to solve this by building a seamless, guided interface around OpenVPN, giving non-technical users secure access without the complexity, and doing so entirely with free, open-source tools.</a:t>
            </a:r>
          </a:p>
        </p:txBody>
      </p:sp>
      <p:sp>
        <p:nvSpPr>
          <p:cNvPr id="6" name="Text Box 19">
            <a:extLst>
              <a:ext uri="{FF2B5EF4-FFF2-40B4-BE49-F238E27FC236}">
                <a16:creationId xmlns:a16="http://schemas.microsoft.com/office/drawing/2014/main" id="{2DF1CF7C-0D5F-12FD-67FA-F737AA820044}"/>
              </a:ext>
            </a:extLst>
          </p:cNvPr>
          <p:cNvSpPr txBox="1">
            <a:spLocks noChangeArrowheads="1"/>
          </p:cNvSpPr>
          <p:nvPr/>
        </p:nvSpPr>
        <p:spPr bwMode="auto">
          <a:xfrm>
            <a:off x="7886700" y="6748887"/>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PROBLEM</a:t>
            </a:r>
          </a:p>
        </p:txBody>
      </p:sp>
      <p:sp>
        <p:nvSpPr>
          <p:cNvPr id="7" name="Text Box 19">
            <a:extLst>
              <a:ext uri="{FF2B5EF4-FFF2-40B4-BE49-F238E27FC236}">
                <a16:creationId xmlns:a16="http://schemas.microsoft.com/office/drawing/2014/main" id="{4BCF4CDA-9CD9-580E-78EB-183FDAD12A2B}"/>
              </a:ext>
            </a:extLst>
          </p:cNvPr>
          <p:cNvSpPr txBox="1">
            <a:spLocks noChangeArrowheads="1"/>
          </p:cNvSpPr>
          <p:nvPr/>
        </p:nvSpPr>
        <p:spPr bwMode="auto">
          <a:xfrm>
            <a:off x="21757481" y="6740949"/>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CURRENT SYSTEM</a:t>
            </a:r>
          </a:p>
        </p:txBody>
      </p:sp>
      <p:sp>
        <p:nvSpPr>
          <p:cNvPr id="8" name="Text Box 19">
            <a:extLst>
              <a:ext uri="{FF2B5EF4-FFF2-40B4-BE49-F238E27FC236}">
                <a16:creationId xmlns:a16="http://schemas.microsoft.com/office/drawing/2014/main" id="{AFBDA27E-438C-1708-B940-ABEF0FFCFAE1}"/>
              </a:ext>
            </a:extLst>
          </p:cNvPr>
          <p:cNvSpPr txBox="1">
            <a:spLocks noChangeArrowheads="1"/>
          </p:cNvSpPr>
          <p:nvPr/>
        </p:nvSpPr>
        <p:spPr bwMode="auto">
          <a:xfrm>
            <a:off x="35661600" y="6788285"/>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REQUIREMENTS</a:t>
            </a:r>
          </a:p>
        </p:txBody>
      </p:sp>
      <p:sp>
        <p:nvSpPr>
          <p:cNvPr id="9" name="Text Box 19">
            <a:extLst>
              <a:ext uri="{FF2B5EF4-FFF2-40B4-BE49-F238E27FC236}">
                <a16:creationId xmlns:a16="http://schemas.microsoft.com/office/drawing/2014/main" id="{9278645B-A335-B7C7-7300-2FC61F720526}"/>
              </a:ext>
            </a:extLst>
          </p:cNvPr>
          <p:cNvSpPr txBox="1">
            <a:spLocks noChangeArrowheads="1"/>
          </p:cNvSpPr>
          <p:nvPr/>
        </p:nvSpPr>
        <p:spPr bwMode="auto">
          <a:xfrm>
            <a:off x="7886700" y="16803627"/>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SYSTEM DESIGN</a:t>
            </a:r>
          </a:p>
        </p:txBody>
      </p:sp>
      <p:sp>
        <p:nvSpPr>
          <p:cNvPr id="10" name="Text Box 19">
            <a:extLst>
              <a:ext uri="{FF2B5EF4-FFF2-40B4-BE49-F238E27FC236}">
                <a16:creationId xmlns:a16="http://schemas.microsoft.com/office/drawing/2014/main" id="{8720C7A2-F5CB-0E9F-0DAE-307720452F46}"/>
              </a:ext>
            </a:extLst>
          </p:cNvPr>
          <p:cNvSpPr txBox="1">
            <a:spLocks noChangeArrowheads="1"/>
          </p:cNvSpPr>
          <p:nvPr/>
        </p:nvSpPr>
        <p:spPr bwMode="auto">
          <a:xfrm>
            <a:off x="21747889" y="14751330"/>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OBJECT DESIGN</a:t>
            </a:r>
          </a:p>
        </p:txBody>
      </p:sp>
      <p:sp>
        <p:nvSpPr>
          <p:cNvPr id="11" name="Text Box 19">
            <a:extLst>
              <a:ext uri="{FF2B5EF4-FFF2-40B4-BE49-F238E27FC236}">
                <a16:creationId xmlns:a16="http://schemas.microsoft.com/office/drawing/2014/main" id="{9D4C99D2-D058-5AFD-286B-3F713CA4A9E5}"/>
              </a:ext>
            </a:extLst>
          </p:cNvPr>
          <p:cNvSpPr txBox="1">
            <a:spLocks noChangeArrowheads="1"/>
          </p:cNvSpPr>
          <p:nvPr/>
        </p:nvSpPr>
        <p:spPr bwMode="auto">
          <a:xfrm>
            <a:off x="35652008" y="14790729"/>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IMPLEMENTATION</a:t>
            </a:r>
          </a:p>
        </p:txBody>
      </p:sp>
      <p:sp>
        <p:nvSpPr>
          <p:cNvPr id="12" name="Text Box 19">
            <a:extLst>
              <a:ext uri="{FF2B5EF4-FFF2-40B4-BE49-F238E27FC236}">
                <a16:creationId xmlns:a16="http://schemas.microsoft.com/office/drawing/2014/main" id="{6381DF30-CCBB-D80F-906F-F637A173FAF4}"/>
              </a:ext>
            </a:extLst>
          </p:cNvPr>
          <p:cNvSpPr txBox="1">
            <a:spLocks noChangeArrowheads="1"/>
          </p:cNvSpPr>
          <p:nvPr/>
        </p:nvSpPr>
        <p:spPr bwMode="auto">
          <a:xfrm>
            <a:off x="35602528" y="23966871"/>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VERIFICATION</a:t>
            </a:r>
          </a:p>
        </p:txBody>
      </p:sp>
      <p:sp>
        <p:nvSpPr>
          <p:cNvPr id="13" name="Text Box 19">
            <a:extLst>
              <a:ext uri="{FF2B5EF4-FFF2-40B4-BE49-F238E27FC236}">
                <a16:creationId xmlns:a16="http://schemas.microsoft.com/office/drawing/2014/main" id="{62278ED3-1CDD-9C66-610C-F61F899BF96E}"/>
              </a:ext>
            </a:extLst>
          </p:cNvPr>
          <p:cNvSpPr txBox="1">
            <a:spLocks noChangeArrowheads="1"/>
          </p:cNvSpPr>
          <p:nvPr/>
        </p:nvSpPr>
        <p:spPr bwMode="auto">
          <a:xfrm>
            <a:off x="21757481" y="24092190"/>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1"/>
                </a:solidFill>
                <a:latin typeface="Arial" charset="0"/>
                <a:ea typeface="ＭＳ Ｐゴシック" charset="-128"/>
                <a:cs typeface="ＭＳ Ｐゴシック" charset="-128"/>
              </a:rPr>
              <a:t>SUMMARY</a:t>
            </a:r>
          </a:p>
        </p:txBody>
      </p:sp>
      <p:sp>
        <p:nvSpPr>
          <p:cNvPr id="14" name="Text Box 19">
            <a:extLst>
              <a:ext uri="{FF2B5EF4-FFF2-40B4-BE49-F238E27FC236}">
                <a16:creationId xmlns:a16="http://schemas.microsoft.com/office/drawing/2014/main" id="{FC6C03C1-B2AD-3AC3-804D-B23E8F44CC06}"/>
              </a:ext>
            </a:extLst>
          </p:cNvPr>
          <p:cNvSpPr txBox="1">
            <a:spLocks noChangeArrowheads="1"/>
          </p:cNvSpPr>
          <p:nvPr/>
        </p:nvSpPr>
        <p:spPr bwMode="auto">
          <a:xfrm>
            <a:off x="3315927" y="31294577"/>
            <a:ext cx="3895230" cy="547687"/>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81E3F"/>
                </a:solidFill>
                <a:latin typeface="Arial" charset="0"/>
                <a:ea typeface="ＭＳ Ｐゴシック" charset="-128"/>
                <a:cs typeface="ＭＳ Ｐゴシック" charset="-128"/>
              </a:rPr>
              <a:t>REFERENCES</a:t>
            </a:r>
          </a:p>
        </p:txBody>
      </p:sp>
      <p:sp>
        <p:nvSpPr>
          <p:cNvPr id="15" name="Text Box 72">
            <a:extLst>
              <a:ext uri="{FF2B5EF4-FFF2-40B4-BE49-F238E27FC236}">
                <a16:creationId xmlns:a16="http://schemas.microsoft.com/office/drawing/2014/main" id="{318192DC-BD08-F601-E7D6-1D9E8C251DD2}"/>
              </a:ext>
            </a:extLst>
          </p:cNvPr>
          <p:cNvSpPr txBox="1">
            <a:spLocks noChangeArrowheads="1"/>
          </p:cNvSpPr>
          <p:nvPr/>
        </p:nvSpPr>
        <p:spPr bwMode="auto">
          <a:xfrm>
            <a:off x="3997464" y="31909128"/>
            <a:ext cx="26654225" cy="1453552"/>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lgn="l">
              <a:buNone/>
            </a:pPr>
            <a:r>
              <a:rPr lang="en-US" sz="2800" b="0" i="0" dirty="0">
                <a:solidFill>
                  <a:srgbClr val="000000"/>
                </a:solidFill>
                <a:effectLst/>
                <a:cs typeface="Arial" panose="020B0604020202020204" pitchFamily="34" charset="0"/>
              </a:rPr>
              <a:t>Jamon </a:t>
            </a:r>
            <a:r>
              <a:rPr lang="en-US" sz="2800" b="0" i="0" dirty="0" err="1">
                <a:solidFill>
                  <a:srgbClr val="000000"/>
                </a:solidFill>
                <a:effectLst/>
                <a:cs typeface="Arial" panose="020B0604020202020204" pitchFamily="34" charset="0"/>
              </a:rPr>
              <a:t>Camisso</a:t>
            </a:r>
            <a:r>
              <a:rPr lang="en-US" sz="2800" b="0" i="0" dirty="0">
                <a:solidFill>
                  <a:srgbClr val="000000"/>
                </a:solidFill>
                <a:effectLst/>
                <a:cs typeface="Arial" panose="020B0604020202020204" pitchFamily="34" charset="0"/>
              </a:rPr>
              <a:t>. (2020, May 7). </a:t>
            </a:r>
            <a:r>
              <a:rPr lang="en-US" sz="2800" b="0" i="1" dirty="0">
                <a:solidFill>
                  <a:srgbClr val="000000"/>
                </a:solidFill>
                <a:effectLst/>
                <a:cs typeface="Arial" panose="020B0604020202020204" pitchFamily="34" charset="0"/>
              </a:rPr>
              <a:t>How to set up and configure an OpenVPN Server on Ubuntu</a:t>
            </a:r>
            <a:r>
              <a:rPr lang="en-US" sz="2800" b="0" i="0" dirty="0">
                <a:solidFill>
                  <a:srgbClr val="000000"/>
                </a:solidFill>
                <a:effectLst/>
                <a:cs typeface="Arial" panose="020B0604020202020204" pitchFamily="34" charset="0"/>
              </a:rPr>
              <a:t>. </a:t>
            </a:r>
            <a:r>
              <a:rPr lang="en-US" sz="2800" b="0" i="0" dirty="0" err="1">
                <a:solidFill>
                  <a:srgbClr val="000000"/>
                </a:solidFill>
                <a:effectLst/>
                <a:cs typeface="Arial" panose="020B0604020202020204" pitchFamily="34" charset="0"/>
              </a:rPr>
              <a:t>Digitalocean.Com</a:t>
            </a:r>
            <a:r>
              <a:rPr lang="en-US" sz="2800" b="0" i="0" dirty="0">
                <a:solidFill>
                  <a:srgbClr val="000000"/>
                </a:solidFill>
                <a:effectLst/>
                <a:cs typeface="Arial" panose="020B0604020202020204" pitchFamily="34" charset="0"/>
              </a:rPr>
              <a:t>; </a:t>
            </a:r>
            <a:r>
              <a:rPr lang="en-US" sz="2800" b="0" i="0" dirty="0" err="1">
                <a:solidFill>
                  <a:srgbClr val="000000"/>
                </a:solidFill>
                <a:effectLst/>
                <a:cs typeface="Arial" panose="020B0604020202020204" pitchFamily="34" charset="0"/>
              </a:rPr>
              <a:t>DigitalOcean</a:t>
            </a:r>
            <a:r>
              <a:rPr lang="en-US" sz="2800" b="0" i="0" dirty="0">
                <a:solidFill>
                  <a:srgbClr val="000000"/>
                </a:solidFill>
                <a:effectLst/>
                <a:cs typeface="Arial" panose="020B0604020202020204" pitchFamily="34" charset="0"/>
              </a:rPr>
              <a:t>. https://www.digitalocean.com/community/tutorials/how-to-set-up-and-configure-an-openvpn-server-on-ubuntu-20-</a:t>
            </a:r>
          </a:p>
          <a:p>
            <a:pPr marL="0" indent="0" algn="l">
              <a:buNone/>
            </a:pPr>
            <a:endParaRPr lang="en-US" sz="2800" b="0" i="0" dirty="0">
              <a:solidFill>
                <a:srgbClr val="000000"/>
              </a:solidFill>
              <a:effectLst/>
              <a:latin typeface="Times New Roman" panose="02020603050405020304" pitchFamily="18" charset="0"/>
            </a:endParaRPr>
          </a:p>
        </p:txBody>
      </p:sp>
      <p:sp>
        <p:nvSpPr>
          <p:cNvPr id="17" name="TextBox 18">
            <a:extLst>
              <a:ext uri="{FF2B5EF4-FFF2-40B4-BE49-F238E27FC236}">
                <a16:creationId xmlns:a16="http://schemas.microsoft.com/office/drawing/2014/main" id="{F8BDAAEF-C9DF-0F5B-1F79-7A0DE21D0F11}"/>
              </a:ext>
            </a:extLst>
          </p:cNvPr>
          <p:cNvSpPr txBox="1">
            <a:spLocks noChangeArrowheads="1"/>
          </p:cNvSpPr>
          <p:nvPr/>
        </p:nvSpPr>
        <p:spPr bwMode="auto">
          <a:xfrm>
            <a:off x="6359236" y="29129844"/>
            <a:ext cx="3668265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3200" i="1" dirty="0">
                <a:solidFill>
                  <a:srgbClr val="081E3F"/>
                </a:solidFill>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p>
        </p:txBody>
      </p:sp>
      <p:sp>
        <p:nvSpPr>
          <p:cNvPr id="18" name="TextBox 3">
            <a:extLst>
              <a:ext uri="{FF2B5EF4-FFF2-40B4-BE49-F238E27FC236}">
                <a16:creationId xmlns:a16="http://schemas.microsoft.com/office/drawing/2014/main" id="{764EB202-115E-897F-E2F2-B6DAB91D88F5}"/>
              </a:ext>
            </a:extLst>
          </p:cNvPr>
          <p:cNvSpPr txBox="1">
            <a:spLocks noChangeArrowheads="1"/>
          </p:cNvSpPr>
          <p:nvPr/>
        </p:nvSpPr>
        <p:spPr bwMode="auto">
          <a:xfrm>
            <a:off x="6797176" y="282496"/>
            <a:ext cx="35806771" cy="2277547"/>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800" b="1" dirty="0">
                <a:solidFill>
                  <a:srgbClr val="D2A656"/>
                </a:solidFill>
              </a:rPr>
              <a:t>Knight Foundation School of Computer &amp; Information Sciences</a:t>
            </a:r>
          </a:p>
          <a:p>
            <a:pPr eaLnBrk="1" hangingPunct="1"/>
            <a:r>
              <a:rPr lang="en-US" altLang="en-US" sz="5400" i="1" dirty="0">
                <a:solidFill>
                  <a:schemeClr val="bg1"/>
                </a:solidFill>
              </a:rPr>
              <a:t>Spring 2026 Senior Design Project</a:t>
            </a:r>
          </a:p>
        </p:txBody>
      </p:sp>
      <p:pic>
        <p:nvPicPr>
          <p:cNvPr id="20" name="Picture 19">
            <a:extLst>
              <a:ext uri="{FF2B5EF4-FFF2-40B4-BE49-F238E27FC236}">
                <a16:creationId xmlns:a16="http://schemas.microsoft.com/office/drawing/2014/main" id="{C5C2FE23-AFE7-CF51-316F-71C714B09D66}"/>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4338" b="96600" l="1989" r="96378">
                        <a14:foregroundMark x1="17614" y1="7034" x2="63423" y2="8558"/>
                        <a14:foregroundMark x1="63423" y1="8558" x2="73864" y2="7620"/>
                        <a14:foregroundMark x1="73864" y1="7620" x2="76634" y2="7737"/>
                        <a14:foregroundMark x1="38068" y1="3165" x2="54759" y2="3986"/>
                        <a14:foregroundMark x1="54759" y1="3986" x2="67614" y2="3400"/>
                        <a14:foregroundMark x1="67614" y1="3400" x2="71520" y2="3751"/>
                        <a14:foregroundMark x1="71520" y1="3751" x2="76065" y2="3751"/>
                        <a14:foregroundMark x1="76065" y1="3751" x2="85938" y2="4455"/>
                        <a14:foregroundMark x1="85938" y1="4455" x2="89418" y2="4338"/>
                        <a14:foregroundMark x1="18182" y1="4103" x2="9375" y2="5393"/>
                        <a14:foregroundMark x1="9375" y1="5393" x2="9801" y2="45018"/>
                        <a14:foregroundMark x1="13068" y1="11489" x2="23438" y2="10551"/>
                        <a14:foregroundMark x1="17045" y1="8441" x2="12429" y2="10199"/>
                        <a14:foregroundMark x1="12429" y1="10199" x2="16335" y2="8792"/>
                        <a14:foregroundMark x1="16335" y1="8792" x2="11719" y2="7268"/>
                        <a14:foregroundMark x1="11719" y1="7268" x2="11435" y2="7620"/>
                        <a14:foregroundMark x1="16832" y1="7151" x2="16548" y2="9848"/>
                        <a14:foregroundMark x1="89418" y1="13247" x2="89134" y2="27081"/>
                        <a14:foregroundMark x1="3409" y1="95780" x2="8807" y2="96483"/>
                        <a14:foregroundMark x1="8807" y1="96483" x2="29119" y2="95076"/>
                        <a14:foregroundMark x1="29119" y1="95076" x2="59517" y2="96717"/>
                        <a14:foregroundMark x1="59517" y1="96717" x2="79759" y2="94842"/>
                        <a14:foregroundMark x1="79759" y1="94842" x2="90696" y2="96717"/>
                        <a14:foregroundMark x1="90696" y1="96717" x2="96378" y2="95662"/>
                        <a14:foregroundMark x1="1989" y1="96131" x2="6108" y2="96131"/>
                        <a14:foregroundMark x1="13281" y1="89683" x2="49219" y2="87222"/>
                        <a14:foregroundMark x1="49219" y1="87222" x2="71520" y2="89449"/>
                        <a14:foregroundMark x1="73509" y1="90504" x2="88068" y2="89801"/>
                        <a14:foregroundMark x1="88849" y1="84994" x2="87713" y2="70692"/>
                        <a14:foregroundMark x1="87713" y1="70692" x2="89134" y2="40563"/>
                        <a14:foregroundMark x1="90057" y1="87339" x2="89844" y2="26964"/>
                        <a14:foregroundMark x1="9872" y1="89097" x2="10724" y2="81125"/>
                        <a14:foregroundMark x1="10724" y1="81125" x2="10085" y2="45369"/>
                      </a14:backgroundRemoval>
                    </a14:imgEffect>
                  </a14:imgLayer>
                </a14:imgProps>
              </a:ext>
            </a:extLst>
          </a:blip>
          <a:stretch>
            <a:fillRect/>
          </a:stretch>
        </p:blipFill>
        <p:spPr>
          <a:xfrm>
            <a:off x="-126588" y="18558428"/>
            <a:ext cx="17769270" cy="10765048"/>
          </a:xfrm>
          <a:prstGeom prst="rect">
            <a:avLst/>
          </a:prstGeom>
        </p:spPr>
      </p:pic>
      <p:cxnSp>
        <p:nvCxnSpPr>
          <p:cNvPr id="22" name="Straight Connector 21">
            <a:extLst>
              <a:ext uri="{FF2B5EF4-FFF2-40B4-BE49-F238E27FC236}">
                <a16:creationId xmlns:a16="http://schemas.microsoft.com/office/drawing/2014/main" id="{1E8C5D25-63F8-DE56-0836-9210876B1659}"/>
              </a:ext>
            </a:extLst>
          </p:cNvPr>
          <p:cNvCxnSpPr/>
          <p:nvPr/>
        </p:nvCxnSpPr>
        <p:spPr>
          <a:xfrm>
            <a:off x="5421313" y="2711338"/>
            <a:ext cx="3846988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7547A33-4164-267C-187B-4431083903DD}"/>
              </a:ext>
            </a:extLst>
          </p:cNvPr>
          <p:cNvSpPr txBox="1"/>
          <p:nvPr/>
        </p:nvSpPr>
        <p:spPr>
          <a:xfrm>
            <a:off x="30889212" y="7797808"/>
            <a:ext cx="12493816" cy="6247864"/>
          </a:xfrm>
          <a:prstGeom prst="rect">
            <a:avLst/>
          </a:prstGeom>
          <a:noFill/>
        </p:spPr>
        <p:txBody>
          <a:bodyPr wrap="square">
            <a:spAutoFit/>
          </a:bodyPr>
          <a:lstStyle/>
          <a:p>
            <a:pPr algn="just">
              <a:buNone/>
            </a:pPr>
            <a:r>
              <a:rPr lang="en-US" sz="4000" dirty="0">
                <a:solidFill>
                  <a:schemeClr val="bg1"/>
                </a:solidFill>
                <a:effectLst/>
                <a:latin typeface="Arial" panose="020B0604020202020204" pitchFamily="34" charset="0"/>
                <a:cs typeface="Arial" panose="020B0604020202020204" pitchFamily="34" charset="0"/>
              </a:rPr>
              <a:t>The server requires </a:t>
            </a:r>
            <a:r>
              <a:rPr lang="en-US" sz="4000" dirty="0">
                <a:solidFill>
                  <a:schemeClr val="bg1"/>
                </a:solidFill>
                <a:latin typeface="Arial" panose="020B0604020202020204" pitchFamily="34" charset="0"/>
                <a:cs typeface="Arial" panose="020B0604020202020204" pitchFamily="34" charset="0"/>
              </a:rPr>
              <a:t>Debian 13, 12, </a:t>
            </a:r>
            <a:r>
              <a:rPr lang="en-US" sz="4000">
                <a:solidFill>
                  <a:schemeClr val="bg1"/>
                </a:solidFill>
                <a:latin typeface="Arial" panose="020B0604020202020204" pitchFamily="34" charset="0"/>
                <a:cs typeface="Arial" panose="020B0604020202020204" pitchFamily="34" charset="0"/>
              </a:rPr>
              <a:t>or 11 </a:t>
            </a:r>
            <a:r>
              <a:rPr lang="en-US" sz="4000">
                <a:solidFill>
                  <a:schemeClr val="bg1"/>
                </a:solidFill>
                <a:effectLst/>
                <a:latin typeface="Arial" panose="020B0604020202020204" pitchFamily="34" charset="0"/>
                <a:cs typeface="Arial" panose="020B0604020202020204" pitchFamily="34" charset="0"/>
              </a:rPr>
              <a:t>with </a:t>
            </a:r>
            <a:r>
              <a:rPr lang="en-US" sz="4000" dirty="0">
                <a:solidFill>
                  <a:schemeClr val="bg1"/>
                </a:solidFill>
                <a:effectLst/>
                <a:latin typeface="Arial" panose="020B0604020202020204" pitchFamily="34" charset="0"/>
                <a:cs typeface="Arial" panose="020B0604020202020204" pitchFamily="34" charset="0"/>
              </a:rPr>
              <a:t>a static public IP address, </a:t>
            </a:r>
            <a:r>
              <a:rPr lang="en-US" sz="4000" dirty="0" err="1">
                <a:solidFill>
                  <a:schemeClr val="bg1"/>
                </a:solidFill>
                <a:effectLst/>
                <a:latin typeface="Arial" panose="020B0604020202020204" pitchFamily="34" charset="0"/>
                <a:cs typeface="Arial" panose="020B0604020202020204" pitchFamily="34" charset="0"/>
              </a:rPr>
              <a:t>sudo</a:t>
            </a:r>
            <a:r>
              <a:rPr lang="en-US" sz="4000" dirty="0">
                <a:solidFill>
                  <a:schemeClr val="bg1"/>
                </a:solidFill>
                <a:effectLst/>
                <a:latin typeface="Arial" panose="020B0604020202020204" pitchFamily="34" charset="0"/>
                <a:cs typeface="Arial" panose="020B0604020202020204" pitchFamily="34" charset="0"/>
              </a:rPr>
              <a:t> access, and UFW firewall enabled. Packages needed are </a:t>
            </a:r>
            <a:r>
              <a:rPr lang="en-US" sz="4000" dirty="0" err="1">
                <a:solidFill>
                  <a:schemeClr val="bg1"/>
                </a:solidFill>
                <a:effectLst/>
                <a:latin typeface="Arial" panose="020B0604020202020204" pitchFamily="34" charset="0"/>
                <a:cs typeface="Arial" panose="020B0604020202020204" pitchFamily="34" charset="0"/>
              </a:rPr>
              <a:t>openvpn</a:t>
            </a:r>
            <a:r>
              <a:rPr lang="en-US" sz="4000" dirty="0">
                <a:solidFill>
                  <a:schemeClr val="bg1"/>
                </a:solidFill>
                <a:effectLst/>
                <a:latin typeface="Arial" panose="020B0604020202020204" pitchFamily="34" charset="0"/>
                <a:cs typeface="Arial" panose="020B0604020202020204" pitchFamily="34" charset="0"/>
              </a:rPr>
              <a:t> and easy-</a:t>
            </a:r>
            <a:r>
              <a:rPr lang="en-US" sz="4000" dirty="0" err="1">
                <a:solidFill>
                  <a:schemeClr val="bg1"/>
                </a:solidFill>
                <a:effectLst/>
                <a:latin typeface="Arial" panose="020B0604020202020204" pitchFamily="34" charset="0"/>
                <a:cs typeface="Arial" panose="020B0604020202020204" pitchFamily="34" charset="0"/>
              </a:rPr>
              <a:t>rsa</a:t>
            </a:r>
            <a:r>
              <a:rPr lang="en-US" sz="4000" dirty="0">
                <a:solidFill>
                  <a:schemeClr val="bg1"/>
                </a:solidFill>
                <a:effectLst/>
                <a:latin typeface="Arial" panose="020B0604020202020204" pitchFamily="34" charset="0"/>
                <a:cs typeface="Arial" panose="020B0604020202020204" pitchFamily="34" charset="0"/>
              </a:rPr>
              <a:t>, both available in </a:t>
            </a:r>
            <a:r>
              <a:rPr lang="en-US" sz="4000" dirty="0">
                <a:solidFill>
                  <a:schemeClr val="bg1"/>
                </a:solidFill>
                <a:latin typeface="Arial" panose="020B0604020202020204" pitchFamily="34" charset="0"/>
                <a:cs typeface="Arial" panose="020B0604020202020204" pitchFamily="34" charset="0"/>
              </a:rPr>
              <a:t>Debian</a:t>
            </a:r>
            <a:r>
              <a:rPr lang="en-US" sz="4000" dirty="0">
                <a:solidFill>
                  <a:schemeClr val="bg1"/>
                </a:solidFill>
                <a:effectLst/>
                <a:latin typeface="Arial" panose="020B0604020202020204" pitchFamily="34" charset="0"/>
                <a:cs typeface="Arial" panose="020B0604020202020204" pitchFamily="34" charset="0"/>
              </a:rPr>
              <a:t>'s default repositories. A Certificate Authority machine, even a second low-cost VM, is strongly recommended to isolate signing duties. UDP port 1194 (or TCP 443 as fallback) must be open on the host firewall. Clients require only the OpenVPN Connect app, available free on Windows, macOS, iOS, Android, and Linux.</a:t>
            </a:r>
          </a:p>
        </p:txBody>
      </p:sp>
      <p:sp>
        <p:nvSpPr>
          <p:cNvPr id="24" name="TextBox 23">
            <a:extLst>
              <a:ext uri="{FF2B5EF4-FFF2-40B4-BE49-F238E27FC236}">
                <a16:creationId xmlns:a16="http://schemas.microsoft.com/office/drawing/2014/main" id="{1852B479-77D3-D43C-3F3D-8B1F1AA96174}"/>
              </a:ext>
            </a:extLst>
          </p:cNvPr>
          <p:cNvSpPr txBox="1"/>
          <p:nvPr/>
        </p:nvSpPr>
        <p:spPr>
          <a:xfrm>
            <a:off x="17260389" y="7965853"/>
            <a:ext cx="12366171" cy="6247864"/>
          </a:xfrm>
          <a:prstGeom prst="rect">
            <a:avLst/>
          </a:prstGeom>
          <a:noFill/>
        </p:spPr>
        <p:txBody>
          <a:bodyPr wrap="square" rtlCol="0">
            <a:spAutoFit/>
          </a:bodyPr>
          <a:lstStyle/>
          <a:p>
            <a:pPr algn="just"/>
            <a:r>
              <a:rPr lang="en-US" sz="4000" dirty="0">
                <a:solidFill>
                  <a:schemeClr val="bg1"/>
                </a:solidFill>
                <a:latin typeface="Arial" panose="020B0604020202020204" pitchFamily="34" charset="0"/>
                <a:cs typeface="Arial" panose="020B0604020202020204" pitchFamily="34" charset="0"/>
              </a:rPr>
              <a:t>An institutional VPN closes this gap by encrypting all outbound traffic. Our system fulfills three core needs: secure remote access to internal resources, privacy protection on untrusted networks, and a centrally managed credential system that IT staff can control. Because OpenVPN is open-source, there are no licensing costs, making it viable for student organizations, small businesses, and educational institutions operating on tight budgets.</a:t>
            </a:r>
          </a:p>
          <a:p>
            <a:pPr algn="just"/>
            <a:endParaRPr lang="en-US" sz="4000" dirty="0">
              <a:solidFill>
                <a:schemeClr val="bg1"/>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20FB1275-9A16-1169-D8D0-BA15A10ADADA}"/>
              </a:ext>
            </a:extLst>
          </p:cNvPr>
          <p:cNvSpPr txBox="1"/>
          <p:nvPr/>
        </p:nvSpPr>
        <p:spPr>
          <a:xfrm>
            <a:off x="17301808" y="24785133"/>
            <a:ext cx="13026146" cy="6247864"/>
          </a:xfrm>
          <a:prstGeom prst="rect">
            <a:avLst/>
          </a:prstGeom>
          <a:noFill/>
        </p:spPr>
        <p:txBody>
          <a:bodyPr wrap="square" rtlCol="0">
            <a:spAutoFit/>
          </a:bodyPr>
          <a:lstStyle/>
          <a:p>
            <a:pPr algn="just"/>
            <a:r>
              <a:rPr lang="en-US" sz="4000" dirty="0">
                <a:solidFill>
                  <a:schemeClr val="bg1"/>
                </a:solidFill>
                <a:latin typeface="Arial" panose="020B0604020202020204" pitchFamily="34" charset="0"/>
                <a:cs typeface="Arial" panose="020B0604020202020204" pitchFamily="34" charset="0"/>
              </a:rPr>
              <a:t>We deployed a fully functional OpenVPN server on Debian, secured with Elliptic Curve Cryptography, AES-256-GCM encryption, and a dedicated Certificate Authority. On top of the server infrastructure, we designed a simplified front-end experience: automated .</a:t>
            </a:r>
            <a:r>
              <a:rPr lang="en-US" sz="4000" dirty="0" err="1">
                <a:solidFill>
                  <a:schemeClr val="bg1"/>
                </a:solidFill>
                <a:latin typeface="Arial" panose="020B0604020202020204" pitchFamily="34" charset="0"/>
                <a:cs typeface="Arial" panose="020B0604020202020204" pitchFamily="34" charset="0"/>
              </a:rPr>
              <a:t>ovpn</a:t>
            </a:r>
            <a:r>
              <a:rPr lang="en-US" sz="4000" dirty="0">
                <a:solidFill>
                  <a:schemeClr val="bg1"/>
                </a:solidFill>
                <a:latin typeface="Arial" panose="020B0604020202020204" pitchFamily="34" charset="0"/>
                <a:cs typeface="Arial" panose="020B0604020202020204" pitchFamily="34" charset="0"/>
              </a:rPr>
              <a:t> config generation, a clean admin user-facing portal concept, and step-by-step onboarding. The result is a no-cost VPN stack that any organization or student can replicate, where complexity lives in the back end not in the user's hands.</a:t>
            </a:r>
          </a:p>
        </p:txBody>
      </p:sp>
      <p:sp>
        <p:nvSpPr>
          <p:cNvPr id="26" name="TextBox 25">
            <a:extLst>
              <a:ext uri="{FF2B5EF4-FFF2-40B4-BE49-F238E27FC236}">
                <a16:creationId xmlns:a16="http://schemas.microsoft.com/office/drawing/2014/main" id="{B3DF3134-7108-80F5-FA0D-85A2493BB68D}"/>
              </a:ext>
            </a:extLst>
          </p:cNvPr>
          <p:cNvSpPr txBox="1"/>
          <p:nvPr/>
        </p:nvSpPr>
        <p:spPr>
          <a:xfrm>
            <a:off x="17485928" y="15635865"/>
            <a:ext cx="12366171" cy="6863417"/>
          </a:xfrm>
          <a:prstGeom prst="rect">
            <a:avLst/>
          </a:prstGeom>
          <a:noFill/>
        </p:spPr>
        <p:txBody>
          <a:bodyPr wrap="square" rtlCol="0">
            <a:spAutoFit/>
          </a:bodyPr>
          <a:lstStyle/>
          <a:p>
            <a:pPr algn="just"/>
            <a:r>
              <a:rPr lang="en-US" sz="4000" dirty="0">
                <a:solidFill>
                  <a:schemeClr val="bg1"/>
                </a:solidFill>
                <a:latin typeface="Arial" panose="020B0604020202020204" pitchFamily="34" charset="0"/>
                <a:cs typeface="Arial" panose="020B0604020202020204" pitchFamily="34" charset="0"/>
              </a:rPr>
              <a:t>The system is organized around three primary objects: the </a:t>
            </a:r>
            <a:r>
              <a:rPr lang="en-US" sz="4000" b="1" dirty="0">
                <a:solidFill>
                  <a:schemeClr val="bg1"/>
                </a:solidFill>
                <a:latin typeface="Arial" panose="020B0604020202020204" pitchFamily="34" charset="0"/>
                <a:cs typeface="Arial" panose="020B0604020202020204" pitchFamily="34" charset="0"/>
              </a:rPr>
              <a:t>VPN Server</a:t>
            </a:r>
            <a:r>
              <a:rPr lang="en-US" sz="4000" dirty="0">
                <a:solidFill>
                  <a:schemeClr val="bg1"/>
                </a:solidFill>
                <a:latin typeface="Arial" panose="020B0604020202020204" pitchFamily="34" charset="0"/>
                <a:cs typeface="Arial" panose="020B0604020202020204" pitchFamily="34" charset="0"/>
              </a:rPr>
              <a:t> (handles routing, firewall rules, and service management), the </a:t>
            </a:r>
            <a:r>
              <a:rPr lang="en-US" sz="4000" b="1" dirty="0">
                <a:solidFill>
                  <a:schemeClr val="bg1"/>
                </a:solidFill>
                <a:latin typeface="Arial" panose="020B0604020202020204" pitchFamily="34" charset="0"/>
                <a:cs typeface="Arial" panose="020B0604020202020204" pitchFamily="34" charset="0"/>
              </a:rPr>
              <a:t>Certificate Authority</a:t>
            </a:r>
            <a:r>
              <a:rPr lang="en-US" sz="4000" dirty="0">
                <a:solidFill>
                  <a:schemeClr val="bg1"/>
                </a:solidFill>
                <a:latin typeface="Arial" panose="020B0604020202020204" pitchFamily="34" charset="0"/>
                <a:cs typeface="Arial" panose="020B0604020202020204" pitchFamily="34" charset="0"/>
              </a:rPr>
              <a:t> (signs and revokes credentials), and the </a:t>
            </a:r>
            <a:r>
              <a:rPr lang="en-US" sz="4000" b="1" dirty="0">
                <a:solidFill>
                  <a:schemeClr val="bg1"/>
                </a:solidFill>
                <a:latin typeface="Arial" panose="020B0604020202020204" pitchFamily="34" charset="0"/>
                <a:cs typeface="Arial" panose="020B0604020202020204" pitchFamily="34" charset="0"/>
              </a:rPr>
              <a:t>Client Profile</a:t>
            </a:r>
            <a:r>
              <a:rPr lang="en-US" sz="4000" dirty="0">
                <a:solidFill>
                  <a:schemeClr val="bg1"/>
                </a:solidFill>
                <a:latin typeface="Arial" panose="020B0604020202020204" pitchFamily="34" charset="0"/>
                <a:cs typeface="Arial" panose="020B0604020202020204" pitchFamily="34" charset="0"/>
              </a:rPr>
              <a:t> (a self-contained .</a:t>
            </a:r>
            <a:r>
              <a:rPr lang="en-US" sz="4000" dirty="0" err="1">
                <a:solidFill>
                  <a:schemeClr val="bg1"/>
                </a:solidFill>
                <a:latin typeface="Arial" panose="020B0604020202020204" pitchFamily="34" charset="0"/>
                <a:cs typeface="Arial" panose="020B0604020202020204" pitchFamily="34" charset="0"/>
              </a:rPr>
              <a:t>ovpn</a:t>
            </a:r>
            <a:r>
              <a:rPr lang="en-US" sz="4000" dirty="0">
                <a:solidFill>
                  <a:schemeClr val="bg1"/>
                </a:solidFill>
                <a:latin typeface="Arial" panose="020B0604020202020204" pitchFamily="34" charset="0"/>
                <a:cs typeface="Arial" panose="020B0604020202020204" pitchFamily="34" charset="0"/>
              </a:rPr>
              <a:t> file embedding keys and certificates). Supporting objects include the PKI directory, the make </a:t>
            </a:r>
            <a:r>
              <a:rPr lang="en-US" sz="4000" dirty="0" err="1">
                <a:solidFill>
                  <a:schemeClr val="bg1"/>
                </a:solidFill>
                <a:latin typeface="Arial" panose="020B0604020202020204" pitchFamily="34" charset="0"/>
                <a:cs typeface="Arial" panose="020B0604020202020204" pitchFamily="34" charset="0"/>
              </a:rPr>
              <a:t>config.sh</a:t>
            </a:r>
            <a:r>
              <a:rPr lang="en-US" sz="4000" dirty="0">
                <a:solidFill>
                  <a:schemeClr val="bg1"/>
                </a:solidFill>
                <a:latin typeface="Arial" panose="020B0604020202020204" pitchFamily="34" charset="0"/>
                <a:cs typeface="Arial" panose="020B0604020202020204" pitchFamily="34" charset="0"/>
              </a:rPr>
              <a:t> script for automated profile generation, and the UFW ruleset managing NAT masquerading and packet forwarding between the VPN tunnel interface and the public ethernet device.</a:t>
            </a:r>
          </a:p>
        </p:txBody>
      </p:sp>
      <p:sp>
        <p:nvSpPr>
          <p:cNvPr id="28" name="TextBox 27">
            <a:extLst>
              <a:ext uri="{FF2B5EF4-FFF2-40B4-BE49-F238E27FC236}">
                <a16:creationId xmlns:a16="http://schemas.microsoft.com/office/drawing/2014/main" id="{65BBABEA-C286-C784-C6FB-8AD363F9DDD0}"/>
              </a:ext>
            </a:extLst>
          </p:cNvPr>
          <p:cNvSpPr txBox="1"/>
          <p:nvPr/>
        </p:nvSpPr>
        <p:spPr>
          <a:xfrm>
            <a:off x="30624741" y="15635865"/>
            <a:ext cx="12493816" cy="8094524"/>
          </a:xfrm>
          <a:prstGeom prst="rect">
            <a:avLst/>
          </a:prstGeom>
          <a:noFill/>
        </p:spPr>
        <p:txBody>
          <a:bodyPr wrap="square" rtlCol="0">
            <a:spAutoFit/>
          </a:bodyPr>
          <a:lstStyle/>
          <a:p>
            <a:pPr algn="just"/>
            <a:r>
              <a:rPr lang="en-US" sz="4000" dirty="0">
                <a:solidFill>
                  <a:schemeClr val="bg1"/>
                </a:solidFill>
                <a:latin typeface="Arial" panose="020B0604020202020204" pitchFamily="34" charset="0"/>
                <a:cs typeface="Arial" panose="020B0604020202020204" pitchFamily="34" charset="0"/>
              </a:rPr>
              <a:t>Implementation follows a staged approach: </a:t>
            </a:r>
          </a:p>
          <a:p>
            <a:pPr marL="742950" indent="-742950" algn="just">
              <a:buFont typeface="+mj-lt"/>
              <a:buAutoNum type="arabicParenR"/>
            </a:pPr>
            <a:r>
              <a:rPr lang="en-US" sz="4000" dirty="0">
                <a:solidFill>
                  <a:schemeClr val="bg1"/>
                </a:solidFill>
                <a:latin typeface="Arial" panose="020B0604020202020204" pitchFamily="34" charset="0"/>
                <a:cs typeface="Arial" panose="020B0604020202020204" pitchFamily="34" charset="0"/>
              </a:rPr>
              <a:t>Install OpenVPN and Easy-RSA</a:t>
            </a:r>
          </a:p>
          <a:p>
            <a:pPr marL="742950" indent="-742950" algn="just">
              <a:buFont typeface="+mj-lt"/>
              <a:buAutoNum type="arabicParenR"/>
            </a:pPr>
            <a:r>
              <a:rPr lang="en-US" sz="4000" dirty="0">
                <a:solidFill>
                  <a:schemeClr val="bg1"/>
                </a:solidFill>
                <a:latin typeface="Arial" panose="020B0604020202020204" pitchFamily="34" charset="0"/>
                <a:cs typeface="Arial" panose="020B0604020202020204" pitchFamily="34" charset="0"/>
              </a:rPr>
              <a:t>Initialize a PKI with ECC/SHA-512 parameters</a:t>
            </a:r>
          </a:p>
          <a:p>
            <a:pPr marL="742950" indent="-742950" algn="just">
              <a:buFont typeface="+mj-lt"/>
              <a:buAutoNum type="arabicParenR"/>
            </a:pPr>
            <a:r>
              <a:rPr lang="en-US" sz="4000" dirty="0">
                <a:solidFill>
                  <a:schemeClr val="bg1"/>
                </a:solidFill>
                <a:latin typeface="Arial" panose="020B0604020202020204" pitchFamily="34" charset="0"/>
                <a:cs typeface="Arial" panose="020B0604020202020204" pitchFamily="34" charset="0"/>
              </a:rPr>
              <a:t>Generate and sign a server certificate via the CA</a:t>
            </a:r>
          </a:p>
          <a:p>
            <a:pPr marL="742950" indent="-742950" algn="just">
              <a:buFont typeface="+mj-lt"/>
              <a:buAutoNum type="arabicParenR"/>
            </a:pPr>
            <a:r>
              <a:rPr lang="en-US" sz="4000" dirty="0">
                <a:solidFill>
                  <a:schemeClr val="bg1"/>
                </a:solidFill>
                <a:latin typeface="Arial" panose="020B0604020202020204" pitchFamily="34" charset="0"/>
                <a:cs typeface="Arial" panose="020B0604020202020204" pitchFamily="34" charset="0"/>
              </a:rPr>
              <a:t>Configure </a:t>
            </a:r>
            <a:r>
              <a:rPr lang="en-US" sz="4000" dirty="0" err="1">
                <a:solidFill>
                  <a:schemeClr val="bg1"/>
                </a:solidFill>
                <a:latin typeface="Arial" panose="020B0604020202020204" pitchFamily="34" charset="0"/>
                <a:cs typeface="Arial" panose="020B0604020202020204" pitchFamily="34" charset="0"/>
              </a:rPr>
              <a:t>server.conf</a:t>
            </a:r>
            <a:r>
              <a:rPr lang="en-US" sz="4000" dirty="0">
                <a:solidFill>
                  <a:schemeClr val="bg1"/>
                </a:solidFill>
                <a:latin typeface="Arial" panose="020B0604020202020204" pitchFamily="34" charset="0"/>
                <a:cs typeface="Arial" panose="020B0604020202020204" pitchFamily="34" charset="0"/>
              </a:rPr>
              <a:t> with AES-256-GCM, </a:t>
            </a:r>
            <a:r>
              <a:rPr lang="en-US" sz="4000" dirty="0" err="1">
                <a:solidFill>
                  <a:schemeClr val="bg1"/>
                </a:solidFill>
                <a:latin typeface="Arial" panose="020B0604020202020204" pitchFamily="34" charset="0"/>
                <a:cs typeface="Arial" panose="020B0604020202020204" pitchFamily="34" charset="0"/>
              </a:rPr>
              <a:t>tls</a:t>
            </a:r>
            <a:r>
              <a:rPr lang="en-US" sz="4000" dirty="0">
                <a:solidFill>
                  <a:schemeClr val="bg1"/>
                </a:solidFill>
                <a:latin typeface="Arial" panose="020B0604020202020204" pitchFamily="34" charset="0"/>
                <a:cs typeface="Arial" panose="020B0604020202020204" pitchFamily="34" charset="0"/>
              </a:rPr>
              <a:t>-crypt, and IP forwarding</a:t>
            </a:r>
          </a:p>
          <a:p>
            <a:pPr marL="742950" indent="-742950" algn="just">
              <a:buFont typeface="+mj-lt"/>
              <a:buAutoNum type="arabicParenR"/>
            </a:pPr>
            <a:r>
              <a:rPr lang="en-US" sz="4000" dirty="0">
                <a:solidFill>
                  <a:schemeClr val="bg1"/>
                </a:solidFill>
                <a:latin typeface="Arial" panose="020B0604020202020204" pitchFamily="34" charset="0"/>
                <a:cs typeface="Arial" panose="020B0604020202020204" pitchFamily="34" charset="0"/>
              </a:rPr>
              <a:t>Apply UFW masquerade rules</a:t>
            </a:r>
          </a:p>
          <a:p>
            <a:pPr marL="742950" indent="-742950" algn="just">
              <a:buFont typeface="+mj-lt"/>
              <a:buAutoNum type="arabicParenR"/>
            </a:pPr>
            <a:r>
              <a:rPr lang="en-US" sz="4000" dirty="0">
                <a:solidFill>
                  <a:schemeClr val="bg1"/>
                </a:solidFill>
                <a:latin typeface="Arial" panose="020B0604020202020204" pitchFamily="34" charset="0"/>
                <a:cs typeface="Arial" panose="020B0604020202020204" pitchFamily="34" charset="0"/>
              </a:rPr>
              <a:t>Enable the </a:t>
            </a:r>
            <a:r>
              <a:rPr lang="en-US" sz="4000" dirty="0" err="1">
                <a:solidFill>
                  <a:schemeClr val="bg1"/>
                </a:solidFill>
                <a:latin typeface="Arial" panose="020B0604020202020204" pitchFamily="34" charset="0"/>
                <a:cs typeface="Arial" panose="020B0604020202020204" pitchFamily="34" charset="0"/>
              </a:rPr>
              <a:t>systemd</a:t>
            </a:r>
            <a:r>
              <a:rPr lang="en-US" sz="4000" dirty="0">
                <a:solidFill>
                  <a:schemeClr val="bg1"/>
                </a:solidFill>
                <a:latin typeface="Arial" panose="020B0604020202020204" pitchFamily="34" charset="0"/>
                <a:cs typeface="Arial" panose="020B0604020202020204" pitchFamily="34" charset="0"/>
              </a:rPr>
              <a:t> service at boot</a:t>
            </a:r>
          </a:p>
          <a:p>
            <a:pPr algn="just"/>
            <a:r>
              <a:rPr lang="en-US" sz="4000" dirty="0">
                <a:solidFill>
                  <a:schemeClr val="bg1"/>
                </a:solidFill>
                <a:latin typeface="Arial" panose="020B0604020202020204" pitchFamily="34" charset="0"/>
                <a:cs typeface="Arial" panose="020B0604020202020204" pitchFamily="34" charset="0"/>
              </a:rPr>
              <a:t>Client onboarding is automated, the shell script bundles all certs, keys, and config into a single .</a:t>
            </a:r>
            <a:r>
              <a:rPr lang="en-US" sz="4000" dirty="0" err="1">
                <a:solidFill>
                  <a:schemeClr val="bg1"/>
                </a:solidFill>
                <a:latin typeface="Arial" panose="020B0604020202020204" pitchFamily="34" charset="0"/>
                <a:cs typeface="Arial" panose="020B0604020202020204" pitchFamily="34" charset="0"/>
              </a:rPr>
              <a:t>ovpn</a:t>
            </a:r>
            <a:r>
              <a:rPr lang="en-US" sz="4000" dirty="0">
                <a:solidFill>
                  <a:schemeClr val="bg1"/>
                </a:solidFill>
                <a:latin typeface="Arial" panose="020B0604020202020204" pitchFamily="34" charset="0"/>
                <a:cs typeface="Arial" panose="020B0604020202020204" pitchFamily="34" charset="0"/>
              </a:rPr>
              <a:t> file. The proposed UI layer lets users download their profile and view connection status without touching the command line.</a:t>
            </a:r>
          </a:p>
        </p:txBody>
      </p:sp>
      <p:sp>
        <p:nvSpPr>
          <p:cNvPr id="29" name="TextBox 28">
            <a:extLst>
              <a:ext uri="{FF2B5EF4-FFF2-40B4-BE49-F238E27FC236}">
                <a16:creationId xmlns:a16="http://schemas.microsoft.com/office/drawing/2014/main" id="{D644AA53-2C22-33E2-2770-911A405232B5}"/>
              </a:ext>
            </a:extLst>
          </p:cNvPr>
          <p:cNvSpPr txBox="1"/>
          <p:nvPr/>
        </p:nvSpPr>
        <p:spPr>
          <a:xfrm>
            <a:off x="30693106" y="24809492"/>
            <a:ext cx="12731340" cy="5632311"/>
          </a:xfrm>
          <a:prstGeom prst="rect">
            <a:avLst/>
          </a:prstGeom>
          <a:noFill/>
        </p:spPr>
        <p:txBody>
          <a:bodyPr wrap="square" rtlCol="0">
            <a:spAutoFit/>
          </a:bodyPr>
          <a:lstStyle/>
          <a:p>
            <a:pPr algn="just"/>
            <a:r>
              <a:rPr lang="en-US" sz="4000" dirty="0">
                <a:solidFill>
                  <a:schemeClr val="bg1"/>
                </a:solidFill>
                <a:latin typeface="Arial" panose="020B0604020202020204" pitchFamily="34" charset="0"/>
                <a:cs typeface="Arial" panose="020B0604020202020204" pitchFamily="34" charset="0"/>
              </a:rPr>
              <a:t>Verification occurs at multiple layers. Network routing is tested by comparing the client's public IP before and after connecting, a new IP confirms tunnel activation. DNS integrity is validated using </a:t>
            </a:r>
            <a:r>
              <a:rPr lang="en-US" sz="4000" dirty="0" err="1">
                <a:solidFill>
                  <a:schemeClr val="bg1"/>
                </a:solidFill>
                <a:latin typeface="Arial" panose="020B0604020202020204" pitchFamily="34" charset="0"/>
                <a:cs typeface="Arial" panose="020B0604020202020204" pitchFamily="34" charset="0"/>
              </a:rPr>
              <a:t>DNSLeakTest.com</a:t>
            </a:r>
            <a:r>
              <a:rPr lang="en-US" sz="4000" dirty="0">
                <a:solidFill>
                  <a:schemeClr val="bg1"/>
                </a:solidFill>
                <a:latin typeface="Arial" panose="020B0604020202020204" pitchFamily="34" charset="0"/>
                <a:cs typeface="Arial" panose="020B0604020202020204" pitchFamily="34" charset="0"/>
              </a:rPr>
              <a:t> to ensure queries route through the VPN. Certificate revocation is verified by revoking a test client and confirming it can no longer authenticate. Firewall rules are audited via </a:t>
            </a:r>
            <a:r>
              <a:rPr lang="en-US" sz="4000" dirty="0" err="1">
                <a:solidFill>
                  <a:schemeClr val="bg1"/>
                </a:solidFill>
                <a:latin typeface="Arial" panose="020B0604020202020204" pitchFamily="34" charset="0"/>
                <a:cs typeface="Arial" panose="020B0604020202020204" pitchFamily="34" charset="0"/>
              </a:rPr>
              <a:t>ufw</a:t>
            </a:r>
            <a:r>
              <a:rPr lang="en-US" sz="4000" dirty="0">
                <a:solidFill>
                  <a:schemeClr val="bg1"/>
                </a:solidFill>
                <a:latin typeface="Arial" panose="020B0604020202020204" pitchFamily="34" charset="0"/>
                <a:cs typeface="Arial" panose="020B0604020202020204" pitchFamily="34" charset="0"/>
              </a:rPr>
              <a:t> status, and log tailing confirms active client sessions in real time.</a:t>
            </a:r>
          </a:p>
        </p:txBody>
      </p:sp>
      <p:pic>
        <p:nvPicPr>
          <p:cNvPr id="32" name="Picture 31">
            <a:extLst>
              <a:ext uri="{FF2B5EF4-FFF2-40B4-BE49-F238E27FC236}">
                <a16:creationId xmlns:a16="http://schemas.microsoft.com/office/drawing/2014/main" id="{529216B2-D6FF-7125-745E-C7F26D2494EF}"/>
              </a:ext>
            </a:extLst>
          </p:cNvPr>
          <p:cNvPicPr>
            <a:picLocks noChangeAspect="1"/>
          </p:cNvPicPr>
          <p:nvPr/>
        </p:nvPicPr>
        <p:blipFill>
          <a:blip r:embed="rId4"/>
          <a:srcRect l="7173" t="5729" r="3416" b="8169"/>
          <a:stretch>
            <a:fillRect/>
          </a:stretch>
        </p:blipFill>
        <p:spPr>
          <a:xfrm>
            <a:off x="0" y="0"/>
            <a:ext cx="3914473" cy="3473944"/>
          </a:xfrm>
          <a:prstGeom prst="rect">
            <a:avLst/>
          </a:prstGeom>
        </p:spPr>
      </p:pic>
    </p:spTree>
    <p:extLst>
      <p:ext uri="{BB962C8B-B14F-4D97-AF65-F5344CB8AC3E}">
        <p14:creationId xmlns:p14="http://schemas.microsoft.com/office/powerpoint/2010/main" val="137209929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D2C1F0-C363-4025-91DB-18F733C59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899C4F-194D-47FC-918D-4EED357B8EAD}">
  <ds:schemaRefs>
    <ds:schemaRef ds:uri="http://schemas.microsoft.com/office/2006/documentManagement/types"/>
    <ds:schemaRef ds:uri="59a830c1-7073-48e7-a623-528add45a120"/>
    <ds:schemaRef ds:uri="http://purl.org/dc/terms/"/>
    <ds:schemaRef ds:uri="http://purl.org/dc/dcmitype/"/>
    <ds:schemaRef ds:uri="http://purl.org/dc/elements/1.1/"/>
    <ds:schemaRef ds:uri="http://schemas.openxmlformats.org/package/2006/metadata/core-properties"/>
    <ds:schemaRef ds:uri="http://www.w3.org/XML/1998/namespace"/>
    <ds:schemaRef ds:uri="http://schemas.microsoft.com/office/infopath/2007/PartnerControls"/>
    <ds:schemaRef ds:uri="8234652b-4e88-4c30-a994-e272914a045d"/>
    <ds:schemaRef ds:uri="http://schemas.microsoft.com/office/2006/metadata/properties"/>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3606</TotalTime>
  <Words>726</Words>
  <Application>Microsoft Macintosh PowerPoint</Application>
  <PresentationFormat>Custom</PresentationFormat>
  <Paragraphs>30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Neue Haas Grotesk Text Pro</vt:lpstr>
      <vt:lpstr>Times New Roman</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Katherine Cruz</cp:lastModifiedBy>
  <cp:revision>88</cp:revision>
  <dcterms:created xsi:type="dcterms:W3CDTF">2019-06-25T19:12:02Z</dcterms:created>
  <dcterms:modified xsi:type="dcterms:W3CDTF">2026-04-13T15:59:09Z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