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54" r:id="rId1"/>
  </p:sldMasterIdLst>
  <p:notesMasterIdLst>
    <p:notesMasterId r:id="rId3"/>
  </p:notesMasterIdLst>
  <p:sldIdLst>
    <p:sldId id="291" r:id="rId2"/>
  </p:sldIdLst>
  <p:sldSz cx="32918400" cy="43891200"/>
  <p:notesSz cx="6858000" cy="9144000"/>
  <p:defaultTextStyle>
    <a:defPPr>
      <a:defRPr lang="en-US"/>
    </a:defPPr>
    <a:lvl1pPr marL="0" algn="l" defTabSz="1843430" rtl="0" eaLnBrk="1" latinLnBrk="0" hangingPunct="1">
      <a:defRPr sz="7258" kern="1200">
        <a:solidFill>
          <a:schemeClr val="tx1"/>
        </a:solidFill>
        <a:latin typeface="+mn-lt"/>
        <a:ea typeface="+mn-ea"/>
        <a:cs typeface="+mn-cs"/>
      </a:defRPr>
    </a:lvl1pPr>
    <a:lvl2pPr marL="1843430" algn="l" defTabSz="1843430" rtl="0" eaLnBrk="1" latinLnBrk="0" hangingPunct="1">
      <a:defRPr sz="7258" kern="1200">
        <a:solidFill>
          <a:schemeClr val="tx1"/>
        </a:solidFill>
        <a:latin typeface="+mn-lt"/>
        <a:ea typeface="+mn-ea"/>
        <a:cs typeface="+mn-cs"/>
      </a:defRPr>
    </a:lvl2pPr>
    <a:lvl3pPr marL="3686861" algn="l" defTabSz="1843430" rtl="0" eaLnBrk="1" latinLnBrk="0" hangingPunct="1">
      <a:defRPr sz="7258" kern="1200">
        <a:solidFill>
          <a:schemeClr val="tx1"/>
        </a:solidFill>
        <a:latin typeface="+mn-lt"/>
        <a:ea typeface="+mn-ea"/>
        <a:cs typeface="+mn-cs"/>
      </a:defRPr>
    </a:lvl3pPr>
    <a:lvl4pPr marL="5530291" algn="l" defTabSz="1843430" rtl="0" eaLnBrk="1" latinLnBrk="0" hangingPunct="1">
      <a:defRPr sz="7258" kern="1200">
        <a:solidFill>
          <a:schemeClr val="tx1"/>
        </a:solidFill>
        <a:latin typeface="+mn-lt"/>
        <a:ea typeface="+mn-ea"/>
        <a:cs typeface="+mn-cs"/>
      </a:defRPr>
    </a:lvl4pPr>
    <a:lvl5pPr marL="7373722" algn="l" defTabSz="1843430" rtl="0" eaLnBrk="1" latinLnBrk="0" hangingPunct="1">
      <a:defRPr sz="7258" kern="1200">
        <a:solidFill>
          <a:schemeClr val="tx1"/>
        </a:solidFill>
        <a:latin typeface="+mn-lt"/>
        <a:ea typeface="+mn-ea"/>
        <a:cs typeface="+mn-cs"/>
      </a:defRPr>
    </a:lvl5pPr>
    <a:lvl6pPr marL="9217152" algn="l" defTabSz="1843430" rtl="0" eaLnBrk="1" latinLnBrk="0" hangingPunct="1">
      <a:defRPr sz="7258" kern="1200">
        <a:solidFill>
          <a:schemeClr val="tx1"/>
        </a:solidFill>
        <a:latin typeface="+mn-lt"/>
        <a:ea typeface="+mn-ea"/>
        <a:cs typeface="+mn-cs"/>
      </a:defRPr>
    </a:lvl6pPr>
    <a:lvl7pPr marL="11060582" algn="l" defTabSz="1843430" rtl="0" eaLnBrk="1" latinLnBrk="0" hangingPunct="1">
      <a:defRPr sz="7258" kern="1200">
        <a:solidFill>
          <a:schemeClr val="tx1"/>
        </a:solidFill>
        <a:latin typeface="+mn-lt"/>
        <a:ea typeface="+mn-ea"/>
        <a:cs typeface="+mn-cs"/>
      </a:defRPr>
    </a:lvl7pPr>
    <a:lvl8pPr marL="12904013" algn="l" defTabSz="1843430" rtl="0" eaLnBrk="1" latinLnBrk="0" hangingPunct="1">
      <a:defRPr sz="7258" kern="1200">
        <a:solidFill>
          <a:schemeClr val="tx1"/>
        </a:solidFill>
        <a:latin typeface="+mn-lt"/>
        <a:ea typeface="+mn-ea"/>
        <a:cs typeface="+mn-cs"/>
      </a:defRPr>
    </a:lvl8pPr>
    <a:lvl9pPr marL="14747443" algn="l" defTabSz="1843430" rtl="0" eaLnBrk="1" latinLnBrk="0" hangingPunct="1">
      <a:defRPr sz="7258"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2040"/>
    <a:srgbClr val="63C6EB"/>
    <a:srgbClr val="FFE11E"/>
    <a:srgbClr val="3575A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535"/>
    <p:restoredTop sz="94830"/>
  </p:normalViewPr>
  <p:slideViewPr>
    <p:cSldViewPr snapToGrid="0">
      <p:cViewPr>
        <p:scale>
          <a:sx n="34" d="100"/>
          <a:sy n="34" d="100"/>
        </p:scale>
        <p:origin x="600" y="-36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EE5AD0-23A0-9C42-A8FC-D4DC3E137360}" type="datetimeFigureOut">
              <a:rPr lang="en-US" smtClean="0"/>
              <a:t>4/9/26</a:t>
            </a:fld>
            <a:endParaRPr lang="en-US"/>
          </a:p>
        </p:txBody>
      </p:sp>
      <p:sp>
        <p:nvSpPr>
          <p:cNvPr id="4" name="Slide Image Placeholder 3"/>
          <p:cNvSpPr>
            <a:spLocks noGrp="1" noRot="1" noChangeAspect="1"/>
          </p:cNvSpPr>
          <p:nvPr>
            <p:ph type="sldImg" idx="2"/>
          </p:nvPr>
        </p:nvSpPr>
        <p:spPr>
          <a:xfrm>
            <a:off x="2271713" y="1143000"/>
            <a:ext cx="23145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2F049E-C93B-9443-B378-07D3B365E65A}" type="slidenum">
              <a:rPr lang="en-US" smtClean="0"/>
              <a:t>‹#›</a:t>
            </a:fld>
            <a:endParaRPr lang="en-US"/>
          </a:p>
        </p:txBody>
      </p:sp>
    </p:spTree>
    <p:extLst>
      <p:ext uri="{BB962C8B-B14F-4D97-AF65-F5344CB8AC3E}">
        <p14:creationId xmlns:p14="http://schemas.microsoft.com/office/powerpoint/2010/main" val="72112992"/>
      </p:ext>
    </p:extLst>
  </p:cSld>
  <p:clrMap bg1="lt1" tx1="dk1" bg2="lt2" tx2="dk2" accent1="accent1" accent2="accent2" accent3="accent3" accent4="accent4" accent5="accent5" accent6="accent6" hlink="hlink" folHlink="folHlink"/>
  <p:notesStyle>
    <a:lvl1pPr marL="0" algn="l" defTabSz="3686861" rtl="0" eaLnBrk="1" latinLnBrk="0" hangingPunct="1">
      <a:defRPr sz="4838" kern="1200">
        <a:solidFill>
          <a:schemeClr val="tx1"/>
        </a:solidFill>
        <a:latin typeface="+mn-lt"/>
        <a:ea typeface="+mn-ea"/>
        <a:cs typeface="+mn-cs"/>
      </a:defRPr>
    </a:lvl1pPr>
    <a:lvl2pPr marL="1843430" algn="l" defTabSz="3686861" rtl="0" eaLnBrk="1" latinLnBrk="0" hangingPunct="1">
      <a:defRPr sz="4838" kern="1200">
        <a:solidFill>
          <a:schemeClr val="tx1"/>
        </a:solidFill>
        <a:latin typeface="+mn-lt"/>
        <a:ea typeface="+mn-ea"/>
        <a:cs typeface="+mn-cs"/>
      </a:defRPr>
    </a:lvl2pPr>
    <a:lvl3pPr marL="3686861" algn="l" defTabSz="3686861" rtl="0" eaLnBrk="1" latinLnBrk="0" hangingPunct="1">
      <a:defRPr sz="4838" kern="1200">
        <a:solidFill>
          <a:schemeClr val="tx1"/>
        </a:solidFill>
        <a:latin typeface="+mn-lt"/>
        <a:ea typeface="+mn-ea"/>
        <a:cs typeface="+mn-cs"/>
      </a:defRPr>
    </a:lvl3pPr>
    <a:lvl4pPr marL="5530291" algn="l" defTabSz="3686861" rtl="0" eaLnBrk="1" latinLnBrk="0" hangingPunct="1">
      <a:defRPr sz="4838" kern="1200">
        <a:solidFill>
          <a:schemeClr val="tx1"/>
        </a:solidFill>
        <a:latin typeface="+mn-lt"/>
        <a:ea typeface="+mn-ea"/>
        <a:cs typeface="+mn-cs"/>
      </a:defRPr>
    </a:lvl4pPr>
    <a:lvl5pPr marL="7373722" algn="l" defTabSz="3686861" rtl="0" eaLnBrk="1" latinLnBrk="0" hangingPunct="1">
      <a:defRPr sz="4838" kern="1200">
        <a:solidFill>
          <a:schemeClr val="tx1"/>
        </a:solidFill>
        <a:latin typeface="+mn-lt"/>
        <a:ea typeface="+mn-ea"/>
        <a:cs typeface="+mn-cs"/>
      </a:defRPr>
    </a:lvl5pPr>
    <a:lvl6pPr marL="9217152" algn="l" defTabSz="3686861" rtl="0" eaLnBrk="1" latinLnBrk="0" hangingPunct="1">
      <a:defRPr sz="4838" kern="1200">
        <a:solidFill>
          <a:schemeClr val="tx1"/>
        </a:solidFill>
        <a:latin typeface="+mn-lt"/>
        <a:ea typeface="+mn-ea"/>
        <a:cs typeface="+mn-cs"/>
      </a:defRPr>
    </a:lvl6pPr>
    <a:lvl7pPr marL="11060582" algn="l" defTabSz="3686861" rtl="0" eaLnBrk="1" latinLnBrk="0" hangingPunct="1">
      <a:defRPr sz="4838" kern="1200">
        <a:solidFill>
          <a:schemeClr val="tx1"/>
        </a:solidFill>
        <a:latin typeface="+mn-lt"/>
        <a:ea typeface="+mn-ea"/>
        <a:cs typeface="+mn-cs"/>
      </a:defRPr>
    </a:lvl7pPr>
    <a:lvl8pPr marL="12904013" algn="l" defTabSz="3686861" rtl="0" eaLnBrk="1" latinLnBrk="0" hangingPunct="1">
      <a:defRPr sz="4838" kern="1200">
        <a:solidFill>
          <a:schemeClr val="tx1"/>
        </a:solidFill>
        <a:latin typeface="+mn-lt"/>
        <a:ea typeface="+mn-ea"/>
        <a:cs typeface="+mn-cs"/>
      </a:defRPr>
    </a:lvl8pPr>
    <a:lvl9pPr marL="14747443" algn="l" defTabSz="3686861" rtl="0" eaLnBrk="1" latinLnBrk="0" hangingPunct="1">
      <a:defRPr sz="4838"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1C3110-4F47-A822-0590-2ED40ADACA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D99A6D-5800-5E2E-A7F7-7A6DF18F13EE}"/>
              </a:ext>
            </a:extLst>
          </p:cNvPr>
          <p:cNvSpPr>
            <a:spLocks noGrp="1" noRot="1" noChangeAspect="1"/>
          </p:cNvSpPr>
          <p:nvPr>
            <p:ph type="sldImg"/>
          </p:nvPr>
        </p:nvSpPr>
        <p:spPr>
          <a:xfrm>
            <a:off x="2271713" y="1143000"/>
            <a:ext cx="2314575" cy="3086100"/>
          </a:xfrm>
        </p:spPr>
      </p:sp>
      <p:sp>
        <p:nvSpPr>
          <p:cNvPr id="3" name="Notes Placeholder 2">
            <a:extLst>
              <a:ext uri="{FF2B5EF4-FFF2-40B4-BE49-F238E27FC236}">
                <a16:creationId xmlns:a16="http://schemas.microsoft.com/office/drawing/2014/main" id="{2FF822B3-310E-695D-3095-4B097E9256C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4A6031A-76F6-26A3-756B-688F0FCF1CA8}"/>
              </a:ext>
            </a:extLst>
          </p:cNvPr>
          <p:cNvSpPr>
            <a:spLocks noGrp="1"/>
          </p:cNvSpPr>
          <p:nvPr>
            <p:ph type="sldNum" sz="quarter" idx="5"/>
          </p:nvPr>
        </p:nvSpPr>
        <p:spPr/>
        <p:txBody>
          <a:bodyPr/>
          <a:lstStyle/>
          <a:p>
            <a:fld id="{C12F049E-C93B-9443-B378-07D3B365E65A}" type="slidenum">
              <a:rPr lang="en-US" smtClean="0"/>
              <a:t>1</a:t>
            </a:fld>
            <a:endParaRPr lang="en-US"/>
          </a:p>
        </p:txBody>
      </p:sp>
    </p:spTree>
    <p:extLst>
      <p:ext uri="{BB962C8B-B14F-4D97-AF65-F5344CB8AC3E}">
        <p14:creationId xmlns:p14="http://schemas.microsoft.com/office/powerpoint/2010/main" val="5450849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7183123"/>
            <a:ext cx="27980640" cy="15280640"/>
          </a:xfrm>
        </p:spPr>
        <p:txBody>
          <a:bodyPr anchor="b"/>
          <a:lstStyle>
            <a:lvl1pPr algn="ctr">
              <a:defRPr sz="21600"/>
            </a:lvl1pPr>
          </a:lstStyle>
          <a:p>
            <a:r>
              <a:rPr lang="en-US"/>
              <a:t>Click to edit Master title style</a:t>
            </a:r>
            <a:endParaRPr lang="en-US" dirty="0"/>
          </a:p>
        </p:txBody>
      </p:sp>
      <p:sp>
        <p:nvSpPr>
          <p:cNvPr id="3" name="Subtitle 2"/>
          <p:cNvSpPr>
            <a:spLocks noGrp="1"/>
          </p:cNvSpPr>
          <p:nvPr>
            <p:ph type="subTitle" idx="1"/>
          </p:nvPr>
        </p:nvSpPr>
        <p:spPr>
          <a:xfrm>
            <a:off x="4114800" y="23053043"/>
            <a:ext cx="24688800" cy="10596877"/>
          </a:xfrm>
        </p:spPr>
        <p:txBody>
          <a:bodyPr/>
          <a:lstStyle>
            <a:lvl1pPr marL="0" indent="0" algn="ctr">
              <a:buNone/>
              <a:defRPr sz="8640"/>
            </a:lvl1pPr>
            <a:lvl2pPr marL="1645920" indent="0" algn="ctr">
              <a:buNone/>
              <a:defRPr sz="7200"/>
            </a:lvl2pPr>
            <a:lvl3pPr marL="3291840" indent="0" algn="ctr">
              <a:buNone/>
              <a:defRPr sz="6480"/>
            </a:lvl3pPr>
            <a:lvl4pPr marL="4937760" indent="0" algn="ctr">
              <a:buNone/>
              <a:defRPr sz="5760"/>
            </a:lvl4pPr>
            <a:lvl5pPr marL="6583680" indent="0" algn="ctr">
              <a:buNone/>
              <a:defRPr sz="5760"/>
            </a:lvl5pPr>
            <a:lvl6pPr marL="8229600" indent="0" algn="ctr">
              <a:buNone/>
              <a:defRPr sz="5760"/>
            </a:lvl6pPr>
            <a:lvl7pPr marL="9875520" indent="0" algn="ctr">
              <a:buNone/>
              <a:defRPr sz="5760"/>
            </a:lvl7pPr>
            <a:lvl8pPr marL="11521440" indent="0" algn="ctr">
              <a:buNone/>
              <a:defRPr sz="5760"/>
            </a:lvl8pPr>
            <a:lvl9pPr marL="13167360" indent="0" algn="ctr">
              <a:buNone/>
              <a:defRPr sz="57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4/9/26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571798798"/>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4/9/26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55332936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2" y="2336800"/>
            <a:ext cx="7098030" cy="3719576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63142" y="2336800"/>
            <a:ext cx="20882610" cy="37195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4/9/26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078372453"/>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7" name="Picture 6" descr="A picture containing drawing&#10;&#10;Description automatically generated">
            <a:extLst>
              <a:ext uri="{FF2B5EF4-FFF2-40B4-BE49-F238E27FC236}">
                <a16:creationId xmlns:a16="http://schemas.microsoft.com/office/drawing/2014/main" id="{5DCD6FC0-9A53-41D4-9AF0-D98C1BD0FD95}"/>
              </a:ext>
            </a:extLst>
          </p:cNvPr>
          <p:cNvPicPr>
            <a:picLocks noChangeAspect="1"/>
          </p:cNvPicPr>
          <p:nvPr userDrawn="1"/>
        </p:nvPicPr>
        <p:blipFill>
          <a:blip r:embed="rId2"/>
          <a:stretch>
            <a:fillRect/>
          </a:stretch>
        </p:blipFill>
        <p:spPr>
          <a:xfrm>
            <a:off x="897600" y="1355034"/>
            <a:ext cx="2731085" cy="4169190"/>
          </a:xfrm>
          <a:prstGeom prst="rect">
            <a:avLst/>
          </a:prstGeom>
        </p:spPr>
      </p:pic>
      <p:sp>
        <p:nvSpPr>
          <p:cNvPr id="11" name="TextBox 10">
            <a:extLst>
              <a:ext uri="{FF2B5EF4-FFF2-40B4-BE49-F238E27FC236}">
                <a16:creationId xmlns:a16="http://schemas.microsoft.com/office/drawing/2014/main" id="{8CE4101A-4EAF-4CCB-8625-174A47CD7243}"/>
              </a:ext>
            </a:extLst>
          </p:cNvPr>
          <p:cNvSpPr txBox="1"/>
          <p:nvPr userDrawn="1"/>
        </p:nvSpPr>
        <p:spPr>
          <a:xfrm>
            <a:off x="21667030" y="41821395"/>
            <a:ext cx="10505705" cy="438453"/>
          </a:xfrm>
          <a:prstGeom prst="rect">
            <a:avLst/>
          </a:prstGeom>
          <a:noFill/>
        </p:spPr>
        <p:txBody>
          <a:bodyPr wrap="square" rtlCol="0">
            <a:spAutoFit/>
          </a:bodyPr>
          <a:lstStyle/>
          <a:p>
            <a:pPr algn="ctr"/>
            <a:r>
              <a:rPr lang="en-US" sz="2249" kern="1200" spc="167"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27291734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4/9/26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406135954"/>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7" y="10942333"/>
            <a:ext cx="28392120" cy="18257517"/>
          </a:xfrm>
        </p:spPr>
        <p:txBody>
          <a:bodyPr anchor="b"/>
          <a:lstStyle>
            <a:lvl1pPr>
              <a:defRPr sz="21600"/>
            </a:lvl1pPr>
          </a:lstStyle>
          <a:p>
            <a:r>
              <a:rPr lang="en-US"/>
              <a:t>Click to edit Master title style</a:t>
            </a:r>
            <a:endParaRPr lang="en-US" dirty="0"/>
          </a:p>
        </p:txBody>
      </p:sp>
      <p:sp>
        <p:nvSpPr>
          <p:cNvPr id="3" name="Text Placeholder 2"/>
          <p:cNvSpPr>
            <a:spLocks noGrp="1"/>
          </p:cNvSpPr>
          <p:nvPr>
            <p:ph type="body" idx="1"/>
          </p:nvPr>
        </p:nvSpPr>
        <p:spPr>
          <a:xfrm>
            <a:off x="2245997" y="29372573"/>
            <a:ext cx="28392120" cy="9601197"/>
          </a:xfrm>
        </p:spPr>
        <p:txBody>
          <a:bodyPr/>
          <a:lstStyle>
            <a:lvl1pPr marL="0" indent="0">
              <a:buNone/>
              <a:defRPr sz="8640">
                <a:solidFill>
                  <a:schemeClr val="tx1"/>
                </a:solidFill>
              </a:defRPr>
            </a:lvl1pPr>
            <a:lvl2pPr marL="1645920" indent="0">
              <a:buNone/>
              <a:defRPr sz="7200">
                <a:solidFill>
                  <a:schemeClr val="tx1">
                    <a:tint val="75000"/>
                  </a:schemeClr>
                </a:solidFill>
              </a:defRPr>
            </a:lvl2pPr>
            <a:lvl3pPr marL="3291840" indent="0">
              <a:buNone/>
              <a:defRPr sz="6480">
                <a:solidFill>
                  <a:schemeClr val="tx1">
                    <a:tint val="75000"/>
                  </a:schemeClr>
                </a:solidFill>
              </a:defRPr>
            </a:lvl3pPr>
            <a:lvl4pPr marL="4937760" indent="0">
              <a:buNone/>
              <a:defRPr sz="5760">
                <a:solidFill>
                  <a:schemeClr val="tx1">
                    <a:tint val="75000"/>
                  </a:schemeClr>
                </a:solidFill>
              </a:defRPr>
            </a:lvl4pPr>
            <a:lvl5pPr marL="6583680" indent="0">
              <a:buNone/>
              <a:defRPr sz="5760">
                <a:solidFill>
                  <a:schemeClr val="tx1">
                    <a:tint val="75000"/>
                  </a:schemeClr>
                </a:solidFill>
              </a:defRPr>
            </a:lvl5pPr>
            <a:lvl6pPr marL="8229600" indent="0">
              <a:buNone/>
              <a:defRPr sz="5760">
                <a:solidFill>
                  <a:schemeClr val="tx1">
                    <a:tint val="75000"/>
                  </a:schemeClr>
                </a:solidFill>
              </a:defRPr>
            </a:lvl6pPr>
            <a:lvl7pPr marL="9875520" indent="0">
              <a:buNone/>
              <a:defRPr sz="5760">
                <a:solidFill>
                  <a:schemeClr val="tx1">
                    <a:tint val="75000"/>
                  </a:schemeClr>
                </a:solidFill>
              </a:defRPr>
            </a:lvl7pPr>
            <a:lvl8pPr marL="11521440" indent="0">
              <a:buNone/>
              <a:defRPr sz="5760">
                <a:solidFill>
                  <a:schemeClr val="tx1">
                    <a:tint val="75000"/>
                  </a:schemeClr>
                </a:solidFill>
              </a:defRPr>
            </a:lvl8pPr>
            <a:lvl9pPr marL="13167360" indent="0">
              <a:buNone/>
              <a:defRPr sz="57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4/9/26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339487256"/>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263140" y="11684000"/>
            <a:ext cx="13990320" cy="27848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6664940" y="11684000"/>
            <a:ext cx="13990320" cy="27848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4/9/26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36910543"/>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2336810"/>
            <a:ext cx="28392120" cy="8483603"/>
          </a:xfrm>
        </p:spPr>
        <p:txBody>
          <a:bodyPr/>
          <a:lstStyle/>
          <a:p>
            <a:r>
              <a:rPr lang="en-US"/>
              <a:t>Click to edit Master title style</a:t>
            </a:r>
            <a:endParaRPr lang="en-US" dirty="0"/>
          </a:p>
        </p:txBody>
      </p:sp>
      <p:sp>
        <p:nvSpPr>
          <p:cNvPr id="3" name="Text Placeholder 2"/>
          <p:cNvSpPr>
            <a:spLocks noGrp="1"/>
          </p:cNvSpPr>
          <p:nvPr>
            <p:ph type="body" idx="1"/>
          </p:nvPr>
        </p:nvSpPr>
        <p:spPr>
          <a:xfrm>
            <a:off x="2267431" y="10759443"/>
            <a:ext cx="13926024" cy="5273037"/>
          </a:xfrm>
        </p:spPr>
        <p:txBody>
          <a:bodyPr anchor="b"/>
          <a:lstStyle>
            <a:lvl1pPr marL="0" indent="0">
              <a:buNone/>
              <a:defRPr sz="8640" b="1"/>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a:t>Click to edit Master text styles</a:t>
            </a:r>
          </a:p>
        </p:txBody>
      </p:sp>
      <p:sp>
        <p:nvSpPr>
          <p:cNvPr id="4" name="Content Placeholder 3"/>
          <p:cNvSpPr>
            <a:spLocks noGrp="1"/>
          </p:cNvSpPr>
          <p:nvPr>
            <p:ph sz="half" idx="2"/>
          </p:nvPr>
        </p:nvSpPr>
        <p:spPr>
          <a:xfrm>
            <a:off x="2267431" y="16032480"/>
            <a:ext cx="13926024" cy="23581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6664942" y="10759443"/>
            <a:ext cx="13994608" cy="5273037"/>
          </a:xfrm>
        </p:spPr>
        <p:txBody>
          <a:bodyPr anchor="b"/>
          <a:lstStyle>
            <a:lvl1pPr marL="0" indent="0">
              <a:buNone/>
              <a:defRPr sz="8640" b="1"/>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a:t>Click to edit Master text styles</a:t>
            </a:r>
          </a:p>
        </p:txBody>
      </p:sp>
      <p:sp>
        <p:nvSpPr>
          <p:cNvPr id="6" name="Content Placeholder 5"/>
          <p:cNvSpPr>
            <a:spLocks noGrp="1"/>
          </p:cNvSpPr>
          <p:nvPr>
            <p:ph sz="quarter" idx="4"/>
          </p:nvPr>
        </p:nvSpPr>
        <p:spPr>
          <a:xfrm>
            <a:off x="16664942" y="16032480"/>
            <a:ext cx="13994608" cy="23581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4/9/26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299796684"/>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4/9/26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340921172"/>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4/9/26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33537361"/>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2926080"/>
            <a:ext cx="10617041" cy="10241280"/>
          </a:xfrm>
        </p:spPr>
        <p:txBody>
          <a:bodyPr anchor="b"/>
          <a:lstStyle>
            <a:lvl1pPr>
              <a:defRPr sz="11520"/>
            </a:lvl1pPr>
          </a:lstStyle>
          <a:p>
            <a:r>
              <a:rPr lang="en-US"/>
              <a:t>Click to edit Master title style</a:t>
            </a:r>
            <a:endParaRPr lang="en-US" dirty="0"/>
          </a:p>
        </p:txBody>
      </p:sp>
      <p:sp>
        <p:nvSpPr>
          <p:cNvPr id="3" name="Content Placeholder 2"/>
          <p:cNvSpPr>
            <a:spLocks noGrp="1"/>
          </p:cNvSpPr>
          <p:nvPr>
            <p:ph idx="1"/>
          </p:nvPr>
        </p:nvSpPr>
        <p:spPr>
          <a:xfrm>
            <a:off x="13994608" y="6319530"/>
            <a:ext cx="16664940" cy="31191200"/>
          </a:xfrm>
        </p:spPr>
        <p:txBody>
          <a:bodyPr/>
          <a:lstStyle>
            <a:lvl1pPr>
              <a:defRPr sz="11520"/>
            </a:lvl1pPr>
            <a:lvl2pPr>
              <a:defRPr sz="10080"/>
            </a:lvl2pPr>
            <a:lvl3pPr>
              <a:defRPr sz="8640"/>
            </a:lvl3pPr>
            <a:lvl4pPr>
              <a:defRPr sz="7200"/>
            </a:lvl4pPr>
            <a:lvl5pPr>
              <a:defRPr sz="7200"/>
            </a:lvl5pPr>
            <a:lvl6pPr>
              <a:defRPr sz="7200"/>
            </a:lvl6pPr>
            <a:lvl7pPr>
              <a:defRPr sz="7200"/>
            </a:lvl7pPr>
            <a:lvl8pPr>
              <a:defRPr sz="7200"/>
            </a:lvl8pPr>
            <a:lvl9pPr>
              <a:defRPr sz="7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267428" y="13167360"/>
            <a:ext cx="10617041" cy="24394163"/>
          </a:xfrm>
        </p:spPr>
        <p:txBody>
          <a:bodyPr/>
          <a:lstStyle>
            <a:lvl1pPr marL="0" indent="0">
              <a:buNone/>
              <a:defRPr sz="5760"/>
            </a:lvl1pPr>
            <a:lvl2pPr marL="1645920" indent="0">
              <a:buNone/>
              <a:defRPr sz="5040"/>
            </a:lvl2pPr>
            <a:lvl3pPr marL="3291840" indent="0">
              <a:buNone/>
              <a:defRPr sz="4320"/>
            </a:lvl3pPr>
            <a:lvl4pPr marL="4937760" indent="0">
              <a:buNone/>
              <a:defRPr sz="3600"/>
            </a:lvl4pPr>
            <a:lvl5pPr marL="6583680" indent="0">
              <a:buNone/>
              <a:defRPr sz="3600"/>
            </a:lvl5pPr>
            <a:lvl6pPr marL="8229600" indent="0">
              <a:buNone/>
              <a:defRPr sz="3600"/>
            </a:lvl6pPr>
            <a:lvl7pPr marL="9875520" indent="0">
              <a:buNone/>
              <a:defRPr sz="3600"/>
            </a:lvl7pPr>
            <a:lvl8pPr marL="11521440" indent="0">
              <a:buNone/>
              <a:defRPr sz="3600"/>
            </a:lvl8pPr>
            <a:lvl9pPr marL="13167360" indent="0">
              <a:buNone/>
              <a:defRPr sz="36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4/9/26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208125113"/>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2926080"/>
            <a:ext cx="10617041" cy="10241280"/>
          </a:xfrm>
        </p:spPr>
        <p:txBody>
          <a:bodyPr anchor="b"/>
          <a:lstStyle>
            <a:lvl1pPr>
              <a:defRPr sz="1152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994608" y="6319530"/>
            <a:ext cx="16664940" cy="31191200"/>
          </a:xfrm>
        </p:spPr>
        <p:txBody>
          <a:bodyPr anchor="t"/>
          <a:lstStyle>
            <a:lvl1pPr marL="0" indent="0">
              <a:buNone/>
              <a:defRPr sz="11520"/>
            </a:lvl1pPr>
            <a:lvl2pPr marL="1645920" indent="0">
              <a:buNone/>
              <a:defRPr sz="10080"/>
            </a:lvl2pPr>
            <a:lvl3pPr marL="3291840" indent="0">
              <a:buNone/>
              <a:defRPr sz="8640"/>
            </a:lvl3pPr>
            <a:lvl4pPr marL="4937760" indent="0">
              <a:buNone/>
              <a:defRPr sz="7200"/>
            </a:lvl4pPr>
            <a:lvl5pPr marL="6583680" indent="0">
              <a:buNone/>
              <a:defRPr sz="7200"/>
            </a:lvl5pPr>
            <a:lvl6pPr marL="8229600" indent="0">
              <a:buNone/>
              <a:defRPr sz="7200"/>
            </a:lvl6pPr>
            <a:lvl7pPr marL="9875520" indent="0">
              <a:buNone/>
              <a:defRPr sz="7200"/>
            </a:lvl7pPr>
            <a:lvl8pPr marL="11521440" indent="0">
              <a:buNone/>
              <a:defRPr sz="7200"/>
            </a:lvl8pPr>
            <a:lvl9pPr marL="13167360" indent="0">
              <a:buNone/>
              <a:defRPr sz="7200"/>
            </a:lvl9pPr>
          </a:lstStyle>
          <a:p>
            <a:r>
              <a:rPr lang="en-US"/>
              <a:t>Click icon to add picture</a:t>
            </a:r>
            <a:endParaRPr lang="en-US" dirty="0"/>
          </a:p>
        </p:txBody>
      </p:sp>
      <p:sp>
        <p:nvSpPr>
          <p:cNvPr id="4" name="Text Placeholder 3"/>
          <p:cNvSpPr>
            <a:spLocks noGrp="1"/>
          </p:cNvSpPr>
          <p:nvPr>
            <p:ph type="body" sz="half" idx="2"/>
          </p:nvPr>
        </p:nvSpPr>
        <p:spPr>
          <a:xfrm>
            <a:off x="2267428" y="13167360"/>
            <a:ext cx="10617041" cy="24394163"/>
          </a:xfrm>
        </p:spPr>
        <p:txBody>
          <a:bodyPr/>
          <a:lstStyle>
            <a:lvl1pPr marL="0" indent="0">
              <a:buNone/>
              <a:defRPr sz="5760"/>
            </a:lvl1pPr>
            <a:lvl2pPr marL="1645920" indent="0">
              <a:buNone/>
              <a:defRPr sz="5040"/>
            </a:lvl2pPr>
            <a:lvl3pPr marL="3291840" indent="0">
              <a:buNone/>
              <a:defRPr sz="4320"/>
            </a:lvl3pPr>
            <a:lvl4pPr marL="4937760" indent="0">
              <a:buNone/>
              <a:defRPr sz="3600"/>
            </a:lvl4pPr>
            <a:lvl5pPr marL="6583680" indent="0">
              <a:buNone/>
              <a:defRPr sz="3600"/>
            </a:lvl5pPr>
            <a:lvl6pPr marL="8229600" indent="0">
              <a:buNone/>
              <a:defRPr sz="3600"/>
            </a:lvl6pPr>
            <a:lvl7pPr marL="9875520" indent="0">
              <a:buNone/>
              <a:defRPr sz="3600"/>
            </a:lvl7pPr>
            <a:lvl8pPr marL="11521440" indent="0">
              <a:buNone/>
              <a:defRPr sz="3600"/>
            </a:lvl8pPr>
            <a:lvl9pPr marL="13167360" indent="0">
              <a:buNone/>
              <a:defRPr sz="36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4/9/26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267366186"/>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2336810"/>
            <a:ext cx="28392120" cy="848360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63140" y="11684000"/>
            <a:ext cx="28392120" cy="278485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263140" y="40680650"/>
            <a:ext cx="7406640" cy="2336800"/>
          </a:xfrm>
          <a:prstGeom prst="rect">
            <a:avLst/>
          </a:prstGeom>
        </p:spPr>
        <p:txBody>
          <a:bodyPr vert="horz" lIns="91440" tIns="45720" rIns="91440" bIns="45720" rtlCol="0" anchor="ctr"/>
          <a:lstStyle>
            <a:lvl1pPr algn="l">
              <a:defRPr sz="4320">
                <a:solidFill>
                  <a:schemeClr val="tx1">
                    <a:tint val="75000"/>
                  </a:schemeClr>
                </a:solidFill>
              </a:defRPr>
            </a:lvl1pPr>
          </a:lstStyle>
          <a:p>
            <a:fld id="{C764DE79-268F-4C1A-8933-263129D2AF90}" type="datetimeFigureOut">
              <a:rPr lang="en-US" dirty="0"/>
              <a:t>4/9/26</a:t>
            </a:fld>
            <a:endParaRPr lang="en-US" dirty="0"/>
          </a:p>
        </p:txBody>
      </p:sp>
      <p:sp>
        <p:nvSpPr>
          <p:cNvPr id="5" name="Footer Placeholder 4"/>
          <p:cNvSpPr>
            <a:spLocks noGrp="1"/>
          </p:cNvSpPr>
          <p:nvPr>
            <p:ph type="ftr" sz="quarter" idx="3"/>
          </p:nvPr>
        </p:nvSpPr>
        <p:spPr>
          <a:xfrm>
            <a:off x="10904220" y="40680650"/>
            <a:ext cx="11109960" cy="2336800"/>
          </a:xfrm>
          <a:prstGeom prst="rect">
            <a:avLst/>
          </a:prstGeom>
        </p:spPr>
        <p:txBody>
          <a:bodyPr vert="horz" lIns="91440" tIns="45720" rIns="91440" bIns="45720" rtlCol="0" anchor="ctr"/>
          <a:lstStyle>
            <a:lvl1pPr algn="ctr">
              <a:defRPr sz="432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23248620" y="40680650"/>
            <a:ext cx="7406640" cy="2336800"/>
          </a:xfrm>
          <a:prstGeom prst="rect">
            <a:avLst/>
          </a:prstGeom>
        </p:spPr>
        <p:txBody>
          <a:bodyPr vert="horz" lIns="91440" tIns="45720" rIns="91440" bIns="45720" rtlCol="0" anchor="ctr"/>
          <a:lstStyle>
            <a:lvl1pPr algn="r">
              <a:defRPr sz="432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328075877"/>
      </p:ext>
    </p:extLst>
  </p:cSld>
  <p:clrMap bg1="lt1" tx1="dk1" bg2="lt2" tx2="dk2" accent1="accent1" accent2="accent2" accent3="accent3" accent4="accent4" accent5="accent5" accent6="accent6" hlink="hlink" folHlink="folHlink"/>
  <p:sldLayoutIdLst>
    <p:sldLayoutId id="2147483955" r:id="rId1"/>
    <p:sldLayoutId id="2147483956" r:id="rId2"/>
    <p:sldLayoutId id="2147483957" r:id="rId3"/>
    <p:sldLayoutId id="2147483958" r:id="rId4"/>
    <p:sldLayoutId id="2147483959" r:id="rId5"/>
    <p:sldLayoutId id="2147483960" r:id="rId6"/>
    <p:sldLayoutId id="2147483961" r:id="rId7"/>
    <p:sldLayoutId id="2147483962" r:id="rId8"/>
    <p:sldLayoutId id="2147483963" r:id="rId9"/>
    <p:sldLayoutId id="2147483964" r:id="rId10"/>
    <p:sldLayoutId id="2147483965" r:id="rId11"/>
    <p:sldLayoutId id="2147483933" r:id="rId12"/>
  </p:sldLayoutIdLst>
  <p:hf sldNum="0" hdr="0" ftr="0" dt="0"/>
  <p:txStyles>
    <p:titleStyle>
      <a:lvl1pPr algn="l" defTabSz="3291840" rtl="0" eaLnBrk="1" latinLnBrk="0" hangingPunct="1">
        <a:lnSpc>
          <a:spcPct val="90000"/>
        </a:lnSpc>
        <a:spcBef>
          <a:spcPct val="0"/>
        </a:spcBef>
        <a:buNone/>
        <a:defRPr sz="15840" kern="1200">
          <a:solidFill>
            <a:schemeClr val="tx1"/>
          </a:solidFill>
          <a:latin typeface="+mj-lt"/>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tx1"/>
          </a:solidFill>
          <a:latin typeface="+mn-lt"/>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tx1"/>
          </a:solidFill>
          <a:latin typeface="+mn-lt"/>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tx1"/>
          </a:solidFill>
          <a:latin typeface="+mn-lt"/>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12.png"/><Relationship Id="rId18" Type="http://schemas.openxmlformats.org/officeDocument/2006/relationships/image" Target="../media/image1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jpeg"/><Relationship Id="rId2" Type="http://schemas.openxmlformats.org/officeDocument/2006/relationships/notesSlide" Target="../notesSlides/notesSlide1.xml"/><Relationship Id="rId16"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3.jpeg"/><Relationship Id="rId9" Type="http://schemas.openxmlformats.org/officeDocument/2006/relationships/image" Target="../media/image8.png"/><Relationship Id="rId1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29B1FD8-9AB5-F696-8022-8D4F090EB5C4}"/>
            </a:ext>
          </a:extLst>
        </p:cNvPr>
        <p:cNvGrpSpPr/>
        <p:nvPr/>
      </p:nvGrpSpPr>
      <p:grpSpPr>
        <a:xfrm>
          <a:off x="0" y="0"/>
          <a:ext cx="0" cy="0"/>
          <a:chOff x="0" y="0"/>
          <a:chExt cx="0" cy="0"/>
        </a:xfrm>
      </p:grpSpPr>
      <p:cxnSp>
        <p:nvCxnSpPr>
          <p:cNvPr id="107" name="Elbow Connector 106">
            <a:extLst>
              <a:ext uri="{FF2B5EF4-FFF2-40B4-BE49-F238E27FC236}">
                <a16:creationId xmlns:a16="http://schemas.microsoft.com/office/drawing/2014/main" id="{D472E6D8-DFFE-591D-F4D7-0283E0B00FEE}"/>
              </a:ext>
            </a:extLst>
          </p:cNvPr>
          <p:cNvCxnSpPr>
            <a:cxnSpLocks/>
          </p:cNvCxnSpPr>
          <p:nvPr/>
        </p:nvCxnSpPr>
        <p:spPr>
          <a:xfrm rot="16200000" flipV="1">
            <a:off x="-413053" y="12866250"/>
            <a:ext cx="13365106" cy="10573460"/>
          </a:xfrm>
          <a:prstGeom prst="bentConnector3">
            <a:avLst>
              <a:gd name="adj1" fmla="val 94756"/>
            </a:avLst>
          </a:prstGeom>
          <a:ln w="88900">
            <a:solidFill>
              <a:srgbClr val="63C6EB"/>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4ECDF7EC-E358-FFA7-BF2A-19FF06AA0101}"/>
              </a:ext>
            </a:extLst>
          </p:cNvPr>
          <p:cNvPicPr>
            <a:picLocks noChangeAspect="1"/>
          </p:cNvPicPr>
          <p:nvPr/>
        </p:nvPicPr>
        <p:blipFill>
          <a:blip r:embed="rId3">
            <a:alphaModFix amt="85000"/>
          </a:blip>
          <a:srcRect l="9504"/>
          <a:stretch/>
        </p:blipFill>
        <p:spPr>
          <a:xfrm rot="5400000">
            <a:off x="9360015" y="20624613"/>
            <a:ext cx="14275811" cy="32980101"/>
          </a:xfrm>
          <a:prstGeom prst="rect">
            <a:avLst/>
          </a:prstGeom>
        </p:spPr>
      </p:pic>
      <p:pic>
        <p:nvPicPr>
          <p:cNvPr id="79" name="Picture 14" descr="10+ Thousand Empty Search Bar Royalty-Free Images, Stock Photos &amp; Pictures  | Shutterstock">
            <a:extLst>
              <a:ext uri="{FF2B5EF4-FFF2-40B4-BE49-F238E27FC236}">
                <a16:creationId xmlns:a16="http://schemas.microsoft.com/office/drawing/2014/main" id="{D4486144-B3D1-D4C3-4631-90C9D0CB405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3784" b="19066"/>
          <a:stretch/>
        </p:blipFill>
        <p:spPr bwMode="auto">
          <a:xfrm>
            <a:off x="9964085" y="17864341"/>
            <a:ext cx="14255976" cy="2803421"/>
          </a:xfrm>
          <a:prstGeom prst="rect">
            <a:avLst/>
          </a:prstGeom>
          <a:noFill/>
          <a:extLst>
            <a:ext uri="{909E8E84-426E-40DD-AFC4-6F175D3DCCD1}">
              <a14:hiddenFill xmlns:a14="http://schemas.microsoft.com/office/drawing/2010/main">
                <a:solidFill>
                  <a:srgbClr val="FFFFFF"/>
                </a:solidFill>
              </a14:hiddenFill>
            </a:ext>
          </a:extLst>
        </p:spPr>
      </p:pic>
      <p:sp>
        <p:nvSpPr>
          <p:cNvPr id="80" name="Rectangle 79">
            <a:extLst>
              <a:ext uri="{FF2B5EF4-FFF2-40B4-BE49-F238E27FC236}">
                <a16:creationId xmlns:a16="http://schemas.microsoft.com/office/drawing/2014/main" id="{C78675E3-348A-B9E9-DDD3-7B72DEEBE55E}"/>
              </a:ext>
            </a:extLst>
          </p:cNvPr>
          <p:cNvSpPr/>
          <p:nvPr/>
        </p:nvSpPr>
        <p:spPr>
          <a:xfrm>
            <a:off x="12752617" y="18433467"/>
            <a:ext cx="5246370" cy="124945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9597"/>
          </a:p>
        </p:txBody>
      </p:sp>
      <p:sp>
        <p:nvSpPr>
          <p:cNvPr id="4" name="TextBox 3">
            <a:extLst>
              <a:ext uri="{FF2B5EF4-FFF2-40B4-BE49-F238E27FC236}">
                <a16:creationId xmlns:a16="http://schemas.microsoft.com/office/drawing/2014/main" id="{22D5414C-BE2D-AB95-E131-6DC47C889AAD}"/>
              </a:ext>
            </a:extLst>
          </p:cNvPr>
          <p:cNvSpPr txBox="1"/>
          <p:nvPr/>
        </p:nvSpPr>
        <p:spPr>
          <a:xfrm>
            <a:off x="12554796" y="18059706"/>
            <a:ext cx="8807376" cy="1726627"/>
          </a:xfrm>
          <a:prstGeom prst="rect">
            <a:avLst/>
          </a:prstGeom>
          <a:noFill/>
        </p:spPr>
        <p:txBody>
          <a:bodyPr wrap="square" lIns="246888" tIns="123444" rIns="246888" bIns="123444" rtlCol="0" anchor="t">
            <a:spAutoFit/>
          </a:bodyPr>
          <a:lstStyle/>
          <a:p>
            <a:pPr algn="ctr"/>
            <a:r>
              <a:rPr lang="en-US" sz="9600" b="1" dirty="0">
                <a:solidFill>
                  <a:srgbClr val="082040"/>
                </a:solidFill>
                <a:latin typeface="Times New Roman"/>
                <a:cs typeface="Times New Roman"/>
              </a:rPr>
              <a:t>Product Finder</a:t>
            </a:r>
          </a:p>
        </p:txBody>
      </p:sp>
      <p:sp>
        <p:nvSpPr>
          <p:cNvPr id="6" name="Rectangle 5">
            <a:extLst>
              <a:ext uri="{FF2B5EF4-FFF2-40B4-BE49-F238E27FC236}">
                <a16:creationId xmlns:a16="http://schemas.microsoft.com/office/drawing/2014/main" id="{E13C16F2-59CB-85E1-82B5-89BB762DA0CE}"/>
              </a:ext>
            </a:extLst>
          </p:cNvPr>
          <p:cNvSpPr/>
          <p:nvPr/>
        </p:nvSpPr>
        <p:spPr>
          <a:xfrm>
            <a:off x="0" y="-41511"/>
            <a:ext cx="32980103" cy="3992721"/>
          </a:xfrm>
          <a:prstGeom prst="rect">
            <a:avLst/>
          </a:prstGeom>
          <a:solidFill>
            <a:srgbClr val="081E3F"/>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defTabSz="257135"/>
            <a:endParaRPr lang="en-US" sz="1013" dirty="0">
              <a:solidFill>
                <a:prstClr val="white"/>
              </a:solidFill>
              <a:highlight>
                <a:srgbClr val="000080"/>
              </a:highlight>
              <a:latin typeface="Calibri" panose="020F0502020204030204"/>
            </a:endParaRPr>
          </a:p>
        </p:txBody>
      </p:sp>
      <p:sp>
        <p:nvSpPr>
          <p:cNvPr id="7" name="TextBox 3">
            <a:extLst>
              <a:ext uri="{FF2B5EF4-FFF2-40B4-BE49-F238E27FC236}">
                <a16:creationId xmlns:a16="http://schemas.microsoft.com/office/drawing/2014/main" id="{99394E2A-9A0F-A798-343A-D65E8C39303A}"/>
              </a:ext>
            </a:extLst>
          </p:cNvPr>
          <p:cNvSpPr txBox="1">
            <a:spLocks noChangeArrowheads="1"/>
          </p:cNvSpPr>
          <p:nvPr/>
        </p:nvSpPr>
        <p:spPr bwMode="auto">
          <a:xfrm>
            <a:off x="57845" y="59537"/>
            <a:ext cx="32800704" cy="5201424"/>
          </a:xfrm>
          <a:prstGeom prst="rect">
            <a:avLst/>
          </a:prstGeom>
          <a:noFill/>
          <a:ln>
            <a:noFill/>
          </a:ln>
        </p:spPr>
        <p:txBody>
          <a:bodyPr wrap="square">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defTabSz="257135"/>
            <a:r>
              <a:rPr lang="en-US" altLang="en-US" b="1" dirty="0">
                <a:solidFill>
                  <a:schemeClr val="bg1"/>
                </a:solidFill>
                <a:latin typeface="Times New Roman" panose="02020603050405020304" pitchFamily="18" charset="0"/>
                <a:cs typeface="Times New Roman" panose="02020603050405020304" pitchFamily="18" charset="0"/>
              </a:rPr>
              <a:t>Knight Foundation School of Computer &amp; Information Sciences</a:t>
            </a:r>
          </a:p>
          <a:p>
            <a:pPr algn="ctr" defTabSz="257135"/>
            <a:endParaRPr lang="en-US" altLang="en-US" sz="1000" b="1" dirty="0">
              <a:solidFill>
                <a:schemeClr val="bg1"/>
              </a:solidFill>
              <a:latin typeface="Times New Roman" panose="02020603050405020304" pitchFamily="18" charset="0"/>
              <a:cs typeface="Times New Roman" panose="02020603050405020304" pitchFamily="18" charset="0"/>
            </a:endParaRPr>
          </a:p>
          <a:p>
            <a:pPr algn="ctr" defTabSz="205350">
              <a:spcBef>
                <a:spcPct val="0"/>
              </a:spcBef>
              <a:buNone/>
            </a:pPr>
            <a:r>
              <a:rPr lang="en-US" altLang="en-US" sz="6000" i="1" dirty="0">
                <a:solidFill>
                  <a:srgbClr val="FFC000"/>
                </a:solidFill>
                <a:latin typeface="Times New Roman" panose="02020603050405020304" pitchFamily="18" charset="0"/>
                <a:cs typeface="Times New Roman" panose="02020603050405020304" pitchFamily="18" charset="0"/>
              </a:rPr>
              <a:t>Spring 2026 Senior Design Project</a:t>
            </a:r>
          </a:p>
          <a:p>
            <a:pPr algn="ctr" defTabSz="205350">
              <a:spcBef>
                <a:spcPct val="0"/>
              </a:spcBef>
              <a:buNone/>
            </a:pPr>
            <a:endParaRPr lang="en-US" altLang="en-US" sz="1000" i="1" dirty="0">
              <a:solidFill>
                <a:schemeClr val="bg1"/>
              </a:solidFill>
              <a:latin typeface="Times New Roman" panose="02020603050405020304" pitchFamily="18" charset="0"/>
              <a:cs typeface="Times New Roman" panose="02020603050405020304" pitchFamily="18" charset="0"/>
            </a:endParaRPr>
          </a:p>
          <a:p>
            <a:pPr algn="ctr" defTabSz="205350">
              <a:spcBef>
                <a:spcPct val="0"/>
              </a:spcBef>
              <a:buNone/>
            </a:pPr>
            <a:r>
              <a:rPr lang="en-US" altLang="en-US" sz="4000" b="1" dirty="0">
                <a:solidFill>
                  <a:schemeClr val="bg1"/>
                </a:solidFill>
                <a:latin typeface="Times New Roman" panose="02020603050405020304" pitchFamily="18" charset="0"/>
                <a:cs typeface="Times New Roman" panose="02020603050405020304" pitchFamily="18" charset="0"/>
              </a:rPr>
              <a:t>Students: </a:t>
            </a:r>
            <a:r>
              <a:rPr lang="en-US" altLang="en-US" sz="4000" dirty="0">
                <a:solidFill>
                  <a:schemeClr val="bg1"/>
                </a:solidFill>
                <a:latin typeface="Times New Roman" panose="02020603050405020304" pitchFamily="18" charset="0"/>
                <a:cs typeface="Times New Roman" panose="02020603050405020304" pitchFamily="18" charset="0"/>
              </a:rPr>
              <a:t>Diego Avalos, </a:t>
            </a:r>
            <a:r>
              <a:rPr lang="en-US" sz="4000" dirty="0">
                <a:solidFill>
                  <a:schemeClr val="bg1"/>
                </a:solidFill>
                <a:latin typeface="Times New Roman" panose="02020603050405020304" pitchFamily="18" charset="0"/>
                <a:cs typeface="Times New Roman" panose="02020603050405020304" pitchFamily="18" charset="0"/>
              </a:rPr>
              <a:t>Elsa Franco, Jorge Jimenez O’Relly, Alex Sanchez, Elaine Torrese </a:t>
            </a:r>
          </a:p>
          <a:p>
            <a:pPr algn="ctr" defTabSz="205350">
              <a:spcBef>
                <a:spcPct val="0"/>
              </a:spcBef>
              <a:buNone/>
            </a:pPr>
            <a:r>
              <a:rPr lang="en-US" altLang="en-US" sz="4000" b="1" dirty="0">
                <a:solidFill>
                  <a:schemeClr val="bg1"/>
                </a:solidFill>
                <a:latin typeface="Times New Roman" panose="02020603050405020304" pitchFamily="18" charset="0"/>
                <a:cs typeface="Times New Roman" panose="02020603050405020304" pitchFamily="18" charset="0"/>
              </a:rPr>
              <a:t>Instructor/Faculty:</a:t>
            </a:r>
            <a:r>
              <a:rPr lang="en-US" altLang="en-US" sz="4000" b="1" i="1" dirty="0">
                <a:solidFill>
                  <a:schemeClr val="bg1"/>
                </a:solidFill>
                <a:latin typeface="Times New Roman" panose="02020603050405020304" pitchFamily="18" charset="0"/>
                <a:cs typeface="Times New Roman" panose="02020603050405020304" pitchFamily="18" charset="0"/>
              </a:rPr>
              <a:t> </a:t>
            </a:r>
            <a:r>
              <a:rPr lang="en-US" sz="4000" dirty="0">
                <a:solidFill>
                  <a:schemeClr val="bg1"/>
                </a:solidFill>
                <a:effectLst/>
                <a:latin typeface="Times New Roman" panose="02020603050405020304" pitchFamily="18" charset="0"/>
                <a:cs typeface="Times New Roman" panose="02020603050405020304" pitchFamily="18" charset="0"/>
              </a:rPr>
              <a:t>Masoud Sadjadi</a:t>
            </a:r>
            <a:r>
              <a:rPr lang="en-US" altLang="ja-JP" sz="4000" dirty="0">
                <a:solidFill>
                  <a:schemeClr val="bg1"/>
                </a:solidFill>
                <a:latin typeface="Times New Roman" panose="02020603050405020304" pitchFamily="18" charset="0"/>
                <a:cs typeface="Times New Roman" panose="02020603050405020304" pitchFamily="18" charset="0"/>
              </a:rPr>
              <a:t>,</a:t>
            </a:r>
            <a:r>
              <a:rPr lang="en-US" altLang="ja-JP" sz="4000" i="1" dirty="0">
                <a:solidFill>
                  <a:schemeClr val="bg1"/>
                </a:solidFill>
                <a:latin typeface="Times New Roman" panose="02020603050405020304" pitchFamily="18" charset="0"/>
                <a:cs typeface="Times New Roman" panose="02020603050405020304" pitchFamily="18" charset="0"/>
              </a:rPr>
              <a:t> </a:t>
            </a:r>
            <a:r>
              <a:rPr lang="en-US" altLang="en-US" sz="4000" dirty="0">
                <a:solidFill>
                  <a:schemeClr val="bg1"/>
                </a:solidFill>
                <a:latin typeface="Times New Roman" panose="02020603050405020304" pitchFamily="18" charset="0"/>
                <a:cs typeface="Times New Roman" panose="02020603050405020304" pitchFamily="18" charset="0"/>
              </a:rPr>
              <a:t>Florida International University</a:t>
            </a:r>
          </a:p>
          <a:p>
            <a:pPr algn="ctr" defTabSz="257135"/>
            <a:endParaRPr lang="en-US" altLang="en-US" sz="4000" i="1" dirty="0">
              <a:solidFill>
                <a:schemeClr val="bg1"/>
              </a:solidFill>
              <a:latin typeface="Times New Roman" panose="02020603050405020304" pitchFamily="18" charset="0"/>
              <a:cs typeface="Times New Roman" panose="02020603050405020304" pitchFamily="18" charset="0"/>
            </a:endParaRPr>
          </a:p>
          <a:p>
            <a:pPr algn="ctr" defTabSz="257135"/>
            <a:endParaRPr lang="en-US" altLang="en-US" sz="6000" i="1" dirty="0">
              <a:solidFill>
                <a:prstClr val="white"/>
              </a:solidFill>
              <a:latin typeface="Times New Roman" panose="02020603050405020304" pitchFamily="18" charset="0"/>
              <a:cs typeface="Times New Roman" panose="02020603050405020304" pitchFamily="18" charset="0"/>
            </a:endParaRPr>
          </a:p>
        </p:txBody>
      </p:sp>
      <p:sp>
        <p:nvSpPr>
          <p:cNvPr id="21" name="Rectangle 20">
            <a:extLst>
              <a:ext uri="{FF2B5EF4-FFF2-40B4-BE49-F238E27FC236}">
                <a16:creationId xmlns:a16="http://schemas.microsoft.com/office/drawing/2014/main" id="{937F34A7-4F4E-FBB3-78B0-CDC7E9FA728A}"/>
              </a:ext>
            </a:extLst>
          </p:cNvPr>
          <p:cNvSpPr/>
          <p:nvPr/>
        </p:nvSpPr>
        <p:spPr>
          <a:xfrm>
            <a:off x="11022593" y="42094120"/>
            <a:ext cx="21988356" cy="2095225"/>
          </a:xfrm>
          <a:prstGeom prst="rect">
            <a:avLst/>
          </a:prstGeom>
          <a:solidFill>
            <a:srgbClr val="0820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Triangle 21">
            <a:extLst>
              <a:ext uri="{FF2B5EF4-FFF2-40B4-BE49-F238E27FC236}">
                <a16:creationId xmlns:a16="http://schemas.microsoft.com/office/drawing/2014/main" id="{831971A7-0FFD-043A-2EC2-C97C33A800FD}"/>
              </a:ext>
            </a:extLst>
          </p:cNvPr>
          <p:cNvSpPr/>
          <p:nvPr/>
        </p:nvSpPr>
        <p:spPr>
          <a:xfrm rot="10180054">
            <a:off x="8298371" y="42812928"/>
            <a:ext cx="2947671" cy="1768154"/>
          </a:xfrm>
          <a:prstGeom prst="rtTriangle">
            <a:avLst/>
          </a:prstGeom>
          <a:solidFill>
            <a:srgbClr val="0820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AB060C0B-08A6-CC2F-95BB-9BFFEBC9A695}"/>
              </a:ext>
            </a:extLst>
          </p:cNvPr>
          <p:cNvSpPr/>
          <p:nvPr/>
        </p:nvSpPr>
        <p:spPr>
          <a:xfrm>
            <a:off x="-30852" y="40360754"/>
            <a:ext cx="33041801" cy="2690705"/>
          </a:xfrm>
          <a:prstGeom prst="rect">
            <a:avLst/>
          </a:prstGeom>
          <a:solidFill>
            <a:schemeClr val="bg1"/>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defTabSz="257135"/>
            <a:endParaRPr lang="en-US" sz="1013" dirty="0">
              <a:solidFill>
                <a:prstClr val="white"/>
              </a:solidFill>
              <a:highlight>
                <a:srgbClr val="000080"/>
              </a:highlight>
              <a:latin typeface="Calibri" panose="020F0502020204030204"/>
            </a:endParaRPr>
          </a:p>
        </p:txBody>
      </p:sp>
      <p:pic>
        <p:nvPicPr>
          <p:cNvPr id="3" name="Picture 2" descr="Knight Foundation School of Computing and Information Sciences">
            <a:extLst>
              <a:ext uri="{FF2B5EF4-FFF2-40B4-BE49-F238E27FC236}">
                <a16:creationId xmlns:a16="http://schemas.microsoft.com/office/drawing/2014/main" id="{F61E7C93-5598-DC8E-2BF5-A2CC00FFC897}"/>
              </a:ext>
            </a:extLst>
          </p:cNvPr>
          <p:cNvPicPr>
            <a:picLocks noChangeAspect="1"/>
          </p:cNvPicPr>
          <p:nvPr/>
        </p:nvPicPr>
        <p:blipFill>
          <a:blip r:embed="rId5"/>
          <a:stretch>
            <a:fillRect/>
          </a:stretch>
        </p:blipFill>
        <p:spPr>
          <a:xfrm>
            <a:off x="24061034" y="41151668"/>
            <a:ext cx="8710422" cy="1280414"/>
          </a:xfrm>
          <a:prstGeom prst="rect">
            <a:avLst/>
          </a:prstGeom>
        </p:spPr>
      </p:pic>
      <p:pic>
        <p:nvPicPr>
          <p:cNvPr id="97" name="Picture 12">
            <a:extLst>
              <a:ext uri="{FF2B5EF4-FFF2-40B4-BE49-F238E27FC236}">
                <a16:creationId xmlns:a16="http://schemas.microsoft.com/office/drawing/2014/main" id="{A6C2A2E5-4F7E-4324-2229-85A90401E63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014532" y="41579208"/>
            <a:ext cx="1233482" cy="123348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PostgreSQL Logo PNG Vector (SVG) Free Download">
            <a:extLst>
              <a:ext uri="{FF2B5EF4-FFF2-40B4-BE49-F238E27FC236}">
                <a16:creationId xmlns:a16="http://schemas.microsoft.com/office/drawing/2014/main" id="{77D78277-2B1F-0D29-DD39-29690DB6305D}"/>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38469" b="37624"/>
          <a:stretch/>
        </p:blipFill>
        <p:spPr bwMode="auto">
          <a:xfrm>
            <a:off x="4695520" y="41562625"/>
            <a:ext cx="5228634" cy="1250065"/>
          </a:xfrm>
          <a:prstGeom prst="rect">
            <a:avLst/>
          </a:prstGeom>
          <a:noFill/>
          <a:extLst>
            <a:ext uri="{909E8E84-426E-40DD-AFC4-6F175D3DCCD1}">
              <a14:hiddenFill xmlns:a14="http://schemas.microsoft.com/office/drawing/2010/main">
                <a:solidFill>
                  <a:srgbClr val="FFFFFF"/>
                </a:solidFill>
              </a14:hiddenFill>
            </a:ext>
          </a:extLst>
        </p:spPr>
      </p:pic>
      <p:pic>
        <p:nvPicPr>
          <p:cNvPr id="96" name="Picture 4" descr="Next.js Logo">
            <a:extLst>
              <a:ext uri="{FF2B5EF4-FFF2-40B4-BE49-F238E27FC236}">
                <a16:creationId xmlns:a16="http://schemas.microsoft.com/office/drawing/2014/main" id="{376534E7-0141-5E71-D61C-C2A5B5BBED25}"/>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t="22146" b="22369"/>
          <a:stretch/>
        </p:blipFill>
        <p:spPr bwMode="auto">
          <a:xfrm>
            <a:off x="457351" y="40665960"/>
            <a:ext cx="4255943" cy="1475879"/>
          </a:xfrm>
          <a:prstGeom prst="rect">
            <a:avLst/>
          </a:prstGeom>
          <a:noFill/>
          <a:extLst>
            <a:ext uri="{909E8E84-426E-40DD-AFC4-6F175D3DCCD1}">
              <a14:hiddenFill xmlns:a14="http://schemas.microsoft.com/office/drawing/2010/main">
                <a:solidFill>
                  <a:srgbClr val="FFFFFF"/>
                </a:solidFill>
              </a14:hiddenFill>
            </a:ext>
          </a:extLst>
        </p:spPr>
      </p:pic>
      <p:cxnSp>
        <p:nvCxnSpPr>
          <p:cNvPr id="43" name="Elbow Connector 42">
            <a:extLst>
              <a:ext uri="{FF2B5EF4-FFF2-40B4-BE49-F238E27FC236}">
                <a16:creationId xmlns:a16="http://schemas.microsoft.com/office/drawing/2014/main" id="{7B7B004D-368B-A00B-5E4A-BE99062B31CF}"/>
              </a:ext>
            </a:extLst>
          </p:cNvPr>
          <p:cNvCxnSpPr>
            <a:cxnSpLocks/>
          </p:cNvCxnSpPr>
          <p:nvPr/>
        </p:nvCxnSpPr>
        <p:spPr>
          <a:xfrm rot="16200000" flipV="1">
            <a:off x="145971" y="6081991"/>
            <a:ext cx="12728853" cy="10933430"/>
          </a:xfrm>
          <a:prstGeom prst="bentConnector3">
            <a:avLst>
              <a:gd name="adj1" fmla="val 93900"/>
            </a:avLst>
          </a:prstGeom>
          <a:ln w="88900">
            <a:solidFill>
              <a:srgbClr val="082040"/>
            </a:solidFill>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41759711-F5DB-46BB-F6FC-D4AB64BFFB00}"/>
              </a:ext>
            </a:extLst>
          </p:cNvPr>
          <p:cNvSpPr txBox="1"/>
          <p:nvPr/>
        </p:nvSpPr>
        <p:spPr>
          <a:xfrm>
            <a:off x="973561" y="4806963"/>
            <a:ext cx="10552380" cy="1172629"/>
          </a:xfrm>
          <a:prstGeom prst="rect">
            <a:avLst/>
          </a:prstGeom>
          <a:noFill/>
        </p:spPr>
        <p:txBody>
          <a:bodyPr wrap="square" lIns="246888" tIns="123444" rIns="246888" bIns="123444" rtlCol="0" anchor="t">
            <a:spAutoFit/>
          </a:bodyPr>
          <a:lstStyle/>
          <a:p>
            <a:r>
              <a:rPr lang="en-US" sz="6000" b="1" dirty="0">
                <a:solidFill>
                  <a:srgbClr val="082040"/>
                </a:solidFill>
                <a:latin typeface="Times New Roman" panose="02020603050405020304" pitchFamily="18" charset="0"/>
                <a:cs typeface="Times New Roman" panose="02020603050405020304" pitchFamily="18" charset="0"/>
              </a:rPr>
              <a:t>Problem Statement</a:t>
            </a:r>
          </a:p>
        </p:txBody>
      </p:sp>
      <p:sp>
        <p:nvSpPr>
          <p:cNvPr id="63" name="TextBox 62">
            <a:extLst>
              <a:ext uri="{FF2B5EF4-FFF2-40B4-BE49-F238E27FC236}">
                <a16:creationId xmlns:a16="http://schemas.microsoft.com/office/drawing/2014/main" id="{33FF1B21-C1D3-F3DF-4099-12F134D98830}"/>
              </a:ext>
            </a:extLst>
          </p:cNvPr>
          <p:cNvSpPr txBox="1"/>
          <p:nvPr/>
        </p:nvSpPr>
        <p:spPr>
          <a:xfrm>
            <a:off x="1325929" y="6040891"/>
            <a:ext cx="9423304" cy="5173724"/>
          </a:xfrm>
          <a:prstGeom prst="rect">
            <a:avLst/>
          </a:prstGeom>
          <a:noFill/>
        </p:spPr>
        <p:txBody>
          <a:bodyPr wrap="square" lIns="246888" tIns="123444" rIns="246888" bIns="123444" anchor="t">
            <a:spAutoFit/>
          </a:bodyPr>
          <a:lstStyle/>
          <a:p>
            <a:pPr algn="just"/>
            <a:r>
              <a:rPr lang="en-US" sz="4000" dirty="0">
                <a:latin typeface="Times New Roman"/>
                <a:ea typeface="+mn-lt"/>
                <a:cs typeface="Times New Roman"/>
              </a:rPr>
              <a:t>     In the current market, consumers cannot easily compare prices or availability of products across multiple grocery stores without going to individual store websites, apps, or physical grocery locations. This leads to overpayment of goods, or wasted grocery store trips when products are out of stock. </a:t>
            </a:r>
          </a:p>
        </p:txBody>
      </p:sp>
      <p:sp>
        <p:nvSpPr>
          <p:cNvPr id="73" name="TextBox 72">
            <a:extLst>
              <a:ext uri="{FF2B5EF4-FFF2-40B4-BE49-F238E27FC236}">
                <a16:creationId xmlns:a16="http://schemas.microsoft.com/office/drawing/2014/main" id="{9FD6984E-CEC9-A99D-1D29-378E723B7CF5}"/>
              </a:ext>
            </a:extLst>
          </p:cNvPr>
          <p:cNvSpPr txBox="1"/>
          <p:nvPr/>
        </p:nvSpPr>
        <p:spPr>
          <a:xfrm>
            <a:off x="1329718" y="12290293"/>
            <a:ext cx="9423304" cy="8710077"/>
          </a:xfrm>
          <a:prstGeom prst="rect">
            <a:avLst/>
          </a:prstGeom>
          <a:noFill/>
        </p:spPr>
        <p:txBody>
          <a:bodyPr wrap="square">
            <a:spAutoFit/>
          </a:bodyPr>
          <a:lstStyle/>
          <a:p>
            <a:pPr algn="just"/>
            <a:r>
              <a:rPr lang="en-US" sz="4000" dirty="0">
                <a:latin typeface="Times New Roman" panose="02020603050405020304" pitchFamily="18" charset="0"/>
                <a:cs typeface="Times New Roman" panose="02020603050405020304" pitchFamily="18" charset="0"/>
              </a:rPr>
              <a:t>     Currently, there is no centralized platform like Product Finder that unifies product search, real-time inventory management, and role-based access control across multiple grocery stores and users. Customers who want to find  specific grocery products must either visit multiple stores in person or check each store's website individually, with no guarantee that the information is up to date. Grocery staff and managers have limited tools for real-time inventory visibility, making it difficult to maintain accurate records, especially during high-traffic periods.</a:t>
            </a:r>
          </a:p>
        </p:txBody>
      </p:sp>
      <p:sp>
        <p:nvSpPr>
          <p:cNvPr id="112" name="Rectangle 111">
            <a:extLst>
              <a:ext uri="{FF2B5EF4-FFF2-40B4-BE49-F238E27FC236}">
                <a16:creationId xmlns:a16="http://schemas.microsoft.com/office/drawing/2014/main" id="{EE303D81-D23E-8281-8501-F7284A561727}"/>
              </a:ext>
            </a:extLst>
          </p:cNvPr>
          <p:cNvSpPr/>
          <p:nvPr/>
        </p:nvSpPr>
        <p:spPr>
          <a:xfrm>
            <a:off x="11043550" y="20639315"/>
            <a:ext cx="1709067" cy="576072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TextBox 112">
            <a:extLst>
              <a:ext uri="{FF2B5EF4-FFF2-40B4-BE49-F238E27FC236}">
                <a16:creationId xmlns:a16="http://schemas.microsoft.com/office/drawing/2014/main" id="{1170F0E5-8508-B091-4CBC-A65EB9F824A6}"/>
              </a:ext>
            </a:extLst>
          </p:cNvPr>
          <p:cNvSpPr txBox="1"/>
          <p:nvPr/>
        </p:nvSpPr>
        <p:spPr>
          <a:xfrm>
            <a:off x="1329718" y="11031459"/>
            <a:ext cx="10552380" cy="1172629"/>
          </a:xfrm>
          <a:prstGeom prst="rect">
            <a:avLst/>
          </a:prstGeom>
          <a:noFill/>
        </p:spPr>
        <p:txBody>
          <a:bodyPr wrap="square" lIns="246888" tIns="123444" rIns="246888" bIns="123444" rtlCol="0" anchor="t">
            <a:spAutoFit/>
          </a:bodyPr>
          <a:lstStyle/>
          <a:p>
            <a:r>
              <a:rPr lang="en-US" sz="6000" b="1" dirty="0">
                <a:solidFill>
                  <a:srgbClr val="63C6EB"/>
                </a:solidFill>
                <a:latin typeface="Times New Roman" panose="02020603050405020304" pitchFamily="18" charset="0"/>
                <a:cs typeface="Times New Roman" panose="02020603050405020304" pitchFamily="18" charset="0"/>
              </a:rPr>
              <a:t>Current System</a:t>
            </a:r>
          </a:p>
        </p:txBody>
      </p:sp>
      <p:cxnSp>
        <p:nvCxnSpPr>
          <p:cNvPr id="1040" name="Straight Connector 1039">
            <a:extLst>
              <a:ext uri="{FF2B5EF4-FFF2-40B4-BE49-F238E27FC236}">
                <a16:creationId xmlns:a16="http://schemas.microsoft.com/office/drawing/2014/main" id="{0A747D93-2B24-2D13-53D1-F98CB9F8C794}"/>
              </a:ext>
            </a:extLst>
          </p:cNvPr>
          <p:cNvCxnSpPr>
            <a:cxnSpLocks/>
          </p:cNvCxnSpPr>
          <p:nvPr/>
        </p:nvCxnSpPr>
        <p:spPr>
          <a:xfrm>
            <a:off x="11420258" y="19978242"/>
            <a:ext cx="0" cy="3108960"/>
          </a:xfrm>
          <a:prstGeom prst="line">
            <a:avLst/>
          </a:prstGeom>
          <a:ln w="88900">
            <a:solidFill>
              <a:srgbClr val="082040"/>
            </a:solidFill>
          </a:ln>
        </p:spPr>
        <p:style>
          <a:lnRef idx="1">
            <a:schemeClr val="accent1"/>
          </a:lnRef>
          <a:fillRef idx="0">
            <a:schemeClr val="accent1"/>
          </a:fillRef>
          <a:effectRef idx="0">
            <a:schemeClr val="accent1"/>
          </a:effectRef>
          <a:fontRef idx="minor">
            <a:schemeClr val="tx1"/>
          </a:fontRef>
        </p:style>
      </p:cxnSp>
      <p:cxnSp>
        <p:nvCxnSpPr>
          <p:cNvPr id="1042" name="Straight Connector 1041">
            <a:extLst>
              <a:ext uri="{FF2B5EF4-FFF2-40B4-BE49-F238E27FC236}">
                <a16:creationId xmlns:a16="http://schemas.microsoft.com/office/drawing/2014/main" id="{D3285847-1FC5-C9A6-FB94-1F41029AB552}"/>
              </a:ext>
            </a:extLst>
          </p:cNvPr>
          <p:cNvCxnSpPr>
            <a:cxnSpLocks/>
          </p:cNvCxnSpPr>
          <p:nvPr/>
        </p:nvCxnSpPr>
        <p:spPr>
          <a:xfrm flipH="1">
            <a:off x="1081187" y="23043712"/>
            <a:ext cx="10339071" cy="0"/>
          </a:xfrm>
          <a:prstGeom prst="line">
            <a:avLst/>
          </a:prstGeom>
          <a:ln w="88900">
            <a:solidFill>
              <a:srgbClr val="082040"/>
            </a:solidFill>
          </a:ln>
        </p:spPr>
        <p:style>
          <a:lnRef idx="1">
            <a:schemeClr val="accent1"/>
          </a:lnRef>
          <a:fillRef idx="0">
            <a:schemeClr val="accent1"/>
          </a:fillRef>
          <a:effectRef idx="0">
            <a:schemeClr val="accent1"/>
          </a:effectRef>
          <a:fontRef idx="minor">
            <a:schemeClr val="tx1"/>
          </a:fontRef>
        </p:style>
      </p:cxnSp>
      <p:cxnSp>
        <p:nvCxnSpPr>
          <p:cNvPr id="1046" name="Straight Connector 1045">
            <a:extLst>
              <a:ext uri="{FF2B5EF4-FFF2-40B4-BE49-F238E27FC236}">
                <a16:creationId xmlns:a16="http://schemas.microsoft.com/office/drawing/2014/main" id="{534C2A46-CB12-E1AE-B02A-B3699296DF93}"/>
              </a:ext>
            </a:extLst>
          </p:cNvPr>
          <p:cNvCxnSpPr>
            <a:cxnSpLocks/>
          </p:cNvCxnSpPr>
          <p:nvPr/>
        </p:nvCxnSpPr>
        <p:spPr>
          <a:xfrm>
            <a:off x="1119824" y="21985536"/>
            <a:ext cx="0" cy="1056845"/>
          </a:xfrm>
          <a:prstGeom prst="line">
            <a:avLst/>
          </a:prstGeom>
          <a:ln w="88900">
            <a:solidFill>
              <a:srgbClr val="082040"/>
            </a:solidFill>
          </a:ln>
        </p:spPr>
        <p:style>
          <a:lnRef idx="1">
            <a:schemeClr val="accent1"/>
          </a:lnRef>
          <a:fillRef idx="0">
            <a:schemeClr val="accent1"/>
          </a:fillRef>
          <a:effectRef idx="0">
            <a:schemeClr val="accent1"/>
          </a:effectRef>
          <a:fontRef idx="minor">
            <a:schemeClr val="tx1"/>
          </a:fontRef>
        </p:style>
      </p:cxnSp>
      <p:sp>
        <p:nvSpPr>
          <p:cNvPr id="1049" name="TextBox 1048">
            <a:extLst>
              <a:ext uri="{FF2B5EF4-FFF2-40B4-BE49-F238E27FC236}">
                <a16:creationId xmlns:a16="http://schemas.microsoft.com/office/drawing/2014/main" id="{D9524BE0-1AD9-E211-C826-9BBC71A54AAB}"/>
              </a:ext>
            </a:extLst>
          </p:cNvPr>
          <p:cNvSpPr txBox="1"/>
          <p:nvPr/>
        </p:nvSpPr>
        <p:spPr>
          <a:xfrm>
            <a:off x="1305382" y="20939277"/>
            <a:ext cx="11727501" cy="2095958"/>
          </a:xfrm>
          <a:prstGeom prst="rect">
            <a:avLst/>
          </a:prstGeom>
          <a:noFill/>
        </p:spPr>
        <p:txBody>
          <a:bodyPr wrap="square" lIns="246888" tIns="123444" rIns="246888" bIns="123444" rtlCol="0" anchor="t">
            <a:spAutoFit/>
          </a:bodyPr>
          <a:lstStyle/>
          <a:p>
            <a:r>
              <a:rPr lang="en-US" sz="6000" b="1" dirty="0">
                <a:solidFill>
                  <a:srgbClr val="082040"/>
                </a:solidFill>
                <a:latin typeface="Times New Roman" panose="02020603050405020304" pitchFamily="18" charset="0"/>
                <a:cs typeface="Times New Roman" panose="02020603050405020304" pitchFamily="18" charset="0"/>
              </a:rPr>
              <a:t>Prioritized Functional &amp; </a:t>
            </a:r>
          </a:p>
          <a:p>
            <a:r>
              <a:rPr lang="en-US" sz="6000" b="1" dirty="0">
                <a:solidFill>
                  <a:srgbClr val="082040"/>
                </a:solidFill>
                <a:latin typeface="Times New Roman" panose="02020603050405020304" pitchFamily="18" charset="0"/>
                <a:cs typeface="Times New Roman" panose="02020603050405020304" pitchFamily="18" charset="0"/>
              </a:rPr>
              <a:t>Nonfunctional Requirements</a:t>
            </a:r>
          </a:p>
        </p:txBody>
      </p:sp>
      <p:sp>
        <p:nvSpPr>
          <p:cNvPr id="1057" name="TextBox 1056">
            <a:extLst>
              <a:ext uri="{FF2B5EF4-FFF2-40B4-BE49-F238E27FC236}">
                <a16:creationId xmlns:a16="http://schemas.microsoft.com/office/drawing/2014/main" id="{FF5D1952-9B16-2025-342E-AB9B89905FBA}"/>
              </a:ext>
            </a:extLst>
          </p:cNvPr>
          <p:cNvSpPr txBox="1"/>
          <p:nvPr/>
        </p:nvSpPr>
        <p:spPr>
          <a:xfrm>
            <a:off x="1167165" y="23192657"/>
            <a:ext cx="9544371" cy="11172289"/>
          </a:xfrm>
          <a:prstGeom prst="rect">
            <a:avLst/>
          </a:prstGeom>
          <a:noFill/>
        </p:spPr>
        <p:txBody>
          <a:bodyPr wrap="square">
            <a:spAutoFit/>
          </a:bodyPr>
          <a:lstStyle/>
          <a:p>
            <a:pPr marL="1143000" indent="-1143000" algn="just">
              <a:buFont typeface="System Font Regular"/>
              <a:buChar char="🔍"/>
            </a:pPr>
            <a:r>
              <a:rPr lang="en-US" sz="4000" dirty="0">
                <a:latin typeface="Times New Roman" panose="02020603050405020304" pitchFamily="18" charset="0"/>
                <a:cs typeface="Times New Roman" panose="02020603050405020304" pitchFamily="18" charset="0"/>
              </a:rPr>
              <a:t>The system shall allow customers to search for grocery products across multiple stores.</a:t>
            </a:r>
          </a:p>
          <a:p>
            <a:pPr marL="1143000" indent="-1143000" algn="just">
              <a:buFont typeface="System Font Regular"/>
              <a:buChar char="🔍"/>
            </a:pPr>
            <a:r>
              <a:rPr lang="en-US" sz="4000" dirty="0">
                <a:latin typeface="Times New Roman" panose="02020603050405020304" pitchFamily="18" charset="0"/>
                <a:cs typeface="Times New Roman" panose="02020603050405020304" pitchFamily="18" charset="0"/>
              </a:rPr>
              <a:t>The system shall reflect inventory updates in real-time after any grocery stock changes.</a:t>
            </a:r>
          </a:p>
          <a:p>
            <a:pPr marL="1143000" indent="-1143000" algn="just">
              <a:buFont typeface="System Font Regular"/>
              <a:buChar char="🔍"/>
            </a:pPr>
            <a:r>
              <a:rPr lang="en-US" sz="4000" dirty="0">
                <a:latin typeface="Times New Roman" panose="02020603050405020304" pitchFamily="18" charset="0"/>
                <a:cs typeface="Times New Roman" panose="02020603050405020304" pitchFamily="18" charset="0"/>
              </a:rPr>
              <a:t>The system shall display real-time product price and quantity for each store in the search results.</a:t>
            </a:r>
          </a:p>
          <a:p>
            <a:pPr marL="1143000" indent="-1143000" algn="just">
              <a:buFont typeface="System Font Regular"/>
              <a:buChar char="🔍"/>
            </a:pPr>
            <a:r>
              <a:rPr lang="en-US" sz="4000" dirty="0">
                <a:latin typeface="Times New Roman" panose="02020603050405020304" pitchFamily="18" charset="0"/>
                <a:cs typeface="Times New Roman" panose="02020603050405020304" pitchFamily="18" charset="0"/>
              </a:rPr>
              <a:t>The system shall restrict access to system features and activities based on the authenticated user's credentials, ensuring that staff may only update inventory at their assigned store, managers may only manage staff and inventory within their assigned store, and administrators have full access to all stores, users, and system settings.</a:t>
            </a:r>
          </a:p>
        </p:txBody>
      </p:sp>
      <p:cxnSp>
        <p:nvCxnSpPr>
          <p:cNvPr id="1062" name="Straight Connector 1061">
            <a:extLst>
              <a:ext uri="{FF2B5EF4-FFF2-40B4-BE49-F238E27FC236}">
                <a16:creationId xmlns:a16="http://schemas.microsoft.com/office/drawing/2014/main" id="{87EEF684-962E-0F57-C212-12F656F7634A}"/>
              </a:ext>
            </a:extLst>
          </p:cNvPr>
          <p:cNvCxnSpPr>
            <a:cxnSpLocks/>
          </p:cNvCxnSpPr>
          <p:nvPr/>
        </p:nvCxnSpPr>
        <p:spPr>
          <a:xfrm>
            <a:off x="11977113" y="20111652"/>
            <a:ext cx="0" cy="14904720"/>
          </a:xfrm>
          <a:prstGeom prst="line">
            <a:avLst/>
          </a:prstGeom>
          <a:ln w="88900">
            <a:solidFill>
              <a:srgbClr val="63C6EB"/>
            </a:solidFill>
          </a:ln>
        </p:spPr>
        <p:style>
          <a:lnRef idx="1">
            <a:schemeClr val="accent1"/>
          </a:lnRef>
          <a:fillRef idx="0">
            <a:schemeClr val="accent1"/>
          </a:fillRef>
          <a:effectRef idx="0">
            <a:schemeClr val="accent1"/>
          </a:effectRef>
          <a:fontRef idx="minor">
            <a:schemeClr val="tx1"/>
          </a:fontRef>
        </p:style>
      </p:cxnSp>
      <p:cxnSp>
        <p:nvCxnSpPr>
          <p:cNvPr id="1065" name="Straight Connector 1064">
            <a:extLst>
              <a:ext uri="{FF2B5EF4-FFF2-40B4-BE49-F238E27FC236}">
                <a16:creationId xmlns:a16="http://schemas.microsoft.com/office/drawing/2014/main" id="{54A7EE4C-78A4-4CD9-406F-526E8F304A69}"/>
              </a:ext>
            </a:extLst>
          </p:cNvPr>
          <p:cNvCxnSpPr>
            <a:cxnSpLocks/>
          </p:cNvCxnSpPr>
          <p:nvPr/>
        </p:nvCxnSpPr>
        <p:spPr>
          <a:xfrm flipH="1" flipV="1">
            <a:off x="1156765" y="35015552"/>
            <a:ext cx="10844784" cy="0"/>
          </a:xfrm>
          <a:prstGeom prst="line">
            <a:avLst/>
          </a:prstGeom>
          <a:ln w="88900">
            <a:solidFill>
              <a:srgbClr val="63C6EB"/>
            </a:solidFill>
          </a:ln>
        </p:spPr>
        <p:style>
          <a:lnRef idx="1">
            <a:schemeClr val="accent1"/>
          </a:lnRef>
          <a:fillRef idx="0">
            <a:schemeClr val="accent1"/>
          </a:fillRef>
          <a:effectRef idx="0">
            <a:schemeClr val="accent1"/>
          </a:effectRef>
          <a:fontRef idx="minor">
            <a:schemeClr val="tx1"/>
          </a:fontRef>
        </p:style>
      </p:cxnSp>
      <p:cxnSp>
        <p:nvCxnSpPr>
          <p:cNvPr id="1066" name="Straight Connector 1065">
            <a:extLst>
              <a:ext uri="{FF2B5EF4-FFF2-40B4-BE49-F238E27FC236}">
                <a16:creationId xmlns:a16="http://schemas.microsoft.com/office/drawing/2014/main" id="{310C248E-EC9E-33BA-FAC9-331710CCF060}"/>
              </a:ext>
            </a:extLst>
          </p:cNvPr>
          <p:cNvCxnSpPr>
            <a:cxnSpLocks/>
          </p:cNvCxnSpPr>
          <p:nvPr/>
        </p:nvCxnSpPr>
        <p:spPr>
          <a:xfrm>
            <a:off x="1149084" y="34470325"/>
            <a:ext cx="0" cy="586314"/>
          </a:xfrm>
          <a:prstGeom prst="line">
            <a:avLst/>
          </a:prstGeom>
          <a:ln w="88900">
            <a:solidFill>
              <a:srgbClr val="63C6EB"/>
            </a:solidFill>
          </a:ln>
        </p:spPr>
        <p:style>
          <a:lnRef idx="1">
            <a:schemeClr val="accent1"/>
          </a:lnRef>
          <a:fillRef idx="0">
            <a:schemeClr val="accent1"/>
          </a:fillRef>
          <a:effectRef idx="0">
            <a:schemeClr val="accent1"/>
          </a:effectRef>
          <a:fontRef idx="minor">
            <a:schemeClr val="tx1"/>
          </a:fontRef>
        </p:style>
      </p:cxnSp>
      <p:sp>
        <p:nvSpPr>
          <p:cNvPr id="1071" name="TextBox 1070">
            <a:extLst>
              <a:ext uri="{FF2B5EF4-FFF2-40B4-BE49-F238E27FC236}">
                <a16:creationId xmlns:a16="http://schemas.microsoft.com/office/drawing/2014/main" id="{A2ACFC2D-F6C9-C34B-9A1E-D4910919B76A}"/>
              </a:ext>
            </a:extLst>
          </p:cNvPr>
          <p:cNvSpPr txBox="1"/>
          <p:nvPr/>
        </p:nvSpPr>
        <p:spPr>
          <a:xfrm>
            <a:off x="1282319" y="34054497"/>
            <a:ext cx="4775601" cy="1172629"/>
          </a:xfrm>
          <a:prstGeom prst="rect">
            <a:avLst/>
          </a:prstGeom>
          <a:noFill/>
        </p:spPr>
        <p:txBody>
          <a:bodyPr wrap="square" lIns="246888" tIns="123444" rIns="246888" bIns="123444" rtlCol="0" anchor="t">
            <a:spAutoFit/>
          </a:bodyPr>
          <a:lstStyle/>
          <a:p>
            <a:r>
              <a:rPr lang="en-US" sz="6000" b="1" dirty="0">
                <a:solidFill>
                  <a:srgbClr val="63C6EB"/>
                </a:solidFill>
                <a:latin typeface="Times New Roman" panose="02020603050405020304" pitchFamily="18" charset="0"/>
                <a:cs typeface="Times New Roman" panose="02020603050405020304" pitchFamily="18" charset="0"/>
              </a:rPr>
              <a:t>References</a:t>
            </a:r>
          </a:p>
        </p:txBody>
      </p:sp>
      <p:cxnSp>
        <p:nvCxnSpPr>
          <p:cNvPr id="1072" name="Elbow Connector 1071">
            <a:extLst>
              <a:ext uri="{FF2B5EF4-FFF2-40B4-BE49-F238E27FC236}">
                <a16:creationId xmlns:a16="http://schemas.microsoft.com/office/drawing/2014/main" id="{127D6A81-70C7-0077-E3F0-17E553B4F6D6}"/>
              </a:ext>
            </a:extLst>
          </p:cNvPr>
          <p:cNvCxnSpPr>
            <a:cxnSpLocks/>
          </p:cNvCxnSpPr>
          <p:nvPr/>
        </p:nvCxnSpPr>
        <p:spPr>
          <a:xfrm rot="5400000" flipH="1" flipV="1">
            <a:off x="11443298" y="7247833"/>
            <a:ext cx="11684891" cy="9551947"/>
          </a:xfrm>
          <a:prstGeom prst="bentConnector3">
            <a:avLst>
              <a:gd name="adj1" fmla="val 93909"/>
            </a:avLst>
          </a:prstGeom>
          <a:ln w="88900">
            <a:solidFill>
              <a:srgbClr val="63C6EB"/>
            </a:solidFill>
          </a:ln>
        </p:spPr>
        <p:style>
          <a:lnRef idx="1">
            <a:schemeClr val="accent1"/>
          </a:lnRef>
          <a:fillRef idx="0">
            <a:schemeClr val="accent1"/>
          </a:fillRef>
          <a:effectRef idx="0">
            <a:schemeClr val="accent1"/>
          </a:effectRef>
          <a:fontRef idx="minor">
            <a:schemeClr val="tx1"/>
          </a:fontRef>
        </p:style>
      </p:cxnSp>
      <p:sp>
        <p:nvSpPr>
          <p:cNvPr id="1076" name="TextBox 1075">
            <a:extLst>
              <a:ext uri="{FF2B5EF4-FFF2-40B4-BE49-F238E27FC236}">
                <a16:creationId xmlns:a16="http://schemas.microsoft.com/office/drawing/2014/main" id="{6246D0BA-F3E3-FC31-7E12-1B15E8D227F2}"/>
              </a:ext>
            </a:extLst>
          </p:cNvPr>
          <p:cNvSpPr txBox="1"/>
          <p:nvPr/>
        </p:nvSpPr>
        <p:spPr>
          <a:xfrm>
            <a:off x="22872796" y="6360165"/>
            <a:ext cx="9732669" cy="8710077"/>
          </a:xfrm>
          <a:prstGeom prst="rect">
            <a:avLst/>
          </a:prstGeom>
          <a:noFill/>
        </p:spPr>
        <p:txBody>
          <a:bodyPr wrap="square">
            <a:spAutoFit/>
          </a:bodyPr>
          <a:lstStyle/>
          <a:p>
            <a:pPr marL="1143000" indent="-1143000">
              <a:buFont typeface="System Font Regular"/>
              <a:buChar char="🔍"/>
            </a:pPr>
            <a:r>
              <a:rPr lang="en-US" sz="4000" b="1" dirty="0">
                <a:latin typeface="Times New Roman" panose="02020603050405020304" pitchFamily="18" charset="0"/>
                <a:cs typeface="Times New Roman" panose="02020603050405020304" pitchFamily="18" charset="0"/>
              </a:rPr>
              <a:t>Databases:</a:t>
            </a:r>
            <a:r>
              <a:rPr lang="en-US" sz="4000" dirty="0">
                <a:latin typeface="Times New Roman" panose="02020603050405020304" pitchFamily="18" charset="0"/>
                <a:cs typeface="Times New Roman" panose="02020603050405020304" pitchFamily="18" charset="0"/>
              </a:rPr>
              <a:t> Handled by PostgreSQL, providing structured storage for grocery stores, product information, pricing, and real-time inventory updates.</a:t>
            </a:r>
          </a:p>
          <a:p>
            <a:pPr marL="1143000" indent="-1143000">
              <a:buFont typeface="System Font Regular"/>
              <a:buChar char="🔍"/>
            </a:pPr>
            <a:r>
              <a:rPr lang="en-US" sz="4000" b="1" dirty="0">
                <a:latin typeface="Times New Roman" panose="02020603050405020304" pitchFamily="18" charset="0"/>
                <a:ea typeface="+mn-lt"/>
                <a:cs typeface="Times New Roman" panose="02020603050405020304" pitchFamily="18" charset="0"/>
              </a:rPr>
              <a:t>Back End: </a:t>
            </a:r>
            <a:r>
              <a:rPr lang="en-US" sz="4000" dirty="0">
                <a:latin typeface="Times New Roman" panose="02020603050405020304" pitchFamily="18" charset="0"/>
                <a:ea typeface="+mn-lt"/>
                <a:cs typeface="Times New Roman" panose="02020603050405020304" pitchFamily="18" charset="0"/>
              </a:rPr>
              <a:t>Built using TypeScript, with Hono as the framework, for high-performance API routing.</a:t>
            </a:r>
            <a:endParaRPr lang="en-US" sz="4000" dirty="0">
              <a:latin typeface="Times New Roman" panose="02020603050405020304" pitchFamily="18" charset="0"/>
              <a:cs typeface="Times New Roman" panose="02020603050405020304" pitchFamily="18" charset="0"/>
            </a:endParaRPr>
          </a:p>
          <a:p>
            <a:pPr marL="1143000" indent="-1143000">
              <a:buFont typeface="System Font Regular"/>
              <a:buChar char="🔍"/>
            </a:pPr>
            <a:r>
              <a:rPr lang="en-US" sz="4000" b="1" dirty="0">
                <a:latin typeface="Times New Roman" panose="02020603050405020304" pitchFamily="18" charset="0"/>
                <a:ea typeface="+mn-lt"/>
                <a:cs typeface="Times New Roman" panose="02020603050405020304" pitchFamily="18" charset="0"/>
              </a:rPr>
              <a:t>Front End: </a:t>
            </a:r>
            <a:r>
              <a:rPr lang="en-US" sz="4000" dirty="0">
                <a:latin typeface="Times New Roman" panose="02020603050405020304" pitchFamily="18" charset="0"/>
                <a:ea typeface="+mn-lt"/>
                <a:cs typeface="Times New Roman" panose="02020603050405020304" pitchFamily="18" charset="0"/>
              </a:rPr>
              <a:t>Developed with Next.js for a responsive and modern user interface.</a:t>
            </a:r>
          </a:p>
          <a:p>
            <a:pPr marL="1143000" indent="-1143000">
              <a:buFont typeface="System Font Regular"/>
              <a:buChar char="🔍"/>
            </a:pPr>
            <a:r>
              <a:rPr lang="en-US" sz="4000" b="1" dirty="0">
                <a:latin typeface="Times New Roman" panose="02020603050405020304" pitchFamily="18" charset="0"/>
                <a:ea typeface="+mn-lt"/>
                <a:cs typeface="Times New Roman" panose="02020603050405020304" pitchFamily="18" charset="0"/>
              </a:rPr>
              <a:t>Communication: </a:t>
            </a:r>
            <a:r>
              <a:rPr lang="en-US" sz="4000" dirty="0">
                <a:latin typeface="Times New Roman" panose="02020603050405020304" pitchFamily="18" charset="0"/>
                <a:ea typeface="+mn-lt"/>
                <a:cs typeface="Times New Roman" panose="02020603050405020304" pitchFamily="18" charset="0"/>
              </a:rPr>
              <a:t>oRPC handles all communication between frontend and backend.</a:t>
            </a:r>
          </a:p>
          <a:p>
            <a:pPr marL="1143000" indent="-1143000">
              <a:buFont typeface="System Font Regular"/>
              <a:buChar char="🔍"/>
            </a:pPr>
            <a:r>
              <a:rPr lang="en-US" sz="4000" b="1" dirty="0">
                <a:latin typeface="Times New Roman" panose="02020603050405020304" pitchFamily="18" charset="0"/>
                <a:ea typeface="+mn-lt"/>
                <a:cs typeface="Times New Roman" panose="02020603050405020304" pitchFamily="18" charset="0"/>
              </a:rPr>
              <a:t>Repository management: </a:t>
            </a:r>
            <a:r>
              <a:rPr lang="en-US" sz="4000" dirty="0">
                <a:latin typeface="Times New Roman" panose="02020603050405020304" pitchFamily="18" charset="0"/>
                <a:ea typeface="+mn-lt"/>
                <a:cs typeface="Times New Roman" panose="02020603050405020304" pitchFamily="18" charset="0"/>
              </a:rPr>
              <a:t>Turborepo manages repositories and dependencies.</a:t>
            </a:r>
          </a:p>
        </p:txBody>
      </p:sp>
      <p:sp>
        <p:nvSpPr>
          <p:cNvPr id="1081" name="TextBox 1080">
            <a:extLst>
              <a:ext uri="{FF2B5EF4-FFF2-40B4-BE49-F238E27FC236}">
                <a16:creationId xmlns:a16="http://schemas.microsoft.com/office/drawing/2014/main" id="{5A43B2B6-65C6-320A-9537-6BA1AF913BD3}"/>
              </a:ext>
            </a:extLst>
          </p:cNvPr>
          <p:cNvSpPr txBox="1"/>
          <p:nvPr/>
        </p:nvSpPr>
        <p:spPr>
          <a:xfrm>
            <a:off x="24966404" y="3915691"/>
            <a:ext cx="6908316" cy="2095958"/>
          </a:xfrm>
          <a:prstGeom prst="rect">
            <a:avLst/>
          </a:prstGeom>
          <a:noFill/>
        </p:spPr>
        <p:txBody>
          <a:bodyPr wrap="square" lIns="246888" tIns="123444" rIns="246888" bIns="123444" rtlCol="0" anchor="t">
            <a:spAutoFit/>
          </a:bodyPr>
          <a:lstStyle/>
          <a:p>
            <a:pPr algn="r"/>
            <a:r>
              <a:rPr lang="en-US" sz="6000" b="1" dirty="0">
                <a:solidFill>
                  <a:srgbClr val="082040"/>
                </a:solidFill>
                <a:latin typeface="Times New Roman" panose="02020603050405020304" pitchFamily="18" charset="0"/>
                <a:cs typeface="Times New Roman" panose="02020603050405020304" pitchFamily="18" charset="0"/>
              </a:rPr>
              <a:t>Application </a:t>
            </a:r>
          </a:p>
          <a:p>
            <a:pPr algn="r"/>
            <a:r>
              <a:rPr lang="en-US" sz="6000" b="1" dirty="0">
                <a:solidFill>
                  <a:srgbClr val="082040"/>
                </a:solidFill>
                <a:latin typeface="Times New Roman" panose="02020603050405020304" pitchFamily="18" charset="0"/>
                <a:cs typeface="Times New Roman" panose="02020603050405020304" pitchFamily="18" charset="0"/>
              </a:rPr>
              <a:t>Implementation</a:t>
            </a:r>
          </a:p>
        </p:txBody>
      </p:sp>
      <p:cxnSp>
        <p:nvCxnSpPr>
          <p:cNvPr id="1090" name="Straight Connector 1089">
            <a:extLst>
              <a:ext uri="{FF2B5EF4-FFF2-40B4-BE49-F238E27FC236}">
                <a16:creationId xmlns:a16="http://schemas.microsoft.com/office/drawing/2014/main" id="{034A3070-0344-0DCC-A1CA-793850DA13CB}"/>
              </a:ext>
            </a:extLst>
          </p:cNvPr>
          <p:cNvCxnSpPr>
            <a:cxnSpLocks/>
          </p:cNvCxnSpPr>
          <p:nvPr/>
        </p:nvCxnSpPr>
        <p:spPr>
          <a:xfrm flipH="1">
            <a:off x="12554796" y="20029043"/>
            <a:ext cx="32454" cy="11129214"/>
          </a:xfrm>
          <a:prstGeom prst="line">
            <a:avLst/>
          </a:prstGeom>
          <a:ln w="88900">
            <a:solidFill>
              <a:srgbClr val="082040"/>
            </a:solidFill>
          </a:ln>
        </p:spPr>
        <p:style>
          <a:lnRef idx="1">
            <a:schemeClr val="accent1"/>
          </a:lnRef>
          <a:fillRef idx="0">
            <a:schemeClr val="accent1"/>
          </a:fillRef>
          <a:effectRef idx="0">
            <a:schemeClr val="accent1"/>
          </a:effectRef>
          <a:fontRef idx="minor">
            <a:schemeClr val="tx1"/>
          </a:fontRef>
        </p:style>
      </p:cxnSp>
      <p:cxnSp>
        <p:nvCxnSpPr>
          <p:cNvPr id="1092" name="Straight Connector 1091">
            <a:extLst>
              <a:ext uri="{FF2B5EF4-FFF2-40B4-BE49-F238E27FC236}">
                <a16:creationId xmlns:a16="http://schemas.microsoft.com/office/drawing/2014/main" id="{325D035C-4AD9-6F6A-6395-4250620DF9A6}"/>
              </a:ext>
            </a:extLst>
          </p:cNvPr>
          <p:cNvCxnSpPr>
            <a:cxnSpLocks/>
          </p:cNvCxnSpPr>
          <p:nvPr/>
        </p:nvCxnSpPr>
        <p:spPr>
          <a:xfrm flipH="1">
            <a:off x="12554796" y="31158257"/>
            <a:ext cx="9063108" cy="0"/>
          </a:xfrm>
          <a:prstGeom prst="line">
            <a:avLst/>
          </a:prstGeom>
          <a:ln w="88900">
            <a:solidFill>
              <a:srgbClr val="082040"/>
            </a:solidFill>
          </a:ln>
        </p:spPr>
        <p:style>
          <a:lnRef idx="1">
            <a:schemeClr val="accent1"/>
          </a:lnRef>
          <a:fillRef idx="0">
            <a:schemeClr val="accent1"/>
          </a:fillRef>
          <a:effectRef idx="0">
            <a:schemeClr val="accent1"/>
          </a:effectRef>
          <a:fontRef idx="minor">
            <a:schemeClr val="tx1"/>
          </a:fontRef>
        </p:style>
      </p:cxnSp>
      <p:cxnSp>
        <p:nvCxnSpPr>
          <p:cNvPr id="1097" name="Straight Connector 1096">
            <a:extLst>
              <a:ext uri="{FF2B5EF4-FFF2-40B4-BE49-F238E27FC236}">
                <a16:creationId xmlns:a16="http://schemas.microsoft.com/office/drawing/2014/main" id="{DAEFB476-8C6F-4E80-36E6-54CB6679E072}"/>
              </a:ext>
            </a:extLst>
          </p:cNvPr>
          <p:cNvCxnSpPr>
            <a:cxnSpLocks/>
          </p:cNvCxnSpPr>
          <p:nvPr/>
        </p:nvCxnSpPr>
        <p:spPr>
          <a:xfrm>
            <a:off x="21605485" y="30608279"/>
            <a:ext cx="0" cy="552445"/>
          </a:xfrm>
          <a:prstGeom prst="line">
            <a:avLst/>
          </a:prstGeom>
          <a:ln w="88900">
            <a:solidFill>
              <a:srgbClr val="082040"/>
            </a:solidFill>
          </a:ln>
        </p:spPr>
        <p:style>
          <a:lnRef idx="1">
            <a:schemeClr val="accent1"/>
          </a:lnRef>
          <a:fillRef idx="0">
            <a:schemeClr val="accent1"/>
          </a:fillRef>
          <a:effectRef idx="0">
            <a:schemeClr val="accent1"/>
          </a:effectRef>
          <a:fontRef idx="minor">
            <a:schemeClr val="tx1"/>
          </a:fontRef>
        </p:style>
      </p:cxnSp>
      <p:cxnSp>
        <p:nvCxnSpPr>
          <p:cNvPr id="1098" name="Elbow Connector 1097">
            <a:extLst>
              <a:ext uri="{FF2B5EF4-FFF2-40B4-BE49-F238E27FC236}">
                <a16:creationId xmlns:a16="http://schemas.microsoft.com/office/drawing/2014/main" id="{18CAFB91-D91B-2F59-060F-51C97312329E}"/>
              </a:ext>
            </a:extLst>
          </p:cNvPr>
          <p:cNvCxnSpPr>
            <a:cxnSpLocks/>
          </p:cNvCxnSpPr>
          <p:nvPr/>
        </p:nvCxnSpPr>
        <p:spPr>
          <a:xfrm rot="5400000" flipH="1" flipV="1">
            <a:off x="21056931" y="6772733"/>
            <a:ext cx="12728853" cy="9551945"/>
          </a:xfrm>
          <a:prstGeom prst="bentConnector3">
            <a:avLst>
              <a:gd name="adj1" fmla="val 94698"/>
            </a:avLst>
          </a:prstGeom>
          <a:ln w="88900">
            <a:solidFill>
              <a:srgbClr val="082040"/>
            </a:solidFill>
          </a:ln>
        </p:spPr>
        <p:style>
          <a:lnRef idx="1">
            <a:schemeClr val="accent1"/>
          </a:lnRef>
          <a:fillRef idx="0">
            <a:schemeClr val="accent1"/>
          </a:fillRef>
          <a:effectRef idx="0">
            <a:schemeClr val="accent1"/>
          </a:effectRef>
          <a:fontRef idx="minor">
            <a:schemeClr val="tx1"/>
          </a:fontRef>
        </p:style>
      </p:cxnSp>
      <p:cxnSp>
        <p:nvCxnSpPr>
          <p:cNvPr id="1116" name="Elbow Connector 1115">
            <a:extLst>
              <a:ext uri="{FF2B5EF4-FFF2-40B4-BE49-F238E27FC236}">
                <a16:creationId xmlns:a16="http://schemas.microsoft.com/office/drawing/2014/main" id="{56FF6D2E-A846-93AB-E14E-AF15F6270325}"/>
              </a:ext>
            </a:extLst>
          </p:cNvPr>
          <p:cNvCxnSpPr>
            <a:cxnSpLocks/>
          </p:cNvCxnSpPr>
          <p:nvPr/>
        </p:nvCxnSpPr>
        <p:spPr>
          <a:xfrm flipV="1">
            <a:off x="23304421" y="16645331"/>
            <a:ext cx="8892909" cy="2342858"/>
          </a:xfrm>
          <a:prstGeom prst="bentConnector3">
            <a:avLst>
              <a:gd name="adj1" fmla="val 4400"/>
            </a:avLst>
          </a:prstGeom>
          <a:ln w="88900">
            <a:solidFill>
              <a:srgbClr val="63C6EB"/>
            </a:solidFill>
          </a:ln>
        </p:spPr>
        <p:style>
          <a:lnRef idx="1">
            <a:schemeClr val="accent1"/>
          </a:lnRef>
          <a:fillRef idx="0">
            <a:schemeClr val="accent1"/>
          </a:fillRef>
          <a:effectRef idx="0">
            <a:schemeClr val="accent1"/>
          </a:effectRef>
          <a:fontRef idx="minor">
            <a:schemeClr val="tx1"/>
          </a:fontRef>
        </p:style>
      </p:cxnSp>
      <p:sp>
        <p:nvSpPr>
          <p:cNvPr id="1122" name="TextBox 1121">
            <a:extLst>
              <a:ext uri="{FF2B5EF4-FFF2-40B4-BE49-F238E27FC236}">
                <a16:creationId xmlns:a16="http://schemas.microsoft.com/office/drawing/2014/main" id="{55C210F3-A53F-411F-13D9-D9E46D18D11B}"/>
              </a:ext>
            </a:extLst>
          </p:cNvPr>
          <p:cNvSpPr txBox="1"/>
          <p:nvPr/>
        </p:nvSpPr>
        <p:spPr>
          <a:xfrm>
            <a:off x="26979943" y="15475722"/>
            <a:ext cx="5212803" cy="1172629"/>
          </a:xfrm>
          <a:prstGeom prst="rect">
            <a:avLst/>
          </a:prstGeom>
          <a:noFill/>
        </p:spPr>
        <p:txBody>
          <a:bodyPr wrap="square" lIns="246888" tIns="123444" rIns="246888" bIns="123444" rtlCol="0" anchor="t">
            <a:spAutoFit/>
          </a:bodyPr>
          <a:lstStyle/>
          <a:p>
            <a:r>
              <a:rPr lang="en-US" sz="6000" b="1" dirty="0">
                <a:solidFill>
                  <a:srgbClr val="63C6EB"/>
                </a:solidFill>
                <a:latin typeface="Times New Roman" panose="02020603050405020304" pitchFamily="18" charset="0"/>
                <a:cs typeface="Times New Roman" panose="02020603050405020304" pitchFamily="18" charset="0"/>
              </a:rPr>
              <a:t>Object Design</a:t>
            </a:r>
          </a:p>
        </p:txBody>
      </p:sp>
      <p:sp>
        <p:nvSpPr>
          <p:cNvPr id="1128" name="TextBox 1127">
            <a:extLst>
              <a:ext uri="{FF2B5EF4-FFF2-40B4-BE49-F238E27FC236}">
                <a16:creationId xmlns:a16="http://schemas.microsoft.com/office/drawing/2014/main" id="{36B6DFF7-24B0-429C-BA09-2A85FFAAB304}"/>
              </a:ext>
            </a:extLst>
          </p:cNvPr>
          <p:cNvSpPr txBox="1"/>
          <p:nvPr/>
        </p:nvSpPr>
        <p:spPr>
          <a:xfrm>
            <a:off x="16710848" y="5697328"/>
            <a:ext cx="5411558" cy="1172629"/>
          </a:xfrm>
          <a:prstGeom prst="rect">
            <a:avLst/>
          </a:prstGeom>
          <a:noFill/>
        </p:spPr>
        <p:txBody>
          <a:bodyPr wrap="square" lIns="246888" tIns="123444" rIns="246888" bIns="123444" rtlCol="0" anchor="t">
            <a:spAutoFit/>
          </a:bodyPr>
          <a:lstStyle/>
          <a:p>
            <a:r>
              <a:rPr lang="en-US" sz="6000" b="1" dirty="0">
                <a:solidFill>
                  <a:srgbClr val="63C6EB"/>
                </a:solidFill>
                <a:latin typeface="Times New Roman" panose="02020603050405020304" pitchFamily="18" charset="0"/>
                <a:cs typeface="Times New Roman" panose="02020603050405020304" pitchFamily="18" charset="0"/>
              </a:rPr>
              <a:t>System Design</a:t>
            </a:r>
          </a:p>
        </p:txBody>
      </p:sp>
      <p:sp>
        <p:nvSpPr>
          <p:cNvPr id="1138" name="TextBox 1137">
            <a:extLst>
              <a:ext uri="{FF2B5EF4-FFF2-40B4-BE49-F238E27FC236}">
                <a16:creationId xmlns:a16="http://schemas.microsoft.com/office/drawing/2014/main" id="{122BB9BB-10C1-52B7-0267-CD9A8C0B88AD}"/>
              </a:ext>
            </a:extLst>
          </p:cNvPr>
          <p:cNvSpPr txBox="1"/>
          <p:nvPr/>
        </p:nvSpPr>
        <p:spPr>
          <a:xfrm>
            <a:off x="17134828" y="30028022"/>
            <a:ext cx="4372038" cy="1172629"/>
          </a:xfrm>
          <a:prstGeom prst="rect">
            <a:avLst/>
          </a:prstGeom>
          <a:noFill/>
        </p:spPr>
        <p:txBody>
          <a:bodyPr wrap="square" lIns="246888" tIns="123444" rIns="246888" bIns="123444" rtlCol="0" anchor="t">
            <a:spAutoFit/>
          </a:bodyPr>
          <a:lstStyle/>
          <a:p>
            <a:r>
              <a:rPr lang="en-US" sz="6000" b="1" dirty="0">
                <a:solidFill>
                  <a:srgbClr val="082040"/>
                </a:solidFill>
                <a:latin typeface="Times New Roman" panose="02020603050405020304" pitchFamily="18" charset="0"/>
                <a:cs typeface="Times New Roman" panose="02020603050405020304" pitchFamily="18" charset="0"/>
              </a:rPr>
              <a:t>Verification</a:t>
            </a:r>
          </a:p>
        </p:txBody>
      </p:sp>
      <p:cxnSp>
        <p:nvCxnSpPr>
          <p:cNvPr id="1144" name="Straight Connector 1143">
            <a:extLst>
              <a:ext uri="{FF2B5EF4-FFF2-40B4-BE49-F238E27FC236}">
                <a16:creationId xmlns:a16="http://schemas.microsoft.com/office/drawing/2014/main" id="{4B16A1AD-9C33-F77B-C07D-C78456FC77CD}"/>
              </a:ext>
            </a:extLst>
          </p:cNvPr>
          <p:cNvCxnSpPr>
            <a:cxnSpLocks/>
          </p:cNvCxnSpPr>
          <p:nvPr/>
        </p:nvCxnSpPr>
        <p:spPr>
          <a:xfrm>
            <a:off x="22615139" y="20029043"/>
            <a:ext cx="0" cy="8274463"/>
          </a:xfrm>
          <a:prstGeom prst="line">
            <a:avLst/>
          </a:prstGeom>
          <a:ln w="88900">
            <a:solidFill>
              <a:srgbClr val="082040"/>
            </a:solidFill>
          </a:ln>
        </p:spPr>
        <p:style>
          <a:lnRef idx="1">
            <a:schemeClr val="accent1"/>
          </a:lnRef>
          <a:fillRef idx="0">
            <a:schemeClr val="accent1"/>
          </a:fillRef>
          <a:effectRef idx="0">
            <a:schemeClr val="accent1"/>
          </a:effectRef>
          <a:fontRef idx="minor">
            <a:schemeClr val="tx1"/>
          </a:fontRef>
        </p:style>
      </p:cxnSp>
      <p:cxnSp>
        <p:nvCxnSpPr>
          <p:cNvPr id="1150" name="Straight Connector 1149">
            <a:extLst>
              <a:ext uri="{FF2B5EF4-FFF2-40B4-BE49-F238E27FC236}">
                <a16:creationId xmlns:a16="http://schemas.microsoft.com/office/drawing/2014/main" id="{CF2100F4-A1A9-4CB3-57EF-3C8620CC5F0E}"/>
              </a:ext>
            </a:extLst>
          </p:cNvPr>
          <p:cNvCxnSpPr>
            <a:cxnSpLocks/>
          </p:cNvCxnSpPr>
          <p:nvPr/>
        </p:nvCxnSpPr>
        <p:spPr>
          <a:xfrm flipH="1" flipV="1">
            <a:off x="22645385" y="28274199"/>
            <a:ext cx="9229335" cy="23467"/>
          </a:xfrm>
          <a:prstGeom prst="line">
            <a:avLst/>
          </a:prstGeom>
          <a:ln w="88900">
            <a:solidFill>
              <a:srgbClr val="082040"/>
            </a:solidFill>
          </a:ln>
        </p:spPr>
        <p:style>
          <a:lnRef idx="1">
            <a:schemeClr val="accent1"/>
          </a:lnRef>
          <a:fillRef idx="0">
            <a:schemeClr val="accent1"/>
          </a:fillRef>
          <a:effectRef idx="0">
            <a:schemeClr val="accent1"/>
          </a:effectRef>
          <a:fontRef idx="minor">
            <a:schemeClr val="tx1"/>
          </a:fontRef>
        </p:style>
      </p:cxnSp>
      <p:pic>
        <p:nvPicPr>
          <p:cNvPr id="1152" name="Picture 2" descr="Turborepo Logo PNG Vector (SVG) Free Download">
            <a:extLst>
              <a:ext uri="{FF2B5EF4-FFF2-40B4-BE49-F238E27FC236}">
                <a16:creationId xmlns:a16="http://schemas.microsoft.com/office/drawing/2014/main" id="{8A65183C-97FE-A27A-273B-0D5B8C37E92D}"/>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t="35985" b="37275"/>
          <a:stretch/>
        </p:blipFill>
        <p:spPr bwMode="auto">
          <a:xfrm>
            <a:off x="17285346" y="41256359"/>
            <a:ext cx="6725363" cy="1798368"/>
          </a:xfrm>
          <a:prstGeom prst="rect">
            <a:avLst/>
          </a:prstGeom>
          <a:noFill/>
          <a:extLst>
            <a:ext uri="{909E8E84-426E-40DD-AFC4-6F175D3DCCD1}">
              <a14:hiddenFill xmlns:a14="http://schemas.microsoft.com/office/drawing/2010/main">
                <a:solidFill>
                  <a:srgbClr val="FFFFFF"/>
                </a:solidFill>
              </a14:hiddenFill>
            </a:ext>
          </a:extLst>
        </p:spPr>
      </p:pic>
      <p:pic>
        <p:nvPicPr>
          <p:cNvPr id="99" name="Picture 2" descr="GitHub - honojs/hono: Web framework built on Web Standards">
            <a:extLst>
              <a:ext uri="{FF2B5EF4-FFF2-40B4-BE49-F238E27FC236}">
                <a16:creationId xmlns:a16="http://schemas.microsoft.com/office/drawing/2014/main" id="{D8CC1612-E6F3-D94E-73FB-AE8EC7D9636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248014" y="40367391"/>
            <a:ext cx="3947243" cy="1480216"/>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9562A443-02EE-55B3-D255-737510681AD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179104" y="40527757"/>
            <a:ext cx="3249366" cy="1398027"/>
          </a:xfrm>
          <a:prstGeom prst="rect">
            <a:avLst/>
          </a:prstGeom>
          <a:noFill/>
          <a:extLst>
            <a:ext uri="{909E8E84-426E-40DD-AFC4-6F175D3DCCD1}">
              <a14:hiddenFill xmlns:a14="http://schemas.microsoft.com/office/drawing/2010/main">
                <a:solidFill>
                  <a:srgbClr val="FFFFFF"/>
                </a:solidFill>
              </a14:hiddenFill>
            </a:ext>
          </a:extLst>
        </p:spPr>
      </p:pic>
      <p:cxnSp>
        <p:nvCxnSpPr>
          <p:cNvPr id="1157" name="Straight Connector 1156">
            <a:extLst>
              <a:ext uri="{FF2B5EF4-FFF2-40B4-BE49-F238E27FC236}">
                <a16:creationId xmlns:a16="http://schemas.microsoft.com/office/drawing/2014/main" id="{F8ED8ADB-A5C7-4066-81E1-0B74B3840537}"/>
              </a:ext>
            </a:extLst>
          </p:cNvPr>
          <p:cNvCxnSpPr>
            <a:cxnSpLocks/>
          </p:cNvCxnSpPr>
          <p:nvPr/>
        </p:nvCxnSpPr>
        <p:spPr>
          <a:xfrm flipH="1">
            <a:off x="31874720" y="27715913"/>
            <a:ext cx="0" cy="608071"/>
          </a:xfrm>
          <a:prstGeom prst="line">
            <a:avLst/>
          </a:prstGeom>
          <a:ln w="88900">
            <a:solidFill>
              <a:srgbClr val="082040"/>
            </a:solidFill>
          </a:ln>
        </p:spPr>
        <p:style>
          <a:lnRef idx="1">
            <a:schemeClr val="accent1"/>
          </a:lnRef>
          <a:fillRef idx="0">
            <a:schemeClr val="accent1"/>
          </a:fillRef>
          <a:effectRef idx="0">
            <a:schemeClr val="accent1"/>
          </a:effectRef>
          <a:fontRef idx="minor">
            <a:schemeClr val="tx1"/>
          </a:fontRef>
        </p:style>
      </p:cxnSp>
      <p:sp>
        <p:nvSpPr>
          <p:cNvPr id="1158" name="TextBox 1157">
            <a:extLst>
              <a:ext uri="{FF2B5EF4-FFF2-40B4-BE49-F238E27FC236}">
                <a16:creationId xmlns:a16="http://schemas.microsoft.com/office/drawing/2014/main" id="{CA2DF187-0BFF-FBCA-5156-637D956CBEF3}"/>
              </a:ext>
            </a:extLst>
          </p:cNvPr>
          <p:cNvSpPr txBox="1"/>
          <p:nvPr/>
        </p:nvSpPr>
        <p:spPr>
          <a:xfrm>
            <a:off x="28079893" y="27229057"/>
            <a:ext cx="3794827" cy="1172629"/>
          </a:xfrm>
          <a:prstGeom prst="rect">
            <a:avLst/>
          </a:prstGeom>
          <a:noFill/>
        </p:spPr>
        <p:txBody>
          <a:bodyPr wrap="square" lIns="246888" tIns="123444" rIns="246888" bIns="123444" rtlCol="0" anchor="t">
            <a:spAutoFit/>
          </a:bodyPr>
          <a:lstStyle/>
          <a:p>
            <a:r>
              <a:rPr lang="en-US" sz="6000" b="1" dirty="0">
                <a:solidFill>
                  <a:srgbClr val="082040"/>
                </a:solidFill>
                <a:latin typeface="Times New Roman" panose="02020603050405020304" pitchFamily="18" charset="0"/>
                <a:cs typeface="Times New Roman" panose="02020603050405020304" pitchFamily="18" charset="0"/>
              </a:rPr>
              <a:t>Summary</a:t>
            </a:r>
          </a:p>
        </p:txBody>
      </p:sp>
      <p:sp>
        <p:nvSpPr>
          <p:cNvPr id="1170" name="TextBox 1169">
            <a:extLst>
              <a:ext uri="{FF2B5EF4-FFF2-40B4-BE49-F238E27FC236}">
                <a16:creationId xmlns:a16="http://schemas.microsoft.com/office/drawing/2014/main" id="{BC24D491-4B55-D23D-58B7-4FC12A066EF8}"/>
              </a:ext>
            </a:extLst>
          </p:cNvPr>
          <p:cNvSpPr txBox="1"/>
          <p:nvPr/>
        </p:nvSpPr>
        <p:spPr>
          <a:xfrm>
            <a:off x="22671908" y="28555297"/>
            <a:ext cx="9291692" cy="11172289"/>
          </a:xfrm>
          <a:prstGeom prst="rect">
            <a:avLst/>
          </a:prstGeom>
          <a:noFill/>
        </p:spPr>
        <p:txBody>
          <a:bodyPr wrap="square">
            <a:spAutoFit/>
          </a:bodyPr>
          <a:lstStyle/>
          <a:p>
            <a:pPr algn="just"/>
            <a:r>
              <a:rPr lang="en-US" sz="4000" dirty="0">
                <a:latin typeface="Times New Roman" panose="02020603050405020304" pitchFamily="18" charset="0"/>
                <a:cs typeface="Times New Roman" panose="02020603050405020304" pitchFamily="18" charset="0"/>
              </a:rPr>
              <a:t>Product Finder is a real-time grocery product search and inventory management platform that allows customers to search for specific grocery products and view up-to-date pricing and availability across multiple stores in their area. The platform provides a unified interface for grocery staff, managers, and administrators, where access to features is determined by user credentials — staff update inventory via barcode scanning or manual adjustments, managers oversee store inventory and staff accounts, and administrators have full control over all stores, users, and system settings. Product Finder aims to reduce wasted shopping trips, improve inventory accuracy, and streamline store management through a single platform.</a:t>
            </a:r>
          </a:p>
        </p:txBody>
      </p:sp>
      <p:sp>
        <p:nvSpPr>
          <p:cNvPr id="1175" name="TextBox 1174">
            <a:extLst>
              <a:ext uri="{FF2B5EF4-FFF2-40B4-BE49-F238E27FC236}">
                <a16:creationId xmlns:a16="http://schemas.microsoft.com/office/drawing/2014/main" id="{2DE65657-26EE-BD92-DD7C-31C00C069990}"/>
              </a:ext>
            </a:extLst>
          </p:cNvPr>
          <p:cNvSpPr txBox="1"/>
          <p:nvPr/>
        </p:nvSpPr>
        <p:spPr>
          <a:xfrm>
            <a:off x="12452317" y="31492665"/>
            <a:ext cx="9874900" cy="6863417"/>
          </a:xfrm>
          <a:prstGeom prst="rect">
            <a:avLst/>
          </a:prstGeom>
          <a:noFill/>
        </p:spPr>
        <p:txBody>
          <a:bodyPr wrap="square">
            <a:spAutoFit/>
          </a:bodyPr>
          <a:lstStyle/>
          <a:p>
            <a:pPr marL="571500" indent="-571500">
              <a:buFont typeface="System Font Regular"/>
              <a:buChar char="✅"/>
            </a:pPr>
            <a:r>
              <a:rPr lang="en-US" sz="4000" b="1" dirty="0">
                <a:latin typeface="Times New Roman" panose="02020603050405020304" pitchFamily="18" charset="0"/>
                <a:cs typeface="Times New Roman" panose="02020603050405020304" pitchFamily="18" charset="0"/>
              </a:rPr>
              <a:t>Unit testing: </a:t>
            </a:r>
            <a:r>
              <a:rPr lang="en-US" sz="4000" dirty="0">
                <a:latin typeface="Times New Roman" panose="02020603050405020304" pitchFamily="18" charset="0"/>
                <a:cs typeface="Times New Roman" panose="02020603050405020304" pitchFamily="18" charset="0"/>
              </a:rPr>
              <a:t>is applied to all features such as product search, barcode scanning, and user authentication to confirm component performance in isolation.</a:t>
            </a:r>
          </a:p>
          <a:p>
            <a:pPr marL="571500" indent="-571500">
              <a:buFont typeface="System Font Regular"/>
              <a:buChar char="✅"/>
            </a:pPr>
            <a:r>
              <a:rPr lang="en-US" sz="4000" b="1" dirty="0">
                <a:latin typeface="Times New Roman" panose="02020603050405020304" pitchFamily="18" charset="0"/>
                <a:cs typeface="Times New Roman" panose="02020603050405020304" pitchFamily="18" charset="0"/>
              </a:rPr>
              <a:t>Integration testing: </a:t>
            </a:r>
            <a:r>
              <a:rPr lang="en-US" sz="4000" dirty="0">
                <a:latin typeface="Times New Roman" panose="02020603050405020304" pitchFamily="18" charset="0"/>
                <a:cs typeface="Times New Roman" panose="02020603050405020304" pitchFamily="18" charset="0"/>
              </a:rPr>
              <a:t>verifies that system components work together correctly, such as confirming that a barcode scan updates the database and reflects correctly in customer-facing search results. </a:t>
            </a:r>
          </a:p>
          <a:p>
            <a:pPr marL="571500" indent="-571500">
              <a:buFont typeface="System Font Regular"/>
              <a:buChar char="✅"/>
            </a:pPr>
            <a:r>
              <a:rPr lang="en-US" sz="4000" b="1" dirty="0">
                <a:latin typeface="Times New Roman" panose="02020603050405020304" pitchFamily="18" charset="0"/>
                <a:cs typeface="Times New Roman" panose="02020603050405020304" pitchFamily="18" charset="0"/>
              </a:rPr>
              <a:t>Security testing: </a:t>
            </a:r>
            <a:r>
              <a:rPr lang="en-US" sz="4000" dirty="0">
                <a:latin typeface="Times New Roman" panose="02020603050405020304" pitchFamily="18" charset="0"/>
                <a:cs typeface="Times New Roman" panose="02020603050405020304" pitchFamily="18" charset="0"/>
              </a:rPr>
              <a:t>confirms user credentials for login and application modifications</a:t>
            </a:r>
          </a:p>
        </p:txBody>
      </p:sp>
      <p:sp>
        <p:nvSpPr>
          <p:cNvPr id="1178" name="TextBox 1177">
            <a:extLst>
              <a:ext uri="{FF2B5EF4-FFF2-40B4-BE49-F238E27FC236}">
                <a16:creationId xmlns:a16="http://schemas.microsoft.com/office/drawing/2014/main" id="{B6A12772-0AB2-95A5-FBD6-50E73EDB06DD}"/>
              </a:ext>
            </a:extLst>
          </p:cNvPr>
          <p:cNvSpPr txBox="1"/>
          <p:nvPr/>
        </p:nvSpPr>
        <p:spPr>
          <a:xfrm>
            <a:off x="964475" y="35254611"/>
            <a:ext cx="11381764" cy="4524315"/>
          </a:xfrm>
          <a:prstGeom prst="rect">
            <a:avLst/>
          </a:prstGeom>
          <a:noFill/>
        </p:spPr>
        <p:txBody>
          <a:bodyPr wrap="square">
            <a:spAutoFit/>
          </a:bodyPr>
          <a:lstStyle/>
          <a:p>
            <a:pPr marL="571500" indent="-571500">
              <a:buFont typeface="Arial" panose="020B0604020202020204" pitchFamily="34" charset="0"/>
              <a:buChar char="•"/>
            </a:pPr>
            <a:r>
              <a:rPr lang="en-US" sz="3200" dirty="0">
                <a:solidFill>
                  <a:srgbClr val="082040"/>
                </a:solidFill>
                <a:latin typeface="Times New Roman" panose="02020603050405020304" pitchFamily="18" charset="0"/>
                <a:cs typeface="Times New Roman" panose="02020603050405020304" pitchFamily="18" charset="0"/>
              </a:rPr>
              <a:t>PostgreSQL Global Development Group. (2024). </a:t>
            </a:r>
            <a:r>
              <a:rPr lang="en-US" sz="3200" i="1" dirty="0">
                <a:solidFill>
                  <a:srgbClr val="082040"/>
                </a:solidFill>
                <a:latin typeface="Times New Roman" panose="02020603050405020304" pitchFamily="18" charset="0"/>
                <a:cs typeface="Times New Roman" panose="02020603050405020304" pitchFamily="18" charset="0"/>
              </a:rPr>
              <a:t>PostgreSQL Documentation</a:t>
            </a:r>
            <a:r>
              <a:rPr lang="en-US" sz="3200" dirty="0">
                <a:solidFill>
                  <a:srgbClr val="082040"/>
                </a:solidFill>
                <a:latin typeface="Times New Roman" panose="02020603050405020304" pitchFamily="18" charset="0"/>
                <a:cs typeface="Times New Roman" panose="02020603050405020304" pitchFamily="18" charset="0"/>
              </a:rPr>
              <a:t>. https://www.postgresql.org/docs/ </a:t>
            </a:r>
          </a:p>
          <a:p>
            <a:pPr marL="571500" indent="-571500">
              <a:buFont typeface="Arial" panose="020B0604020202020204" pitchFamily="34" charset="0"/>
              <a:buChar char="•"/>
            </a:pPr>
            <a:r>
              <a:rPr lang="en-US" sz="3200" dirty="0">
                <a:solidFill>
                  <a:srgbClr val="082040"/>
                </a:solidFill>
                <a:latin typeface="Times New Roman" panose="02020603050405020304" pitchFamily="18" charset="0"/>
                <a:cs typeface="Times New Roman" panose="02020603050405020304" pitchFamily="18" charset="0"/>
              </a:rPr>
              <a:t>Microsoft. (2024). </a:t>
            </a:r>
            <a:r>
              <a:rPr lang="en-US" sz="3200" i="1" dirty="0">
                <a:solidFill>
                  <a:srgbClr val="082040"/>
                </a:solidFill>
                <a:latin typeface="Times New Roman" panose="02020603050405020304" pitchFamily="18" charset="0"/>
                <a:cs typeface="Times New Roman" panose="02020603050405020304" pitchFamily="18" charset="0"/>
              </a:rPr>
              <a:t>TypeScript Documentation</a:t>
            </a:r>
            <a:r>
              <a:rPr lang="en-US" sz="3200" dirty="0">
                <a:solidFill>
                  <a:srgbClr val="082040"/>
                </a:solidFill>
                <a:latin typeface="Times New Roman" panose="02020603050405020304" pitchFamily="18" charset="0"/>
                <a:cs typeface="Times New Roman" panose="02020603050405020304" pitchFamily="18" charset="0"/>
              </a:rPr>
              <a:t>. https://www.typescriptlang.org/docs/ </a:t>
            </a:r>
          </a:p>
          <a:p>
            <a:pPr marL="571500" indent="-571500">
              <a:buFont typeface="Arial" panose="020B0604020202020204" pitchFamily="34" charset="0"/>
              <a:buChar char="•"/>
            </a:pPr>
            <a:r>
              <a:rPr lang="en-US" sz="3200" dirty="0">
                <a:solidFill>
                  <a:srgbClr val="082040"/>
                </a:solidFill>
                <a:latin typeface="Times New Roman" panose="02020603050405020304" pitchFamily="18" charset="0"/>
                <a:cs typeface="Times New Roman" panose="02020603050405020304" pitchFamily="18" charset="0"/>
              </a:rPr>
              <a:t>Hono. (2024). </a:t>
            </a:r>
            <a:r>
              <a:rPr lang="en-US" sz="3200" i="1" dirty="0">
                <a:solidFill>
                  <a:srgbClr val="082040"/>
                </a:solidFill>
                <a:latin typeface="Times New Roman" panose="02020603050405020304" pitchFamily="18" charset="0"/>
                <a:cs typeface="Times New Roman" panose="02020603050405020304" pitchFamily="18" charset="0"/>
              </a:rPr>
              <a:t>Hono Documentation</a:t>
            </a:r>
            <a:r>
              <a:rPr lang="en-US" sz="3200" dirty="0">
                <a:solidFill>
                  <a:srgbClr val="082040"/>
                </a:solidFill>
                <a:latin typeface="Times New Roman" panose="02020603050405020304" pitchFamily="18" charset="0"/>
                <a:cs typeface="Times New Roman" panose="02020603050405020304" pitchFamily="18" charset="0"/>
              </a:rPr>
              <a:t>. https://hono.dev/docs/ </a:t>
            </a:r>
          </a:p>
          <a:p>
            <a:pPr marL="571500" indent="-571500">
              <a:buFont typeface="Arial" panose="020B0604020202020204" pitchFamily="34" charset="0"/>
              <a:buChar char="•"/>
            </a:pPr>
            <a:r>
              <a:rPr lang="en-US" sz="3200" dirty="0">
                <a:solidFill>
                  <a:srgbClr val="082040"/>
                </a:solidFill>
                <a:latin typeface="Times New Roman" panose="02020603050405020304" pitchFamily="18" charset="0"/>
                <a:cs typeface="Times New Roman" panose="02020603050405020304" pitchFamily="18" charset="0"/>
              </a:rPr>
              <a:t>Vercel. (2024). </a:t>
            </a:r>
            <a:r>
              <a:rPr lang="en-US" sz="3200" i="1" dirty="0" err="1">
                <a:solidFill>
                  <a:srgbClr val="082040"/>
                </a:solidFill>
                <a:latin typeface="Times New Roman" panose="02020603050405020304" pitchFamily="18" charset="0"/>
                <a:cs typeface="Times New Roman" panose="02020603050405020304" pitchFamily="18" charset="0"/>
              </a:rPr>
              <a:t>Next.js</a:t>
            </a:r>
            <a:r>
              <a:rPr lang="en-US" sz="3200" i="1" dirty="0">
                <a:solidFill>
                  <a:srgbClr val="082040"/>
                </a:solidFill>
                <a:latin typeface="Times New Roman" panose="02020603050405020304" pitchFamily="18" charset="0"/>
                <a:cs typeface="Times New Roman" panose="02020603050405020304" pitchFamily="18" charset="0"/>
              </a:rPr>
              <a:t> Docs</a:t>
            </a:r>
            <a:r>
              <a:rPr lang="en-US" sz="3200" dirty="0">
                <a:solidFill>
                  <a:srgbClr val="082040"/>
                </a:solidFill>
                <a:latin typeface="Times New Roman" panose="02020603050405020304" pitchFamily="18" charset="0"/>
                <a:cs typeface="Times New Roman" panose="02020603050405020304" pitchFamily="18" charset="0"/>
              </a:rPr>
              <a:t>. https://nextjs.org/docs </a:t>
            </a:r>
          </a:p>
          <a:p>
            <a:pPr marL="571500" indent="-571500">
              <a:buFont typeface="Arial" panose="020B0604020202020204" pitchFamily="34" charset="0"/>
              <a:buChar char="•"/>
            </a:pPr>
            <a:r>
              <a:rPr lang="en-US" sz="3200" dirty="0">
                <a:solidFill>
                  <a:srgbClr val="082040"/>
                </a:solidFill>
                <a:latin typeface="Times New Roman" panose="02020603050405020304" pitchFamily="18" charset="0"/>
                <a:cs typeface="Times New Roman" panose="02020603050405020304" pitchFamily="18" charset="0"/>
              </a:rPr>
              <a:t>oRPC. (2024). </a:t>
            </a:r>
            <a:r>
              <a:rPr lang="en-US" sz="3200" i="1" dirty="0">
                <a:solidFill>
                  <a:srgbClr val="082040"/>
                </a:solidFill>
                <a:latin typeface="Times New Roman" panose="02020603050405020304" pitchFamily="18" charset="0"/>
                <a:cs typeface="Times New Roman" panose="02020603050405020304" pitchFamily="18" charset="0"/>
              </a:rPr>
              <a:t>oRPC Docs</a:t>
            </a:r>
            <a:r>
              <a:rPr lang="en-US" sz="3200" dirty="0">
                <a:solidFill>
                  <a:srgbClr val="082040"/>
                </a:solidFill>
                <a:latin typeface="Times New Roman" panose="02020603050405020304" pitchFamily="18" charset="0"/>
                <a:cs typeface="Times New Roman" panose="02020603050405020304" pitchFamily="18" charset="0"/>
              </a:rPr>
              <a:t>. https://orpc.unnoq.com </a:t>
            </a:r>
          </a:p>
          <a:p>
            <a:pPr marL="571500" indent="-571500">
              <a:buFont typeface="Arial" panose="020B0604020202020204" pitchFamily="34" charset="0"/>
              <a:buChar char="•"/>
            </a:pPr>
            <a:r>
              <a:rPr lang="en-US" sz="3200" dirty="0">
                <a:solidFill>
                  <a:srgbClr val="082040"/>
                </a:solidFill>
                <a:latin typeface="Times New Roman" panose="02020603050405020304" pitchFamily="18" charset="0"/>
                <a:cs typeface="Times New Roman" panose="02020603050405020304" pitchFamily="18" charset="0"/>
              </a:rPr>
              <a:t>Turborepo. (2024). </a:t>
            </a:r>
            <a:r>
              <a:rPr lang="en-US" sz="3200" i="1" dirty="0">
                <a:solidFill>
                  <a:srgbClr val="082040"/>
                </a:solidFill>
                <a:latin typeface="Times New Roman" panose="02020603050405020304" pitchFamily="18" charset="0"/>
                <a:cs typeface="Times New Roman" panose="02020603050405020304" pitchFamily="18" charset="0"/>
              </a:rPr>
              <a:t>Turborepo Docs</a:t>
            </a:r>
            <a:r>
              <a:rPr lang="en-US" sz="3200" dirty="0">
                <a:solidFill>
                  <a:srgbClr val="082040"/>
                </a:solidFill>
                <a:latin typeface="Times New Roman" panose="02020603050405020304" pitchFamily="18" charset="0"/>
                <a:cs typeface="Times New Roman" panose="02020603050405020304" pitchFamily="18" charset="0"/>
              </a:rPr>
              <a:t>. https://turbo.build/repo/docs. </a:t>
            </a:r>
          </a:p>
        </p:txBody>
      </p:sp>
      <p:sp>
        <p:nvSpPr>
          <p:cNvPr id="60" name="Rounded Rectangle 59">
            <a:extLst>
              <a:ext uri="{FF2B5EF4-FFF2-40B4-BE49-F238E27FC236}">
                <a16:creationId xmlns:a16="http://schemas.microsoft.com/office/drawing/2014/main" id="{8EFDA1CB-307E-60F7-6126-5B8EE5B7DE43}"/>
              </a:ext>
            </a:extLst>
          </p:cNvPr>
          <p:cNvSpPr/>
          <p:nvPr/>
        </p:nvSpPr>
        <p:spPr>
          <a:xfrm>
            <a:off x="12697896" y="7149783"/>
            <a:ext cx="9562985" cy="10542389"/>
          </a:xfrm>
          <a:prstGeom prst="roundRect">
            <a:avLst>
              <a:gd name="adj" fmla="val 4714"/>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en-US"/>
          </a:p>
        </p:txBody>
      </p:sp>
      <p:sp>
        <p:nvSpPr>
          <p:cNvPr id="64" name="Alternate Process 63">
            <a:extLst>
              <a:ext uri="{FF2B5EF4-FFF2-40B4-BE49-F238E27FC236}">
                <a16:creationId xmlns:a16="http://schemas.microsoft.com/office/drawing/2014/main" id="{95A7F5C8-3E92-ABD9-6B9D-0F7FCD8E7499}"/>
              </a:ext>
            </a:extLst>
          </p:cNvPr>
          <p:cNvSpPr/>
          <p:nvPr/>
        </p:nvSpPr>
        <p:spPr>
          <a:xfrm>
            <a:off x="15799107" y="11970447"/>
            <a:ext cx="3223751" cy="1286034"/>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5400" dirty="0">
                <a:latin typeface="Times New Roman" panose="02020603050405020304" pitchFamily="18" charset="0"/>
                <a:cs typeface="Times New Roman" panose="02020603050405020304" pitchFamily="18" charset="0"/>
              </a:rPr>
              <a:t>Backend</a:t>
            </a:r>
          </a:p>
        </p:txBody>
      </p:sp>
      <p:sp>
        <p:nvSpPr>
          <p:cNvPr id="65" name="Alternate Process 64">
            <a:extLst>
              <a:ext uri="{FF2B5EF4-FFF2-40B4-BE49-F238E27FC236}">
                <a16:creationId xmlns:a16="http://schemas.microsoft.com/office/drawing/2014/main" id="{CA07A357-CC37-ED94-AF6B-887E9F6E97C9}"/>
              </a:ext>
            </a:extLst>
          </p:cNvPr>
          <p:cNvSpPr/>
          <p:nvPr/>
        </p:nvSpPr>
        <p:spPr>
          <a:xfrm>
            <a:off x="12993574" y="7466750"/>
            <a:ext cx="3534066" cy="2673274"/>
          </a:xfrm>
          <a:prstGeom prst="flowChartAlternateProcess">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5400" dirty="0">
                <a:latin typeface="Times New Roman" panose="02020603050405020304" pitchFamily="18" charset="0"/>
                <a:cs typeface="Times New Roman" panose="02020603050405020304" pitchFamily="18" charset="0"/>
              </a:rPr>
              <a:t>Consumer Website</a:t>
            </a:r>
          </a:p>
        </p:txBody>
      </p:sp>
      <p:sp>
        <p:nvSpPr>
          <p:cNvPr id="69" name="Alternate Process 68">
            <a:extLst>
              <a:ext uri="{FF2B5EF4-FFF2-40B4-BE49-F238E27FC236}">
                <a16:creationId xmlns:a16="http://schemas.microsoft.com/office/drawing/2014/main" id="{B38CA41C-0120-9642-5EE6-AE9E3F8FE61A}"/>
              </a:ext>
            </a:extLst>
          </p:cNvPr>
          <p:cNvSpPr/>
          <p:nvPr/>
        </p:nvSpPr>
        <p:spPr>
          <a:xfrm>
            <a:off x="15799107" y="14380862"/>
            <a:ext cx="3223751" cy="1286034"/>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5400" dirty="0">
                <a:latin typeface="Times New Roman" panose="02020603050405020304" pitchFamily="18" charset="0"/>
                <a:cs typeface="Times New Roman" panose="02020603050405020304" pitchFamily="18" charset="0"/>
              </a:rPr>
              <a:t>Database</a:t>
            </a:r>
          </a:p>
        </p:txBody>
      </p:sp>
      <p:sp>
        <p:nvSpPr>
          <p:cNvPr id="70" name="Alternate Process 69">
            <a:extLst>
              <a:ext uri="{FF2B5EF4-FFF2-40B4-BE49-F238E27FC236}">
                <a16:creationId xmlns:a16="http://schemas.microsoft.com/office/drawing/2014/main" id="{F3DEA2D8-BD78-F359-4C0B-EAE09A41D96E}"/>
              </a:ext>
            </a:extLst>
          </p:cNvPr>
          <p:cNvSpPr/>
          <p:nvPr/>
        </p:nvSpPr>
        <p:spPr>
          <a:xfrm>
            <a:off x="18439159" y="7466750"/>
            <a:ext cx="3534066" cy="2673274"/>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5400" dirty="0">
                <a:latin typeface="Times New Roman" panose="02020603050405020304" pitchFamily="18" charset="0"/>
                <a:cs typeface="Times New Roman" panose="02020603050405020304" pitchFamily="18" charset="0"/>
              </a:rPr>
              <a:t>Admin Panel</a:t>
            </a:r>
          </a:p>
        </p:txBody>
      </p:sp>
      <p:cxnSp>
        <p:nvCxnSpPr>
          <p:cNvPr id="72" name="Straight Arrow Connector 71">
            <a:extLst>
              <a:ext uri="{FF2B5EF4-FFF2-40B4-BE49-F238E27FC236}">
                <a16:creationId xmlns:a16="http://schemas.microsoft.com/office/drawing/2014/main" id="{39F2556C-E2D1-1D9E-88D5-F4E7AD57913D}"/>
              </a:ext>
            </a:extLst>
          </p:cNvPr>
          <p:cNvCxnSpPr>
            <a:cxnSpLocks/>
            <a:stCxn id="65" idx="2"/>
            <a:endCxn id="64" idx="0"/>
          </p:cNvCxnSpPr>
          <p:nvPr/>
        </p:nvCxnSpPr>
        <p:spPr>
          <a:xfrm>
            <a:off x="14760607" y="10140024"/>
            <a:ext cx="2650376" cy="1830423"/>
          </a:xfrm>
          <a:prstGeom prst="straightConnector1">
            <a:avLst/>
          </a:prstGeom>
          <a:ln w="57150" cap="flat" cmpd="sng" algn="ctr">
            <a:solidFill>
              <a:schemeClr val="accent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75" name="Straight Arrow Connector 74">
            <a:extLst>
              <a:ext uri="{FF2B5EF4-FFF2-40B4-BE49-F238E27FC236}">
                <a16:creationId xmlns:a16="http://schemas.microsoft.com/office/drawing/2014/main" id="{49E53395-96F7-8A9E-6609-2B5B79479F1F}"/>
              </a:ext>
            </a:extLst>
          </p:cNvPr>
          <p:cNvCxnSpPr>
            <a:cxnSpLocks/>
            <a:stCxn id="70" idx="2"/>
            <a:endCxn id="64" idx="0"/>
          </p:cNvCxnSpPr>
          <p:nvPr/>
        </p:nvCxnSpPr>
        <p:spPr>
          <a:xfrm flipH="1">
            <a:off x="17410983" y="10140024"/>
            <a:ext cx="2795209" cy="1830423"/>
          </a:xfrm>
          <a:prstGeom prst="straightConnector1">
            <a:avLst/>
          </a:prstGeom>
          <a:ln w="57150" cap="flat" cmpd="sng" algn="ctr">
            <a:solidFill>
              <a:schemeClr val="accent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83" name="Straight Arrow Connector 82">
            <a:extLst>
              <a:ext uri="{FF2B5EF4-FFF2-40B4-BE49-F238E27FC236}">
                <a16:creationId xmlns:a16="http://schemas.microsoft.com/office/drawing/2014/main" id="{01AE9CB2-E6BB-8EE8-C214-0D4C624C0BA5}"/>
              </a:ext>
            </a:extLst>
          </p:cNvPr>
          <p:cNvCxnSpPr>
            <a:cxnSpLocks/>
            <a:stCxn id="64" idx="2"/>
            <a:endCxn id="69" idx="0"/>
          </p:cNvCxnSpPr>
          <p:nvPr/>
        </p:nvCxnSpPr>
        <p:spPr>
          <a:xfrm>
            <a:off x="17410983" y="13256481"/>
            <a:ext cx="0" cy="1124381"/>
          </a:xfrm>
          <a:prstGeom prst="straightConnector1">
            <a:avLst/>
          </a:prstGeom>
          <a:ln w="47625">
            <a:headEnd type="triangle"/>
            <a:tailEnd type="triangle"/>
          </a:ln>
        </p:spPr>
        <p:style>
          <a:lnRef idx="1">
            <a:schemeClr val="accent1"/>
          </a:lnRef>
          <a:fillRef idx="0">
            <a:schemeClr val="accent1"/>
          </a:fillRef>
          <a:effectRef idx="0">
            <a:schemeClr val="accent1"/>
          </a:effectRef>
          <a:fontRef idx="minor">
            <a:schemeClr val="tx1"/>
          </a:fontRef>
        </p:style>
      </p:cxnSp>
      <p:sp>
        <p:nvSpPr>
          <p:cNvPr id="85" name="TextBox 84">
            <a:extLst>
              <a:ext uri="{FF2B5EF4-FFF2-40B4-BE49-F238E27FC236}">
                <a16:creationId xmlns:a16="http://schemas.microsoft.com/office/drawing/2014/main" id="{2B088E1C-9B78-8439-B1E3-300DF49183B2}"/>
              </a:ext>
            </a:extLst>
          </p:cNvPr>
          <p:cNvSpPr txBox="1"/>
          <p:nvPr/>
        </p:nvSpPr>
        <p:spPr>
          <a:xfrm rot="19672316">
            <a:off x="17931698" y="10574464"/>
            <a:ext cx="986084" cy="523220"/>
          </a:xfrm>
          <a:prstGeom prst="rect">
            <a:avLst/>
          </a:prstGeom>
          <a:noFill/>
        </p:spPr>
        <p:txBody>
          <a:bodyPr wrap="square" rtlCol="0">
            <a:spAutoFit/>
          </a:bodyPr>
          <a:lstStyle/>
          <a:p>
            <a:r>
              <a:rPr lang="en-US" sz="2800" dirty="0" err="1"/>
              <a:t>oRPC</a:t>
            </a:r>
            <a:endParaRPr lang="en-US" sz="2800" dirty="0"/>
          </a:p>
        </p:txBody>
      </p:sp>
      <p:sp>
        <p:nvSpPr>
          <p:cNvPr id="86" name="TextBox 85">
            <a:extLst>
              <a:ext uri="{FF2B5EF4-FFF2-40B4-BE49-F238E27FC236}">
                <a16:creationId xmlns:a16="http://schemas.microsoft.com/office/drawing/2014/main" id="{0FD37147-22F3-EF33-7AF8-F63B3F0F668D}"/>
              </a:ext>
            </a:extLst>
          </p:cNvPr>
          <p:cNvSpPr txBox="1"/>
          <p:nvPr/>
        </p:nvSpPr>
        <p:spPr>
          <a:xfrm rot="2211635">
            <a:off x="15870759" y="10518018"/>
            <a:ext cx="986084" cy="523220"/>
          </a:xfrm>
          <a:prstGeom prst="rect">
            <a:avLst/>
          </a:prstGeom>
          <a:noFill/>
        </p:spPr>
        <p:txBody>
          <a:bodyPr wrap="square" rtlCol="0">
            <a:spAutoFit/>
          </a:bodyPr>
          <a:lstStyle/>
          <a:p>
            <a:r>
              <a:rPr lang="en-US" sz="2800" dirty="0" err="1"/>
              <a:t>oRPC</a:t>
            </a:r>
            <a:endParaRPr lang="en-US" sz="2800" dirty="0"/>
          </a:p>
        </p:txBody>
      </p:sp>
      <p:pic>
        <p:nvPicPr>
          <p:cNvPr id="87" name="Picture 2" descr="Logo, Icon, and Brand Guidelines | Docker">
            <a:extLst>
              <a:ext uri="{FF2B5EF4-FFF2-40B4-BE49-F238E27FC236}">
                <a16:creationId xmlns:a16="http://schemas.microsoft.com/office/drawing/2014/main" id="{BEDCB4DB-1700-9D45-6B06-329199740BF1}"/>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16387" t="32760" b="33797"/>
          <a:stretch>
            <a:fillRect/>
          </a:stretch>
        </p:blipFill>
        <p:spPr bwMode="auto">
          <a:xfrm>
            <a:off x="13014532" y="16475483"/>
            <a:ext cx="3803374" cy="92199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ostgresql original wordmark logo - free Icon PNG, SVG">
            <a:extLst>
              <a:ext uri="{FF2B5EF4-FFF2-40B4-BE49-F238E27FC236}">
                <a16:creationId xmlns:a16="http://schemas.microsoft.com/office/drawing/2014/main" id="{68D865B3-3575-A0CE-1E89-BDCB5D743A64}"/>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9190017" y="14527285"/>
            <a:ext cx="963588" cy="96358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ono - Web framework built on Web Standards">
            <a:extLst>
              <a:ext uri="{FF2B5EF4-FFF2-40B4-BE49-F238E27FC236}">
                <a16:creationId xmlns:a16="http://schemas.microsoft.com/office/drawing/2014/main" id="{46743D8A-0C79-3DD9-B753-F2037731BA6B}"/>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8905518" y="12257989"/>
            <a:ext cx="2601349" cy="69679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107190B3-1D9A-C359-4906-C9B45FDD8AAC}"/>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6810789" y="8129491"/>
            <a:ext cx="1375927" cy="1375927"/>
          </a:xfrm>
          <a:prstGeom prst="rect">
            <a:avLst/>
          </a:prstGeom>
          <a:noFill/>
          <a:extLst>
            <a:ext uri="{909E8E84-426E-40DD-AFC4-6F175D3DCCD1}">
              <a14:hiddenFill xmlns:a14="http://schemas.microsoft.com/office/drawing/2010/main">
                <a:solidFill>
                  <a:srgbClr val="FFFFFF"/>
                </a:solidFill>
              </a14:hiddenFill>
            </a:ext>
          </a:extLst>
        </p:spPr>
      </p:pic>
      <p:sp>
        <p:nvSpPr>
          <p:cNvPr id="109" name="Alternate Process 108">
            <a:extLst>
              <a:ext uri="{FF2B5EF4-FFF2-40B4-BE49-F238E27FC236}">
                <a16:creationId xmlns:a16="http://schemas.microsoft.com/office/drawing/2014/main" id="{87A77186-592C-627A-F395-6E20513D76A7}"/>
              </a:ext>
            </a:extLst>
          </p:cNvPr>
          <p:cNvSpPr/>
          <p:nvPr/>
        </p:nvSpPr>
        <p:spPr>
          <a:xfrm>
            <a:off x="24289778" y="17586699"/>
            <a:ext cx="3223751" cy="1286034"/>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5400" dirty="0"/>
              <a:t>Stores</a:t>
            </a:r>
          </a:p>
        </p:txBody>
      </p:sp>
      <p:sp>
        <p:nvSpPr>
          <p:cNvPr id="110" name="Alternate Process 109">
            <a:extLst>
              <a:ext uri="{FF2B5EF4-FFF2-40B4-BE49-F238E27FC236}">
                <a16:creationId xmlns:a16="http://schemas.microsoft.com/office/drawing/2014/main" id="{2C24FE83-7887-DE08-64F5-99FBAA9FC738}"/>
              </a:ext>
            </a:extLst>
          </p:cNvPr>
          <p:cNvSpPr/>
          <p:nvPr/>
        </p:nvSpPr>
        <p:spPr>
          <a:xfrm>
            <a:off x="24091793" y="21852694"/>
            <a:ext cx="3421736" cy="1286034"/>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5400" dirty="0"/>
              <a:t>Employees</a:t>
            </a:r>
          </a:p>
        </p:txBody>
      </p:sp>
      <p:sp>
        <p:nvSpPr>
          <p:cNvPr id="111" name="Alternate Process 110">
            <a:extLst>
              <a:ext uri="{FF2B5EF4-FFF2-40B4-BE49-F238E27FC236}">
                <a16:creationId xmlns:a16="http://schemas.microsoft.com/office/drawing/2014/main" id="{13D8650A-71C9-E242-97A6-7AC1C65B6C7C}"/>
              </a:ext>
            </a:extLst>
          </p:cNvPr>
          <p:cNvSpPr/>
          <p:nvPr/>
        </p:nvSpPr>
        <p:spPr>
          <a:xfrm>
            <a:off x="28973579" y="17579601"/>
            <a:ext cx="3223751" cy="1286034"/>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5400" dirty="0"/>
              <a:t>Products</a:t>
            </a:r>
          </a:p>
        </p:txBody>
      </p:sp>
      <p:sp>
        <p:nvSpPr>
          <p:cNvPr id="114" name="Alternate Process 113">
            <a:extLst>
              <a:ext uri="{FF2B5EF4-FFF2-40B4-BE49-F238E27FC236}">
                <a16:creationId xmlns:a16="http://schemas.microsoft.com/office/drawing/2014/main" id="{C20E93DD-56C4-D5B4-5CFE-15428C6D3202}"/>
              </a:ext>
            </a:extLst>
          </p:cNvPr>
          <p:cNvSpPr/>
          <p:nvPr/>
        </p:nvSpPr>
        <p:spPr>
          <a:xfrm>
            <a:off x="28650969" y="21845596"/>
            <a:ext cx="3223751" cy="1286034"/>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5400" dirty="0"/>
              <a:t>Prices</a:t>
            </a:r>
          </a:p>
        </p:txBody>
      </p:sp>
      <p:sp>
        <p:nvSpPr>
          <p:cNvPr id="115" name="Alternate Process 114">
            <a:extLst>
              <a:ext uri="{FF2B5EF4-FFF2-40B4-BE49-F238E27FC236}">
                <a16:creationId xmlns:a16="http://schemas.microsoft.com/office/drawing/2014/main" id="{8CABE9D4-EB64-DF31-5432-72CCCB1793D9}"/>
              </a:ext>
            </a:extLst>
          </p:cNvPr>
          <p:cNvSpPr/>
          <p:nvPr/>
        </p:nvSpPr>
        <p:spPr>
          <a:xfrm>
            <a:off x="26369025" y="25487423"/>
            <a:ext cx="3421736" cy="1286034"/>
          </a:xfrm>
          <a:prstGeom prst="flowChartAlternateProcess">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5400" dirty="0"/>
              <a:t>Users</a:t>
            </a:r>
          </a:p>
        </p:txBody>
      </p:sp>
      <p:cxnSp>
        <p:nvCxnSpPr>
          <p:cNvPr id="117" name="Straight Arrow Connector 116">
            <a:extLst>
              <a:ext uri="{FF2B5EF4-FFF2-40B4-BE49-F238E27FC236}">
                <a16:creationId xmlns:a16="http://schemas.microsoft.com/office/drawing/2014/main" id="{F3D4533E-753C-0B58-8233-E57D654CC736}"/>
              </a:ext>
            </a:extLst>
          </p:cNvPr>
          <p:cNvCxnSpPr>
            <a:stCxn id="109" idx="2"/>
            <a:endCxn id="114" idx="0"/>
          </p:cNvCxnSpPr>
          <p:nvPr/>
        </p:nvCxnSpPr>
        <p:spPr>
          <a:xfrm>
            <a:off x="25901654" y="18872733"/>
            <a:ext cx="4361191" cy="2972863"/>
          </a:xfrm>
          <a:prstGeom prst="straightConnector1">
            <a:avLst/>
          </a:prstGeom>
          <a:ln w="47625">
            <a:tailEnd type="triangle"/>
          </a:ln>
        </p:spPr>
        <p:style>
          <a:lnRef idx="1">
            <a:schemeClr val="accent1"/>
          </a:lnRef>
          <a:fillRef idx="0">
            <a:schemeClr val="accent1"/>
          </a:fillRef>
          <a:effectRef idx="0">
            <a:schemeClr val="accent1"/>
          </a:effectRef>
          <a:fontRef idx="minor">
            <a:schemeClr val="tx1"/>
          </a:fontRef>
        </p:style>
      </p:cxnSp>
      <p:cxnSp>
        <p:nvCxnSpPr>
          <p:cNvPr id="118" name="Straight Arrow Connector 117">
            <a:extLst>
              <a:ext uri="{FF2B5EF4-FFF2-40B4-BE49-F238E27FC236}">
                <a16:creationId xmlns:a16="http://schemas.microsoft.com/office/drawing/2014/main" id="{DA796B1F-28EA-0E87-F68E-7FADC67D2828}"/>
              </a:ext>
            </a:extLst>
          </p:cNvPr>
          <p:cNvCxnSpPr>
            <a:cxnSpLocks/>
            <a:stCxn id="109" idx="2"/>
            <a:endCxn id="110" idx="0"/>
          </p:cNvCxnSpPr>
          <p:nvPr/>
        </p:nvCxnSpPr>
        <p:spPr>
          <a:xfrm flipH="1">
            <a:off x="25802661" y="18872733"/>
            <a:ext cx="98993" cy="2979961"/>
          </a:xfrm>
          <a:prstGeom prst="straightConnector1">
            <a:avLst/>
          </a:prstGeom>
          <a:ln w="47625" cap="flat" cmpd="sng" algn="ctr">
            <a:solidFill>
              <a:schemeClr val="accent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121" name="Straight Arrow Connector 120">
            <a:extLst>
              <a:ext uri="{FF2B5EF4-FFF2-40B4-BE49-F238E27FC236}">
                <a16:creationId xmlns:a16="http://schemas.microsoft.com/office/drawing/2014/main" id="{4CF527B3-CFD1-C8AD-3DD9-9B49D9C657F7}"/>
              </a:ext>
            </a:extLst>
          </p:cNvPr>
          <p:cNvCxnSpPr>
            <a:cxnSpLocks/>
            <a:stCxn id="111" idx="2"/>
            <a:endCxn id="114" idx="0"/>
          </p:cNvCxnSpPr>
          <p:nvPr/>
        </p:nvCxnSpPr>
        <p:spPr>
          <a:xfrm flipH="1">
            <a:off x="30262845" y="18865635"/>
            <a:ext cx="322610" cy="2979961"/>
          </a:xfrm>
          <a:prstGeom prst="straightConnector1">
            <a:avLst/>
          </a:prstGeom>
          <a:ln w="47625">
            <a:tailEnd type="triangle"/>
          </a:ln>
        </p:spPr>
        <p:style>
          <a:lnRef idx="1">
            <a:schemeClr val="accent1"/>
          </a:lnRef>
          <a:fillRef idx="0">
            <a:schemeClr val="accent1"/>
          </a:fillRef>
          <a:effectRef idx="0">
            <a:schemeClr val="accent1"/>
          </a:effectRef>
          <a:fontRef idx="minor">
            <a:schemeClr val="tx1"/>
          </a:fontRef>
        </p:style>
      </p:cxnSp>
      <p:cxnSp>
        <p:nvCxnSpPr>
          <p:cNvPr id="1024" name="Straight Arrow Connector 1023">
            <a:extLst>
              <a:ext uri="{FF2B5EF4-FFF2-40B4-BE49-F238E27FC236}">
                <a16:creationId xmlns:a16="http://schemas.microsoft.com/office/drawing/2014/main" id="{2DECB685-BB3C-B1DE-9B03-2AB2F8C36AF9}"/>
              </a:ext>
            </a:extLst>
          </p:cNvPr>
          <p:cNvCxnSpPr>
            <a:cxnSpLocks/>
            <a:stCxn id="114" idx="2"/>
            <a:endCxn id="115" idx="0"/>
          </p:cNvCxnSpPr>
          <p:nvPr/>
        </p:nvCxnSpPr>
        <p:spPr>
          <a:xfrm flipH="1">
            <a:off x="28079893" y="23131630"/>
            <a:ext cx="2182952" cy="2355793"/>
          </a:xfrm>
          <a:prstGeom prst="straightConnector1">
            <a:avLst/>
          </a:prstGeom>
          <a:ln w="47625" cap="flat" cmpd="sng" algn="ctr">
            <a:solidFill>
              <a:schemeClr val="accent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pic>
        <p:nvPicPr>
          <p:cNvPr id="54" name="Picture 53">
            <a:extLst>
              <a:ext uri="{FF2B5EF4-FFF2-40B4-BE49-F238E27FC236}">
                <a16:creationId xmlns:a16="http://schemas.microsoft.com/office/drawing/2014/main" id="{BEC8CC9D-F146-308E-44DE-80BACA9EF45A}"/>
              </a:ext>
            </a:extLst>
          </p:cNvPr>
          <p:cNvPicPr>
            <a:picLocks noChangeAspect="1"/>
          </p:cNvPicPr>
          <p:nvPr/>
        </p:nvPicPr>
        <p:blipFill>
          <a:blip r:embed="rId16"/>
          <a:stretch>
            <a:fillRect/>
          </a:stretch>
        </p:blipFill>
        <p:spPr>
          <a:xfrm>
            <a:off x="12752617" y="20200143"/>
            <a:ext cx="7772400" cy="6184254"/>
          </a:xfrm>
          <a:prstGeom prst="rect">
            <a:avLst/>
          </a:prstGeom>
          <a:blipFill>
            <a:blip r:embed="rId17"/>
            <a:stretch>
              <a:fillRect/>
            </a:stretch>
          </a:blipFill>
        </p:spPr>
      </p:pic>
      <p:sp>
        <p:nvSpPr>
          <p:cNvPr id="57" name="Rounded Rectangle 56">
            <a:extLst>
              <a:ext uri="{FF2B5EF4-FFF2-40B4-BE49-F238E27FC236}">
                <a16:creationId xmlns:a16="http://schemas.microsoft.com/office/drawing/2014/main" id="{E9C77C04-44A2-6F45-F4B3-662C59B21F2B}"/>
              </a:ext>
            </a:extLst>
          </p:cNvPr>
          <p:cNvSpPr/>
          <p:nvPr/>
        </p:nvSpPr>
        <p:spPr>
          <a:xfrm>
            <a:off x="13193334" y="21622728"/>
            <a:ext cx="620109" cy="598681"/>
          </a:xfrm>
          <a:prstGeom prst="roundRect">
            <a:avLst>
              <a:gd name="adj" fmla="val 11613"/>
            </a:avLst>
          </a:prstGeom>
          <a:blipFill>
            <a:blip r:embed="rId17"/>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3" name="Picture 52">
            <a:extLst>
              <a:ext uri="{FF2B5EF4-FFF2-40B4-BE49-F238E27FC236}">
                <a16:creationId xmlns:a16="http://schemas.microsoft.com/office/drawing/2014/main" id="{197E9F92-5B74-4B92-AB1D-94A39F57EABB}"/>
              </a:ext>
            </a:extLst>
          </p:cNvPr>
          <p:cNvPicPr>
            <a:picLocks noChangeAspect="1"/>
          </p:cNvPicPr>
          <p:nvPr/>
        </p:nvPicPr>
        <p:blipFill>
          <a:blip r:embed="rId18"/>
          <a:srcRect t="5016"/>
          <a:stretch/>
        </p:blipFill>
        <p:spPr>
          <a:xfrm>
            <a:off x="14400616" y="25095577"/>
            <a:ext cx="7772400" cy="5048640"/>
          </a:xfrm>
          <a:prstGeom prst="rect">
            <a:avLst/>
          </a:prstGeom>
        </p:spPr>
      </p:pic>
      <p:cxnSp>
        <p:nvCxnSpPr>
          <p:cNvPr id="71" name="Straight Connector 70">
            <a:extLst>
              <a:ext uri="{FF2B5EF4-FFF2-40B4-BE49-F238E27FC236}">
                <a16:creationId xmlns:a16="http://schemas.microsoft.com/office/drawing/2014/main" id="{E0C7E403-6203-F138-6B9F-BB5E551B8CC5}"/>
              </a:ext>
            </a:extLst>
          </p:cNvPr>
          <p:cNvCxnSpPr>
            <a:cxnSpLocks/>
          </p:cNvCxnSpPr>
          <p:nvPr/>
        </p:nvCxnSpPr>
        <p:spPr>
          <a:xfrm>
            <a:off x="32197624" y="15954132"/>
            <a:ext cx="0" cy="758952"/>
          </a:xfrm>
          <a:prstGeom prst="line">
            <a:avLst/>
          </a:prstGeom>
          <a:ln w="88900">
            <a:solidFill>
              <a:srgbClr val="63C6EB"/>
            </a:solidFill>
          </a:ln>
        </p:spPr>
        <p:style>
          <a:lnRef idx="1">
            <a:schemeClr val="accent1"/>
          </a:lnRef>
          <a:fillRef idx="0">
            <a:schemeClr val="accent1"/>
          </a:fillRef>
          <a:effectRef idx="0">
            <a:schemeClr val="accent1"/>
          </a:effectRef>
          <a:fontRef idx="minor">
            <a:schemeClr val="tx1"/>
          </a:fontRef>
        </p:style>
      </p:cxnSp>
      <p:sp>
        <p:nvSpPr>
          <p:cNvPr id="82" name="Rounded Rectangle 81">
            <a:extLst>
              <a:ext uri="{FF2B5EF4-FFF2-40B4-BE49-F238E27FC236}">
                <a16:creationId xmlns:a16="http://schemas.microsoft.com/office/drawing/2014/main" id="{D141E2DC-465F-CD54-19AA-5368FE5E7FF6}"/>
              </a:ext>
            </a:extLst>
          </p:cNvPr>
          <p:cNvSpPr/>
          <p:nvPr/>
        </p:nvSpPr>
        <p:spPr>
          <a:xfrm>
            <a:off x="23899856" y="17094532"/>
            <a:ext cx="8510885" cy="9988214"/>
          </a:xfrm>
          <a:prstGeom prst="roundRect">
            <a:avLst>
              <a:gd name="adj" fmla="val 4714"/>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en-US"/>
          </a:p>
        </p:txBody>
      </p:sp>
    </p:spTree>
    <p:extLst>
      <p:ext uri="{BB962C8B-B14F-4D97-AF65-F5344CB8AC3E}">
        <p14:creationId xmlns:p14="http://schemas.microsoft.com/office/powerpoint/2010/main" val="221782625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17658</TotalTime>
  <Words>678</Words>
  <Application>Microsoft Macintosh PowerPoint</Application>
  <PresentationFormat>Custom</PresentationFormat>
  <Paragraphs>51</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Calibri</vt:lpstr>
      <vt:lpstr>Calibri Light</vt:lpstr>
      <vt:lpstr>System Font Regular</vt:lpstr>
      <vt:lpstr>Times New Roman</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Elaine Torrese</dc:creator>
  <cp:lastModifiedBy>Elaine Torrese</cp:lastModifiedBy>
  <cp:revision>288</cp:revision>
  <dcterms:created xsi:type="dcterms:W3CDTF">2025-11-29T10:41:42Z</dcterms:created>
  <dcterms:modified xsi:type="dcterms:W3CDTF">2026-04-13T02:45:22Z</dcterms:modified>
</cp:coreProperties>
</file>