
<file path=[Content_Types].xml><?xml version="1.0" encoding="utf-8"?>
<Types xmlns="http://schemas.openxmlformats.org/package/2006/content-types">
  <Default Extension="jpeg" ContentType="image/jpeg"/>
  <Default Extension="m4a" ContentType="audio/mp4"/>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58" r:id="rId2"/>
    <p:sldId id="270" r:id="rId3"/>
    <p:sldId id="271" r:id="rId4"/>
    <p:sldId id="272" r:id="rId5"/>
    <p:sldId id="273" r:id="rId6"/>
    <p:sldId id="281" r:id="rId7"/>
    <p:sldId id="280" r:id="rId8"/>
    <p:sldId id="274" r:id="rId9"/>
    <p:sldId id="275" r:id="rId10"/>
    <p:sldId id="283"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1E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815"/>
    <p:restoredTop sz="94694"/>
  </p:normalViewPr>
  <p:slideViewPr>
    <p:cSldViewPr snapToGrid="0">
      <p:cViewPr varScale="1">
        <p:scale>
          <a:sx n="121" d="100"/>
          <a:sy n="121" d="100"/>
        </p:scale>
        <p:origin x="408"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9A8F32-EDD8-944D-A61F-7B4886A48A40}" type="datetimeFigureOut">
              <a:rPr lang="en-US" smtClean="0"/>
              <a:t>4/23/26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F7A24D-189D-E14F-A5DD-93D2420F521E}" type="slidenum">
              <a:rPr lang="en-US" smtClean="0"/>
              <a:t>‹#›</a:t>
            </a:fld>
            <a:endParaRPr lang="en-US"/>
          </a:p>
        </p:txBody>
      </p:sp>
    </p:spTree>
    <p:extLst>
      <p:ext uri="{BB962C8B-B14F-4D97-AF65-F5344CB8AC3E}">
        <p14:creationId xmlns:p14="http://schemas.microsoft.com/office/powerpoint/2010/main" val="41064233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 my name is Elaine </a:t>
            </a:r>
            <a:r>
              <a:rPr lang="en-US" dirty="0" err="1"/>
              <a:t>Torrese</a:t>
            </a:r>
            <a:r>
              <a:rPr lang="en-US" dirty="0"/>
              <a:t> and along with my team mates, Jorge Jimenez, Elsa Franco, Diego Avalos, and Alex Sanchez, I present to you our novel application called Product Finder for our Spring 2026 Capstone II Senior Design Project. </a:t>
            </a:r>
          </a:p>
        </p:txBody>
      </p:sp>
      <p:sp>
        <p:nvSpPr>
          <p:cNvPr id="4" name="Slide Number Placeholder 3"/>
          <p:cNvSpPr>
            <a:spLocks noGrp="1"/>
          </p:cNvSpPr>
          <p:nvPr>
            <p:ph type="sldNum" sz="quarter" idx="5"/>
          </p:nvPr>
        </p:nvSpPr>
        <p:spPr/>
        <p:txBody>
          <a:bodyPr/>
          <a:lstStyle/>
          <a:p>
            <a:fld id="{36500F47-1341-9842-B173-13FE79255034}" type="slidenum">
              <a:rPr lang="en-US" smtClean="0"/>
              <a:t>1</a:t>
            </a:fld>
            <a:endParaRPr lang="en-US"/>
          </a:p>
        </p:txBody>
      </p:sp>
    </p:spTree>
    <p:extLst>
      <p:ext uri="{BB962C8B-B14F-4D97-AF65-F5344CB8AC3E}">
        <p14:creationId xmlns:p14="http://schemas.microsoft.com/office/powerpoint/2010/main" val="15568604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84279-810A-2016-619E-6A6B22837A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B416C9-581B-D860-B397-3D358D1998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212320-7D28-E200-B6B1-4CED639E1D4B}"/>
              </a:ext>
            </a:extLst>
          </p:cNvPr>
          <p:cNvSpPr>
            <a:spLocks noGrp="1"/>
          </p:cNvSpPr>
          <p:nvPr>
            <p:ph type="body" idx="1"/>
          </p:nvPr>
        </p:nvSpPr>
        <p:spPr/>
        <p:txBody>
          <a:bodyPr/>
          <a:lstStyle/>
          <a:p>
            <a:r>
              <a:rPr lang="en-US" dirty="0"/>
              <a:t>Hi and welcome to the introduction video for </a:t>
            </a:r>
          </a:p>
        </p:txBody>
      </p:sp>
      <p:sp>
        <p:nvSpPr>
          <p:cNvPr id="4" name="Slide Number Placeholder 3">
            <a:extLst>
              <a:ext uri="{FF2B5EF4-FFF2-40B4-BE49-F238E27FC236}">
                <a16:creationId xmlns:a16="http://schemas.microsoft.com/office/drawing/2014/main" id="{2CCD0836-F706-D486-0095-46FE7AC1627C}"/>
              </a:ext>
            </a:extLst>
          </p:cNvPr>
          <p:cNvSpPr>
            <a:spLocks noGrp="1"/>
          </p:cNvSpPr>
          <p:nvPr>
            <p:ph type="sldNum" sz="quarter" idx="5"/>
          </p:nvPr>
        </p:nvSpPr>
        <p:spPr/>
        <p:txBody>
          <a:bodyPr/>
          <a:lstStyle/>
          <a:p>
            <a:fld id="{36500F47-1341-9842-B173-13FE79255034}" type="slidenum">
              <a:rPr lang="en-US" smtClean="0"/>
              <a:t>10</a:t>
            </a:fld>
            <a:endParaRPr lang="en-US"/>
          </a:p>
        </p:txBody>
      </p:sp>
    </p:spTree>
    <p:extLst>
      <p:ext uri="{BB962C8B-B14F-4D97-AF65-F5344CB8AC3E}">
        <p14:creationId xmlns:p14="http://schemas.microsoft.com/office/powerpoint/2010/main" val="539788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 and welcome to the introduction video for </a:t>
            </a:r>
          </a:p>
        </p:txBody>
      </p:sp>
      <p:sp>
        <p:nvSpPr>
          <p:cNvPr id="4" name="Slide Number Placeholder 3"/>
          <p:cNvSpPr>
            <a:spLocks noGrp="1"/>
          </p:cNvSpPr>
          <p:nvPr>
            <p:ph type="sldNum" sz="quarter" idx="5"/>
          </p:nvPr>
        </p:nvSpPr>
        <p:spPr/>
        <p:txBody>
          <a:bodyPr/>
          <a:lstStyle/>
          <a:p>
            <a:fld id="{36500F47-1341-9842-B173-13FE79255034}" type="slidenum">
              <a:rPr lang="en-US" smtClean="0"/>
              <a:t>2</a:t>
            </a:fld>
            <a:endParaRPr lang="en-US"/>
          </a:p>
        </p:txBody>
      </p:sp>
    </p:spTree>
    <p:extLst>
      <p:ext uri="{BB962C8B-B14F-4D97-AF65-F5344CB8AC3E}">
        <p14:creationId xmlns:p14="http://schemas.microsoft.com/office/powerpoint/2010/main" val="16840501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438C2-2159-3B20-F706-BCD1ABC4B6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E2C624-5C6D-5E1D-3943-A2DDE14C80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8F1EA8-7679-66E3-5D5D-4D8A09BB4691}"/>
              </a:ext>
            </a:extLst>
          </p:cNvPr>
          <p:cNvSpPr>
            <a:spLocks noGrp="1"/>
          </p:cNvSpPr>
          <p:nvPr>
            <p:ph type="body" idx="1"/>
          </p:nvPr>
        </p:nvSpPr>
        <p:spPr/>
        <p:txBody>
          <a:bodyPr/>
          <a:lstStyle/>
          <a:p>
            <a:r>
              <a:rPr lang="en-US" dirty="0"/>
              <a:t>Hi and welcome to the introduction video for </a:t>
            </a:r>
          </a:p>
        </p:txBody>
      </p:sp>
      <p:sp>
        <p:nvSpPr>
          <p:cNvPr id="4" name="Slide Number Placeholder 3">
            <a:extLst>
              <a:ext uri="{FF2B5EF4-FFF2-40B4-BE49-F238E27FC236}">
                <a16:creationId xmlns:a16="http://schemas.microsoft.com/office/drawing/2014/main" id="{D1B022B4-4206-9455-BE7A-61B881B180DD}"/>
              </a:ext>
            </a:extLst>
          </p:cNvPr>
          <p:cNvSpPr>
            <a:spLocks noGrp="1"/>
          </p:cNvSpPr>
          <p:nvPr>
            <p:ph type="sldNum" sz="quarter" idx="5"/>
          </p:nvPr>
        </p:nvSpPr>
        <p:spPr/>
        <p:txBody>
          <a:bodyPr/>
          <a:lstStyle/>
          <a:p>
            <a:fld id="{36500F47-1341-9842-B173-13FE79255034}" type="slidenum">
              <a:rPr lang="en-US" smtClean="0"/>
              <a:t>3</a:t>
            </a:fld>
            <a:endParaRPr lang="en-US"/>
          </a:p>
        </p:txBody>
      </p:sp>
    </p:spTree>
    <p:extLst>
      <p:ext uri="{BB962C8B-B14F-4D97-AF65-F5344CB8AC3E}">
        <p14:creationId xmlns:p14="http://schemas.microsoft.com/office/powerpoint/2010/main" val="3410265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E5C37-9929-DA96-C6FE-31E298EB65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54D1A0-9F29-87BF-1C4C-7C0652141D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8EE6BF-6E63-6187-4073-AFB42C92613E}"/>
              </a:ext>
            </a:extLst>
          </p:cNvPr>
          <p:cNvSpPr>
            <a:spLocks noGrp="1"/>
          </p:cNvSpPr>
          <p:nvPr>
            <p:ph type="body" idx="1"/>
          </p:nvPr>
        </p:nvSpPr>
        <p:spPr/>
        <p:txBody>
          <a:bodyPr/>
          <a:lstStyle/>
          <a:p>
            <a:pPr>
              <a:buNone/>
            </a:pPr>
            <a:r>
              <a:rPr lang="en-US" dirty="0"/>
              <a:t>On this slide, I’m highlighting the core technical strengths of the system and how they come together to create a fast, reliable, and scalable platform.</a:t>
            </a:r>
          </a:p>
          <a:p>
            <a:pPr>
              <a:buNone/>
            </a:pPr>
            <a:r>
              <a:rPr lang="en-US" dirty="0"/>
              <a:t>At the foundation, we built a full-stack TypeScript system, which gives us shared type safety across both the frontend and backend. This helps reduce bugs, improves development speed, and keeps data consistent throughout the entire application.</a:t>
            </a:r>
          </a:p>
          <a:p>
            <a:pPr>
              <a:buNone/>
            </a:pPr>
            <a:r>
              <a:rPr lang="en-US" dirty="0"/>
              <a:t>A major feature is real-time inventory synchronization across multiple locations. Whenever stock changes in one place, it’s instantly reflected across the system. This is paired with barcode scanning, which allows for quick and accurate updates directly at the source, reducing manual input and errors.</a:t>
            </a:r>
          </a:p>
          <a:p>
            <a:pPr>
              <a:buNone/>
            </a:pPr>
            <a:r>
              <a:rPr lang="en-US" dirty="0"/>
              <a:t>We also developed an advanced search system to make navigating the data much more efficient. Users can filter results based on location—using zip codes or a defined radius—as well as by location type. The system also supports comparing availability across different locations.</a:t>
            </a:r>
          </a:p>
          <a:p>
            <a:pPr>
              <a:buNone/>
            </a:pPr>
            <a:r>
              <a:rPr lang="en-US" dirty="0"/>
              <a:t>To improve how results are displayed, we implemented a two-phase sorting process. First, we prioritize items that are currently in stock, and then we optimize the ordering based on relevance. We also use the Haversine algorithm to rank locations by distance, so users can quickly identify the closest and most practical options.</a:t>
            </a:r>
          </a:p>
          <a:p>
            <a:pPr>
              <a:buNone/>
            </a:pPr>
            <a:r>
              <a:rPr lang="en-US" dirty="0"/>
              <a:t>From a security standpoint, we use role-based access control, or RBAC, to ensure users only have access to the data and actions appropriate to their role.</a:t>
            </a:r>
          </a:p>
          <a:p>
            <a:pPr>
              <a:buNone/>
            </a:pPr>
            <a:r>
              <a:rPr lang="en-US" dirty="0"/>
              <a:t>Finally, we use a contract-first API design with oRPC, which keeps the frontend and backend tightly aligned. This makes the system easier to maintain, more predictable, and scalable as it grows.</a:t>
            </a:r>
          </a:p>
          <a:p>
            <a:r>
              <a:rPr lang="en-US" dirty="0"/>
              <a:t>Overall, these features combine to create a real-time, efficient, and reliable system for managing and accessing inventory data across multiple locations.</a:t>
            </a:r>
          </a:p>
        </p:txBody>
      </p:sp>
      <p:sp>
        <p:nvSpPr>
          <p:cNvPr id="4" name="Slide Number Placeholder 3">
            <a:extLst>
              <a:ext uri="{FF2B5EF4-FFF2-40B4-BE49-F238E27FC236}">
                <a16:creationId xmlns:a16="http://schemas.microsoft.com/office/drawing/2014/main" id="{6972230C-0595-A065-D8EB-4C1B856B74C5}"/>
              </a:ext>
            </a:extLst>
          </p:cNvPr>
          <p:cNvSpPr>
            <a:spLocks noGrp="1"/>
          </p:cNvSpPr>
          <p:nvPr>
            <p:ph type="sldNum" sz="quarter" idx="5"/>
          </p:nvPr>
        </p:nvSpPr>
        <p:spPr/>
        <p:txBody>
          <a:bodyPr/>
          <a:lstStyle/>
          <a:p>
            <a:fld id="{36500F47-1341-9842-B173-13FE79255034}" type="slidenum">
              <a:rPr lang="en-US" smtClean="0"/>
              <a:t>4</a:t>
            </a:fld>
            <a:endParaRPr lang="en-US"/>
          </a:p>
        </p:txBody>
      </p:sp>
    </p:spTree>
    <p:extLst>
      <p:ext uri="{BB962C8B-B14F-4D97-AF65-F5344CB8AC3E}">
        <p14:creationId xmlns:p14="http://schemas.microsoft.com/office/powerpoint/2010/main" val="9001583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8C199B-23B7-88E1-40AF-EC6223E9A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363B21-A3EE-7051-ED47-925CA583E0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D29E51-1FFF-6F6B-BCE6-1CB1552A13EC}"/>
              </a:ext>
            </a:extLst>
          </p:cNvPr>
          <p:cNvSpPr>
            <a:spLocks noGrp="1"/>
          </p:cNvSpPr>
          <p:nvPr>
            <p:ph type="body" idx="1"/>
          </p:nvPr>
        </p:nvSpPr>
        <p:spPr/>
        <p:txBody>
          <a:bodyPr/>
          <a:lstStyle/>
          <a:p>
            <a:r>
              <a:rPr lang="en-US" dirty="0"/>
              <a:t>Hi and welcome to the introduction video for </a:t>
            </a:r>
          </a:p>
        </p:txBody>
      </p:sp>
      <p:sp>
        <p:nvSpPr>
          <p:cNvPr id="4" name="Slide Number Placeholder 3">
            <a:extLst>
              <a:ext uri="{FF2B5EF4-FFF2-40B4-BE49-F238E27FC236}">
                <a16:creationId xmlns:a16="http://schemas.microsoft.com/office/drawing/2014/main" id="{16238E38-F587-272B-71E0-B86F14BE957F}"/>
              </a:ext>
            </a:extLst>
          </p:cNvPr>
          <p:cNvSpPr>
            <a:spLocks noGrp="1"/>
          </p:cNvSpPr>
          <p:nvPr>
            <p:ph type="sldNum" sz="quarter" idx="5"/>
          </p:nvPr>
        </p:nvSpPr>
        <p:spPr/>
        <p:txBody>
          <a:bodyPr/>
          <a:lstStyle/>
          <a:p>
            <a:fld id="{36500F47-1341-9842-B173-13FE79255034}" type="slidenum">
              <a:rPr lang="en-US" smtClean="0"/>
              <a:t>5</a:t>
            </a:fld>
            <a:endParaRPr lang="en-US"/>
          </a:p>
        </p:txBody>
      </p:sp>
    </p:spTree>
    <p:extLst>
      <p:ext uri="{BB962C8B-B14F-4D97-AF65-F5344CB8AC3E}">
        <p14:creationId xmlns:p14="http://schemas.microsoft.com/office/powerpoint/2010/main" val="162497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F525D3-B022-3A67-6CB0-02DB1D6A77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3321C2-08A7-AE96-FFD2-BC14C5284F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E114B0-F5EB-65E8-4079-15133B5E9952}"/>
              </a:ext>
            </a:extLst>
          </p:cNvPr>
          <p:cNvSpPr>
            <a:spLocks noGrp="1"/>
          </p:cNvSpPr>
          <p:nvPr>
            <p:ph type="body" idx="1"/>
          </p:nvPr>
        </p:nvSpPr>
        <p:spPr/>
        <p:txBody>
          <a:bodyPr/>
          <a:lstStyle/>
          <a:p>
            <a:r>
              <a:rPr lang="en-US" dirty="0"/>
              <a:t>Hi and welcome to the introduction video for </a:t>
            </a:r>
          </a:p>
        </p:txBody>
      </p:sp>
      <p:sp>
        <p:nvSpPr>
          <p:cNvPr id="4" name="Slide Number Placeholder 3">
            <a:extLst>
              <a:ext uri="{FF2B5EF4-FFF2-40B4-BE49-F238E27FC236}">
                <a16:creationId xmlns:a16="http://schemas.microsoft.com/office/drawing/2014/main" id="{44E2997D-A4D2-398B-B603-B6E2D3B7D60A}"/>
              </a:ext>
            </a:extLst>
          </p:cNvPr>
          <p:cNvSpPr>
            <a:spLocks noGrp="1"/>
          </p:cNvSpPr>
          <p:nvPr>
            <p:ph type="sldNum" sz="quarter" idx="5"/>
          </p:nvPr>
        </p:nvSpPr>
        <p:spPr/>
        <p:txBody>
          <a:bodyPr/>
          <a:lstStyle/>
          <a:p>
            <a:fld id="{36500F47-1341-9842-B173-13FE79255034}" type="slidenum">
              <a:rPr lang="en-US" smtClean="0"/>
              <a:t>6</a:t>
            </a:fld>
            <a:endParaRPr lang="en-US"/>
          </a:p>
        </p:txBody>
      </p:sp>
    </p:spTree>
    <p:extLst>
      <p:ext uri="{BB962C8B-B14F-4D97-AF65-F5344CB8AC3E}">
        <p14:creationId xmlns:p14="http://schemas.microsoft.com/office/powerpoint/2010/main" val="2215133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2BE1EB-FBBD-3612-9F29-306DF429B3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4DF1EE-CCD4-8677-207A-CDBB3B329F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1C7FBD-B968-0663-7E0F-242B720EE4FB}"/>
              </a:ext>
            </a:extLst>
          </p:cNvPr>
          <p:cNvSpPr>
            <a:spLocks noGrp="1"/>
          </p:cNvSpPr>
          <p:nvPr>
            <p:ph type="body" idx="1"/>
          </p:nvPr>
        </p:nvSpPr>
        <p:spPr/>
        <p:txBody>
          <a:bodyPr/>
          <a:lstStyle/>
          <a:p>
            <a:r>
              <a:rPr lang="en-US" dirty="0"/>
              <a:t>Hi and welcome to the introduction video for </a:t>
            </a:r>
          </a:p>
        </p:txBody>
      </p:sp>
      <p:sp>
        <p:nvSpPr>
          <p:cNvPr id="4" name="Slide Number Placeholder 3">
            <a:extLst>
              <a:ext uri="{FF2B5EF4-FFF2-40B4-BE49-F238E27FC236}">
                <a16:creationId xmlns:a16="http://schemas.microsoft.com/office/drawing/2014/main" id="{7B8418FF-25EE-C284-8900-539BC2C480E1}"/>
              </a:ext>
            </a:extLst>
          </p:cNvPr>
          <p:cNvSpPr>
            <a:spLocks noGrp="1"/>
          </p:cNvSpPr>
          <p:nvPr>
            <p:ph type="sldNum" sz="quarter" idx="5"/>
          </p:nvPr>
        </p:nvSpPr>
        <p:spPr/>
        <p:txBody>
          <a:bodyPr/>
          <a:lstStyle/>
          <a:p>
            <a:fld id="{36500F47-1341-9842-B173-13FE79255034}" type="slidenum">
              <a:rPr lang="en-US" smtClean="0"/>
              <a:t>7</a:t>
            </a:fld>
            <a:endParaRPr lang="en-US"/>
          </a:p>
        </p:txBody>
      </p:sp>
    </p:spTree>
    <p:extLst>
      <p:ext uri="{BB962C8B-B14F-4D97-AF65-F5344CB8AC3E}">
        <p14:creationId xmlns:p14="http://schemas.microsoft.com/office/powerpoint/2010/main" val="26742570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622D2-CC2E-0B6A-27DF-BD4237BAB1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177341-0572-7582-5B10-0DBCD54014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E5639C-C517-E5F7-4032-613145D1657D}"/>
              </a:ext>
            </a:extLst>
          </p:cNvPr>
          <p:cNvSpPr>
            <a:spLocks noGrp="1"/>
          </p:cNvSpPr>
          <p:nvPr>
            <p:ph type="body" idx="1"/>
          </p:nvPr>
        </p:nvSpPr>
        <p:spPr/>
        <p:txBody>
          <a:bodyPr/>
          <a:lstStyle/>
          <a:p>
            <a:r>
              <a:rPr lang="en-US" dirty="0"/>
              <a:t>Hi and welcome to the introduction video for </a:t>
            </a:r>
          </a:p>
        </p:txBody>
      </p:sp>
      <p:sp>
        <p:nvSpPr>
          <p:cNvPr id="4" name="Slide Number Placeholder 3">
            <a:extLst>
              <a:ext uri="{FF2B5EF4-FFF2-40B4-BE49-F238E27FC236}">
                <a16:creationId xmlns:a16="http://schemas.microsoft.com/office/drawing/2014/main" id="{E0191113-7F1F-9CA5-76D8-51B109A131F4}"/>
              </a:ext>
            </a:extLst>
          </p:cNvPr>
          <p:cNvSpPr>
            <a:spLocks noGrp="1"/>
          </p:cNvSpPr>
          <p:nvPr>
            <p:ph type="sldNum" sz="quarter" idx="5"/>
          </p:nvPr>
        </p:nvSpPr>
        <p:spPr/>
        <p:txBody>
          <a:bodyPr/>
          <a:lstStyle/>
          <a:p>
            <a:fld id="{36500F47-1341-9842-B173-13FE79255034}" type="slidenum">
              <a:rPr lang="en-US" smtClean="0"/>
              <a:t>8</a:t>
            </a:fld>
            <a:endParaRPr lang="en-US"/>
          </a:p>
        </p:txBody>
      </p:sp>
    </p:spTree>
    <p:extLst>
      <p:ext uri="{BB962C8B-B14F-4D97-AF65-F5344CB8AC3E}">
        <p14:creationId xmlns:p14="http://schemas.microsoft.com/office/powerpoint/2010/main" val="2731315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16CD1C-845D-221A-1462-D22D52EC3E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7227B4-9AA6-D265-F397-B4BD6A23FC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A6AA40-0D61-A819-33DE-0655FB06A16A}"/>
              </a:ext>
            </a:extLst>
          </p:cNvPr>
          <p:cNvSpPr>
            <a:spLocks noGrp="1"/>
          </p:cNvSpPr>
          <p:nvPr>
            <p:ph type="body" idx="1"/>
          </p:nvPr>
        </p:nvSpPr>
        <p:spPr/>
        <p:txBody>
          <a:bodyPr/>
          <a:lstStyle/>
          <a:p>
            <a:r>
              <a:rPr lang="en-US" dirty="0"/>
              <a:t>Hi and welcome to the introduction video for </a:t>
            </a:r>
          </a:p>
        </p:txBody>
      </p:sp>
      <p:sp>
        <p:nvSpPr>
          <p:cNvPr id="4" name="Slide Number Placeholder 3">
            <a:extLst>
              <a:ext uri="{FF2B5EF4-FFF2-40B4-BE49-F238E27FC236}">
                <a16:creationId xmlns:a16="http://schemas.microsoft.com/office/drawing/2014/main" id="{310D10FD-B109-7537-6A3A-F15EB1D26FE3}"/>
              </a:ext>
            </a:extLst>
          </p:cNvPr>
          <p:cNvSpPr>
            <a:spLocks noGrp="1"/>
          </p:cNvSpPr>
          <p:nvPr>
            <p:ph type="sldNum" sz="quarter" idx="5"/>
          </p:nvPr>
        </p:nvSpPr>
        <p:spPr/>
        <p:txBody>
          <a:bodyPr/>
          <a:lstStyle/>
          <a:p>
            <a:fld id="{36500F47-1341-9842-B173-13FE79255034}" type="slidenum">
              <a:rPr lang="en-US" smtClean="0"/>
              <a:t>9</a:t>
            </a:fld>
            <a:endParaRPr lang="en-US"/>
          </a:p>
        </p:txBody>
      </p:sp>
    </p:spTree>
    <p:extLst>
      <p:ext uri="{BB962C8B-B14F-4D97-AF65-F5344CB8AC3E}">
        <p14:creationId xmlns:p14="http://schemas.microsoft.com/office/powerpoint/2010/main" val="8804659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43E41-B39C-C5A3-DB3F-E5DC187A512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92F9375-9105-B752-33F7-0A03562BEC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A7D3981-0B98-4E9F-63D2-5A51EFE927ED}"/>
              </a:ext>
            </a:extLst>
          </p:cNvPr>
          <p:cNvSpPr>
            <a:spLocks noGrp="1"/>
          </p:cNvSpPr>
          <p:nvPr>
            <p:ph type="dt" sz="half" idx="10"/>
          </p:nvPr>
        </p:nvSpPr>
        <p:spPr/>
        <p:txBody>
          <a:bodyPr/>
          <a:lstStyle/>
          <a:p>
            <a:fld id="{0AF8BD8F-17D9-5F49-A58C-7C087F320C58}" type="datetimeFigureOut">
              <a:rPr lang="en-US" smtClean="0"/>
              <a:t>4/23/26</a:t>
            </a:fld>
            <a:endParaRPr lang="en-US"/>
          </a:p>
        </p:txBody>
      </p:sp>
      <p:sp>
        <p:nvSpPr>
          <p:cNvPr id="5" name="Footer Placeholder 4">
            <a:extLst>
              <a:ext uri="{FF2B5EF4-FFF2-40B4-BE49-F238E27FC236}">
                <a16:creationId xmlns:a16="http://schemas.microsoft.com/office/drawing/2014/main" id="{3571E257-D5D7-3CDE-CC8E-F86FC55254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A0B3D6-7432-0550-17C4-3A3BD1D665BF}"/>
              </a:ext>
            </a:extLst>
          </p:cNvPr>
          <p:cNvSpPr>
            <a:spLocks noGrp="1"/>
          </p:cNvSpPr>
          <p:nvPr>
            <p:ph type="sldNum" sz="quarter" idx="12"/>
          </p:nvPr>
        </p:nvSpPr>
        <p:spPr/>
        <p:txBody>
          <a:bodyPr/>
          <a:lstStyle/>
          <a:p>
            <a:fld id="{974B09E8-2575-7F41-AC06-E1B7CCB5EAC8}" type="slidenum">
              <a:rPr lang="en-US" smtClean="0"/>
              <a:t>‹#›</a:t>
            </a:fld>
            <a:endParaRPr lang="en-US"/>
          </a:p>
        </p:txBody>
      </p:sp>
    </p:spTree>
    <p:extLst>
      <p:ext uri="{BB962C8B-B14F-4D97-AF65-F5344CB8AC3E}">
        <p14:creationId xmlns:p14="http://schemas.microsoft.com/office/powerpoint/2010/main" val="6774931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40CD0-764B-80E5-83C8-0C2BD19BF1B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CE88089-51D8-CDC7-E5C3-1ADABC65781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4C9758-229E-4548-D3CC-E3A94D3F285E}"/>
              </a:ext>
            </a:extLst>
          </p:cNvPr>
          <p:cNvSpPr>
            <a:spLocks noGrp="1"/>
          </p:cNvSpPr>
          <p:nvPr>
            <p:ph type="dt" sz="half" idx="10"/>
          </p:nvPr>
        </p:nvSpPr>
        <p:spPr/>
        <p:txBody>
          <a:bodyPr/>
          <a:lstStyle/>
          <a:p>
            <a:fld id="{0AF8BD8F-17D9-5F49-A58C-7C087F320C58}" type="datetimeFigureOut">
              <a:rPr lang="en-US" smtClean="0"/>
              <a:t>4/23/26</a:t>
            </a:fld>
            <a:endParaRPr lang="en-US"/>
          </a:p>
        </p:txBody>
      </p:sp>
      <p:sp>
        <p:nvSpPr>
          <p:cNvPr id="5" name="Footer Placeholder 4">
            <a:extLst>
              <a:ext uri="{FF2B5EF4-FFF2-40B4-BE49-F238E27FC236}">
                <a16:creationId xmlns:a16="http://schemas.microsoft.com/office/drawing/2014/main" id="{FFCBAF54-0A97-BB0F-9B98-2BDD6F7949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330EFA-EFCC-1B32-EAEB-5849E8C38DD5}"/>
              </a:ext>
            </a:extLst>
          </p:cNvPr>
          <p:cNvSpPr>
            <a:spLocks noGrp="1"/>
          </p:cNvSpPr>
          <p:nvPr>
            <p:ph type="sldNum" sz="quarter" idx="12"/>
          </p:nvPr>
        </p:nvSpPr>
        <p:spPr/>
        <p:txBody>
          <a:bodyPr/>
          <a:lstStyle/>
          <a:p>
            <a:fld id="{974B09E8-2575-7F41-AC06-E1B7CCB5EAC8}" type="slidenum">
              <a:rPr lang="en-US" smtClean="0"/>
              <a:t>‹#›</a:t>
            </a:fld>
            <a:endParaRPr lang="en-US"/>
          </a:p>
        </p:txBody>
      </p:sp>
    </p:spTree>
    <p:extLst>
      <p:ext uri="{BB962C8B-B14F-4D97-AF65-F5344CB8AC3E}">
        <p14:creationId xmlns:p14="http://schemas.microsoft.com/office/powerpoint/2010/main" val="31393021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3283ACD-C7F8-D222-E1EF-2AEC9C29F11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3384A6A-9AA5-D6D6-2C38-77D0F04CFA7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AF5EC0-71DD-C4A6-1074-6B6298D4B678}"/>
              </a:ext>
            </a:extLst>
          </p:cNvPr>
          <p:cNvSpPr>
            <a:spLocks noGrp="1"/>
          </p:cNvSpPr>
          <p:nvPr>
            <p:ph type="dt" sz="half" idx="10"/>
          </p:nvPr>
        </p:nvSpPr>
        <p:spPr/>
        <p:txBody>
          <a:bodyPr/>
          <a:lstStyle/>
          <a:p>
            <a:fld id="{0AF8BD8F-17D9-5F49-A58C-7C087F320C58}" type="datetimeFigureOut">
              <a:rPr lang="en-US" smtClean="0"/>
              <a:t>4/23/26</a:t>
            </a:fld>
            <a:endParaRPr lang="en-US"/>
          </a:p>
        </p:txBody>
      </p:sp>
      <p:sp>
        <p:nvSpPr>
          <p:cNvPr id="5" name="Footer Placeholder 4">
            <a:extLst>
              <a:ext uri="{FF2B5EF4-FFF2-40B4-BE49-F238E27FC236}">
                <a16:creationId xmlns:a16="http://schemas.microsoft.com/office/drawing/2014/main" id="{A4BC9A0E-76D8-3E53-65E6-AF9781E2B4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163F00-2D07-94A7-DA08-2A30DE3068D8}"/>
              </a:ext>
            </a:extLst>
          </p:cNvPr>
          <p:cNvSpPr>
            <a:spLocks noGrp="1"/>
          </p:cNvSpPr>
          <p:nvPr>
            <p:ph type="sldNum" sz="quarter" idx="12"/>
          </p:nvPr>
        </p:nvSpPr>
        <p:spPr/>
        <p:txBody>
          <a:bodyPr/>
          <a:lstStyle/>
          <a:p>
            <a:fld id="{974B09E8-2575-7F41-AC06-E1B7CCB5EAC8}" type="slidenum">
              <a:rPr lang="en-US" smtClean="0"/>
              <a:t>‹#›</a:t>
            </a:fld>
            <a:endParaRPr lang="en-US"/>
          </a:p>
        </p:txBody>
      </p:sp>
    </p:spTree>
    <p:extLst>
      <p:ext uri="{BB962C8B-B14F-4D97-AF65-F5344CB8AC3E}">
        <p14:creationId xmlns:p14="http://schemas.microsoft.com/office/powerpoint/2010/main" val="109370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D8CD4-383B-86AF-E750-2AF004BCB2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08479D-2E27-4A14-51A9-8E554B977F8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DA9F7E-FD37-1CC8-F4FC-A94DF0A56B8A}"/>
              </a:ext>
            </a:extLst>
          </p:cNvPr>
          <p:cNvSpPr>
            <a:spLocks noGrp="1"/>
          </p:cNvSpPr>
          <p:nvPr>
            <p:ph type="dt" sz="half" idx="10"/>
          </p:nvPr>
        </p:nvSpPr>
        <p:spPr/>
        <p:txBody>
          <a:bodyPr/>
          <a:lstStyle/>
          <a:p>
            <a:fld id="{0AF8BD8F-17D9-5F49-A58C-7C087F320C58}" type="datetimeFigureOut">
              <a:rPr lang="en-US" smtClean="0"/>
              <a:t>4/23/26</a:t>
            </a:fld>
            <a:endParaRPr lang="en-US"/>
          </a:p>
        </p:txBody>
      </p:sp>
      <p:sp>
        <p:nvSpPr>
          <p:cNvPr id="5" name="Footer Placeholder 4">
            <a:extLst>
              <a:ext uri="{FF2B5EF4-FFF2-40B4-BE49-F238E27FC236}">
                <a16:creationId xmlns:a16="http://schemas.microsoft.com/office/drawing/2014/main" id="{31323D3C-5302-BDA9-326F-8857503887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EA4404-2D82-A4E6-47E4-62FC5C8EC9EB}"/>
              </a:ext>
            </a:extLst>
          </p:cNvPr>
          <p:cNvSpPr>
            <a:spLocks noGrp="1"/>
          </p:cNvSpPr>
          <p:nvPr>
            <p:ph type="sldNum" sz="quarter" idx="12"/>
          </p:nvPr>
        </p:nvSpPr>
        <p:spPr/>
        <p:txBody>
          <a:bodyPr/>
          <a:lstStyle/>
          <a:p>
            <a:fld id="{974B09E8-2575-7F41-AC06-E1B7CCB5EAC8}" type="slidenum">
              <a:rPr lang="en-US" smtClean="0"/>
              <a:t>‹#›</a:t>
            </a:fld>
            <a:endParaRPr lang="en-US"/>
          </a:p>
        </p:txBody>
      </p:sp>
    </p:spTree>
    <p:extLst>
      <p:ext uri="{BB962C8B-B14F-4D97-AF65-F5344CB8AC3E}">
        <p14:creationId xmlns:p14="http://schemas.microsoft.com/office/powerpoint/2010/main" val="2102937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EEF2F-C025-383D-EB4E-E630CB261C8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8037DBB-5FFA-99E3-DF6A-B81096DA99E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1FF0A7E-D38B-E732-1FEB-F9F1DC7B9441}"/>
              </a:ext>
            </a:extLst>
          </p:cNvPr>
          <p:cNvSpPr>
            <a:spLocks noGrp="1"/>
          </p:cNvSpPr>
          <p:nvPr>
            <p:ph type="dt" sz="half" idx="10"/>
          </p:nvPr>
        </p:nvSpPr>
        <p:spPr/>
        <p:txBody>
          <a:bodyPr/>
          <a:lstStyle/>
          <a:p>
            <a:fld id="{0AF8BD8F-17D9-5F49-A58C-7C087F320C58}" type="datetimeFigureOut">
              <a:rPr lang="en-US" smtClean="0"/>
              <a:t>4/23/26</a:t>
            </a:fld>
            <a:endParaRPr lang="en-US"/>
          </a:p>
        </p:txBody>
      </p:sp>
      <p:sp>
        <p:nvSpPr>
          <p:cNvPr id="5" name="Footer Placeholder 4">
            <a:extLst>
              <a:ext uri="{FF2B5EF4-FFF2-40B4-BE49-F238E27FC236}">
                <a16:creationId xmlns:a16="http://schemas.microsoft.com/office/drawing/2014/main" id="{9E0CC4E6-7FA7-ADC4-D75B-F282F27340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A04620-2609-DB67-0B1C-736EC4018A30}"/>
              </a:ext>
            </a:extLst>
          </p:cNvPr>
          <p:cNvSpPr>
            <a:spLocks noGrp="1"/>
          </p:cNvSpPr>
          <p:nvPr>
            <p:ph type="sldNum" sz="quarter" idx="12"/>
          </p:nvPr>
        </p:nvSpPr>
        <p:spPr/>
        <p:txBody>
          <a:bodyPr/>
          <a:lstStyle/>
          <a:p>
            <a:fld id="{974B09E8-2575-7F41-AC06-E1B7CCB5EAC8}" type="slidenum">
              <a:rPr lang="en-US" smtClean="0"/>
              <a:t>‹#›</a:t>
            </a:fld>
            <a:endParaRPr lang="en-US"/>
          </a:p>
        </p:txBody>
      </p:sp>
    </p:spTree>
    <p:extLst>
      <p:ext uri="{BB962C8B-B14F-4D97-AF65-F5344CB8AC3E}">
        <p14:creationId xmlns:p14="http://schemas.microsoft.com/office/powerpoint/2010/main" val="41678945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B3334-314A-768B-BA3B-5E952E2112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A879B97-F0C6-9422-DC4F-DB5CC78C4F3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8562215-04EE-35C3-0417-0885274AB69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4076B51-7ECC-670A-1F77-4AEBF615D705}"/>
              </a:ext>
            </a:extLst>
          </p:cNvPr>
          <p:cNvSpPr>
            <a:spLocks noGrp="1"/>
          </p:cNvSpPr>
          <p:nvPr>
            <p:ph type="dt" sz="half" idx="10"/>
          </p:nvPr>
        </p:nvSpPr>
        <p:spPr/>
        <p:txBody>
          <a:bodyPr/>
          <a:lstStyle/>
          <a:p>
            <a:fld id="{0AF8BD8F-17D9-5F49-A58C-7C087F320C58}" type="datetimeFigureOut">
              <a:rPr lang="en-US" smtClean="0"/>
              <a:t>4/23/26</a:t>
            </a:fld>
            <a:endParaRPr lang="en-US"/>
          </a:p>
        </p:txBody>
      </p:sp>
      <p:sp>
        <p:nvSpPr>
          <p:cNvPr id="6" name="Footer Placeholder 5">
            <a:extLst>
              <a:ext uri="{FF2B5EF4-FFF2-40B4-BE49-F238E27FC236}">
                <a16:creationId xmlns:a16="http://schemas.microsoft.com/office/drawing/2014/main" id="{9A1C2C49-B215-FAF1-E757-866ECC00A5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AFAA68F-5713-5FB6-DB72-7181DB4FE72D}"/>
              </a:ext>
            </a:extLst>
          </p:cNvPr>
          <p:cNvSpPr>
            <a:spLocks noGrp="1"/>
          </p:cNvSpPr>
          <p:nvPr>
            <p:ph type="sldNum" sz="quarter" idx="12"/>
          </p:nvPr>
        </p:nvSpPr>
        <p:spPr/>
        <p:txBody>
          <a:bodyPr/>
          <a:lstStyle/>
          <a:p>
            <a:fld id="{974B09E8-2575-7F41-AC06-E1B7CCB5EAC8}" type="slidenum">
              <a:rPr lang="en-US" smtClean="0"/>
              <a:t>‹#›</a:t>
            </a:fld>
            <a:endParaRPr lang="en-US"/>
          </a:p>
        </p:txBody>
      </p:sp>
    </p:spTree>
    <p:extLst>
      <p:ext uri="{BB962C8B-B14F-4D97-AF65-F5344CB8AC3E}">
        <p14:creationId xmlns:p14="http://schemas.microsoft.com/office/powerpoint/2010/main" val="2635045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F5EF1-C6DD-3E5B-3F5C-84C244F3189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A400A80-7F90-D95D-A6F0-175424D1DC3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4F78068-D7E8-417A-732A-F3436286EF1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17D2986-1686-2700-DE5D-B5EABB4EBD4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B7E29F4-AB20-E6E6-6685-4C923E40509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686F05A-11F6-6459-A332-FF2A152DB6E3}"/>
              </a:ext>
            </a:extLst>
          </p:cNvPr>
          <p:cNvSpPr>
            <a:spLocks noGrp="1"/>
          </p:cNvSpPr>
          <p:nvPr>
            <p:ph type="dt" sz="half" idx="10"/>
          </p:nvPr>
        </p:nvSpPr>
        <p:spPr/>
        <p:txBody>
          <a:bodyPr/>
          <a:lstStyle/>
          <a:p>
            <a:fld id="{0AF8BD8F-17D9-5F49-A58C-7C087F320C58}" type="datetimeFigureOut">
              <a:rPr lang="en-US" smtClean="0"/>
              <a:t>4/23/26</a:t>
            </a:fld>
            <a:endParaRPr lang="en-US"/>
          </a:p>
        </p:txBody>
      </p:sp>
      <p:sp>
        <p:nvSpPr>
          <p:cNvPr id="8" name="Footer Placeholder 7">
            <a:extLst>
              <a:ext uri="{FF2B5EF4-FFF2-40B4-BE49-F238E27FC236}">
                <a16:creationId xmlns:a16="http://schemas.microsoft.com/office/drawing/2014/main" id="{0AAE9F35-3218-5927-B84C-3FB3E04F1DF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0C67950-288B-4C55-14BC-387C8BA84F2F}"/>
              </a:ext>
            </a:extLst>
          </p:cNvPr>
          <p:cNvSpPr>
            <a:spLocks noGrp="1"/>
          </p:cNvSpPr>
          <p:nvPr>
            <p:ph type="sldNum" sz="quarter" idx="12"/>
          </p:nvPr>
        </p:nvSpPr>
        <p:spPr/>
        <p:txBody>
          <a:bodyPr/>
          <a:lstStyle/>
          <a:p>
            <a:fld id="{974B09E8-2575-7F41-AC06-E1B7CCB5EAC8}" type="slidenum">
              <a:rPr lang="en-US" smtClean="0"/>
              <a:t>‹#›</a:t>
            </a:fld>
            <a:endParaRPr lang="en-US"/>
          </a:p>
        </p:txBody>
      </p:sp>
    </p:spTree>
    <p:extLst>
      <p:ext uri="{BB962C8B-B14F-4D97-AF65-F5344CB8AC3E}">
        <p14:creationId xmlns:p14="http://schemas.microsoft.com/office/powerpoint/2010/main" val="3867830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82A152-AC8F-15FF-CC82-F6580B46678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BE99A4A-DED5-AA5A-A093-2ED46790D550}"/>
              </a:ext>
            </a:extLst>
          </p:cNvPr>
          <p:cNvSpPr>
            <a:spLocks noGrp="1"/>
          </p:cNvSpPr>
          <p:nvPr>
            <p:ph type="dt" sz="half" idx="10"/>
          </p:nvPr>
        </p:nvSpPr>
        <p:spPr/>
        <p:txBody>
          <a:bodyPr/>
          <a:lstStyle/>
          <a:p>
            <a:fld id="{0AF8BD8F-17D9-5F49-A58C-7C087F320C58}" type="datetimeFigureOut">
              <a:rPr lang="en-US" smtClean="0"/>
              <a:t>4/23/26</a:t>
            </a:fld>
            <a:endParaRPr lang="en-US"/>
          </a:p>
        </p:txBody>
      </p:sp>
      <p:sp>
        <p:nvSpPr>
          <p:cNvPr id="4" name="Footer Placeholder 3">
            <a:extLst>
              <a:ext uri="{FF2B5EF4-FFF2-40B4-BE49-F238E27FC236}">
                <a16:creationId xmlns:a16="http://schemas.microsoft.com/office/drawing/2014/main" id="{14EDB416-5238-F79E-87FF-D3C3AFFFE2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932E18F-F64C-E626-D2FE-2BF9CE60DB8D}"/>
              </a:ext>
            </a:extLst>
          </p:cNvPr>
          <p:cNvSpPr>
            <a:spLocks noGrp="1"/>
          </p:cNvSpPr>
          <p:nvPr>
            <p:ph type="sldNum" sz="quarter" idx="12"/>
          </p:nvPr>
        </p:nvSpPr>
        <p:spPr/>
        <p:txBody>
          <a:bodyPr/>
          <a:lstStyle/>
          <a:p>
            <a:fld id="{974B09E8-2575-7F41-AC06-E1B7CCB5EAC8}" type="slidenum">
              <a:rPr lang="en-US" smtClean="0"/>
              <a:t>‹#›</a:t>
            </a:fld>
            <a:endParaRPr lang="en-US"/>
          </a:p>
        </p:txBody>
      </p:sp>
    </p:spTree>
    <p:extLst>
      <p:ext uri="{BB962C8B-B14F-4D97-AF65-F5344CB8AC3E}">
        <p14:creationId xmlns:p14="http://schemas.microsoft.com/office/powerpoint/2010/main" val="2936121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8DD6EA3-FB61-D5CD-0610-347B228C4443}"/>
              </a:ext>
            </a:extLst>
          </p:cNvPr>
          <p:cNvSpPr>
            <a:spLocks noGrp="1"/>
          </p:cNvSpPr>
          <p:nvPr>
            <p:ph type="dt" sz="half" idx="10"/>
          </p:nvPr>
        </p:nvSpPr>
        <p:spPr/>
        <p:txBody>
          <a:bodyPr/>
          <a:lstStyle/>
          <a:p>
            <a:fld id="{0AF8BD8F-17D9-5F49-A58C-7C087F320C58}" type="datetimeFigureOut">
              <a:rPr lang="en-US" smtClean="0"/>
              <a:t>4/23/26</a:t>
            </a:fld>
            <a:endParaRPr lang="en-US"/>
          </a:p>
        </p:txBody>
      </p:sp>
      <p:sp>
        <p:nvSpPr>
          <p:cNvPr id="3" name="Footer Placeholder 2">
            <a:extLst>
              <a:ext uri="{FF2B5EF4-FFF2-40B4-BE49-F238E27FC236}">
                <a16:creationId xmlns:a16="http://schemas.microsoft.com/office/drawing/2014/main" id="{A74FA36E-B790-3186-9C50-EFA85D1AC0F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91F5BB-3BDF-511F-928A-00026D44689C}"/>
              </a:ext>
            </a:extLst>
          </p:cNvPr>
          <p:cNvSpPr>
            <a:spLocks noGrp="1"/>
          </p:cNvSpPr>
          <p:nvPr>
            <p:ph type="sldNum" sz="quarter" idx="12"/>
          </p:nvPr>
        </p:nvSpPr>
        <p:spPr/>
        <p:txBody>
          <a:bodyPr/>
          <a:lstStyle/>
          <a:p>
            <a:fld id="{974B09E8-2575-7F41-AC06-E1B7CCB5EAC8}" type="slidenum">
              <a:rPr lang="en-US" smtClean="0"/>
              <a:t>‹#›</a:t>
            </a:fld>
            <a:endParaRPr lang="en-US"/>
          </a:p>
        </p:txBody>
      </p:sp>
    </p:spTree>
    <p:extLst>
      <p:ext uri="{BB962C8B-B14F-4D97-AF65-F5344CB8AC3E}">
        <p14:creationId xmlns:p14="http://schemas.microsoft.com/office/powerpoint/2010/main" val="3757877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46B1D-91DC-28BF-77A6-A07D1D7732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93BA295-6CA0-E324-F0EA-28FC3A945B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8D644D-418F-9FC2-14DB-4FF56AB105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6D51508-7A94-E038-03ED-AC58356A7771}"/>
              </a:ext>
            </a:extLst>
          </p:cNvPr>
          <p:cNvSpPr>
            <a:spLocks noGrp="1"/>
          </p:cNvSpPr>
          <p:nvPr>
            <p:ph type="dt" sz="half" idx="10"/>
          </p:nvPr>
        </p:nvSpPr>
        <p:spPr/>
        <p:txBody>
          <a:bodyPr/>
          <a:lstStyle/>
          <a:p>
            <a:fld id="{0AF8BD8F-17D9-5F49-A58C-7C087F320C58}" type="datetimeFigureOut">
              <a:rPr lang="en-US" smtClean="0"/>
              <a:t>4/23/26</a:t>
            </a:fld>
            <a:endParaRPr lang="en-US"/>
          </a:p>
        </p:txBody>
      </p:sp>
      <p:sp>
        <p:nvSpPr>
          <p:cNvPr id="6" name="Footer Placeholder 5">
            <a:extLst>
              <a:ext uri="{FF2B5EF4-FFF2-40B4-BE49-F238E27FC236}">
                <a16:creationId xmlns:a16="http://schemas.microsoft.com/office/drawing/2014/main" id="{76E93BEB-79CC-33CE-4691-236FDBB7A1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EBB77CA-2285-5525-C320-630A999D15BA}"/>
              </a:ext>
            </a:extLst>
          </p:cNvPr>
          <p:cNvSpPr>
            <a:spLocks noGrp="1"/>
          </p:cNvSpPr>
          <p:nvPr>
            <p:ph type="sldNum" sz="quarter" idx="12"/>
          </p:nvPr>
        </p:nvSpPr>
        <p:spPr/>
        <p:txBody>
          <a:bodyPr/>
          <a:lstStyle/>
          <a:p>
            <a:fld id="{974B09E8-2575-7F41-AC06-E1B7CCB5EAC8}" type="slidenum">
              <a:rPr lang="en-US" smtClean="0"/>
              <a:t>‹#›</a:t>
            </a:fld>
            <a:endParaRPr lang="en-US"/>
          </a:p>
        </p:txBody>
      </p:sp>
    </p:spTree>
    <p:extLst>
      <p:ext uri="{BB962C8B-B14F-4D97-AF65-F5344CB8AC3E}">
        <p14:creationId xmlns:p14="http://schemas.microsoft.com/office/powerpoint/2010/main" val="31490705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12E9E-8CDD-3CF2-34CE-23A3F841A5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02F2208-FE68-870B-2EE8-C905156EDD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DC92826-09CB-E8E9-459C-D368C50967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9DBA1B-8A6E-4CEF-CCD2-DCEAFD47715A}"/>
              </a:ext>
            </a:extLst>
          </p:cNvPr>
          <p:cNvSpPr>
            <a:spLocks noGrp="1"/>
          </p:cNvSpPr>
          <p:nvPr>
            <p:ph type="dt" sz="half" idx="10"/>
          </p:nvPr>
        </p:nvSpPr>
        <p:spPr/>
        <p:txBody>
          <a:bodyPr/>
          <a:lstStyle/>
          <a:p>
            <a:fld id="{0AF8BD8F-17D9-5F49-A58C-7C087F320C58}" type="datetimeFigureOut">
              <a:rPr lang="en-US" smtClean="0"/>
              <a:t>4/23/26</a:t>
            </a:fld>
            <a:endParaRPr lang="en-US"/>
          </a:p>
        </p:txBody>
      </p:sp>
      <p:sp>
        <p:nvSpPr>
          <p:cNvPr id="6" name="Footer Placeholder 5">
            <a:extLst>
              <a:ext uri="{FF2B5EF4-FFF2-40B4-BE49-F238E27FC236}">
                <a16:creationId xmlns:a16="http://schemas.microsoft.com/office/drawing/2014/main" id="{6B2CE3A5-F9AA-03BA-2412-9638B7ABF9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57D990-2434-3116-F24D-13EFDEB98825}"/>
              </a:ext>
            </a:extLst>
          </p:cNvPr>
          <p:cNvSpPr>
            <a:spLocks noGrp="1"/>
          </p:cNvSpPr>
          <p:nvPr>
            <p:ph type="sldNum" sz="quarter" idx="12"/>
          </p:nvPr>
        </p:nvSpPr>
        <p:spPr/>
        <p:txBody>
          <a:bodyPr/>
          <a:lstStyle/>
          <a:p>
            <a:fld id="{974B09E8-2575-7F41-AC06-E1B7CCB5EAC8}" type="slidenum">
              <a:rPr lang="en-US" smtClean="0"/>
              <a:t>‹#›</a:t>
            </a:fld>
            <a:endParaRPr lang="en-US"/>
          </a:p>
        </p:txBody>
      </p:sp>
    </p:spTree>
    <p:extLst>
      <p:ext uri="{BB962C8B-B14F-4D97-AF65-F5344CB8AC3E}">
        <p14:creationId xmlns:p14="http://schemas.microsoft.com/office/powerpoint/2010/main" val="9081190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70058B-8F6B-F252-FA2E-F3C90CAAB3A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5B85A02-0543-F5C9-BB91-DA70CD2BEB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98E74D-B043-7860-4B07-EC88D63E2E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F8BD8F-17D9-5F49-A58C-7C087F320C58}" type="datetimeFigureOut">
              <a:rPr lang="en-US" smtClean="0"/>
              <a:t>4/23/26</a:t>
            </a:fld>
            <a:endParaRPr lang="en-US"/>
          </a:p>
        </p:txBody>
      </p:sp>
      <p:sp>
        <p:nvSpPr>
          <p:cNvPr id="5" name="Footer Placeholder 4">
            <a:extLst>
              <a:ext uri="{FF2B5EF4-FFF2-40B4-BE49-F238E27FC236}">
                <a16:creationId xmlns:a16="http://schemas.microsoft.com/office/drawing/2014/main" id="{A29EEB54-A9B5-3B32-8A8E-852CA308C0A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5259246-68EF-51CF-529D-77810DC863F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4B09E8-2575-7F41-AC06-E1B7CCB5EAC8}" type="slidenum">
              <a:rPr lang="en-US" smtClean="0"/>
              <a:t>‹#›</a:t>
            </a:fld>
            <a:endParaRPr lang="en-US"/>
          </a:p>
        </p:txBody>
      </p:sp>
    </p:spTree>
    <p:extLst>
      <p:ext uri="{BB962C8B-B14F-4D97-AF65-F5344CB8AC3E}">
        <p14:creationId xmlns:p14="http://schemas.microsoft.com/office/powerpoint/2010/main" val="2232895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video" Target="../media/media11.mp4"/><Relationship Id="rId1" Type="http://schemas.microsoft.com/office/2007/relationships/media" Target="../media/media11.mp4"/><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audio" Target="NULL" TargetMode="External"/><Relationship Id="rId7" Type="http://schemas.openxmlformats.org/officeDocument/2006/relationships/image" Target="../media/image1.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microsoft.com/office/2007/relationships/media" Target="../media/media4.m4a"/><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7B1432-0C69-631A-A974-41F9BDBA24FB}"/>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2E58A455-E37E-CCE6-B213-34D1EE933BA6}"/>
              </a:ext>
            </a:extLst>
          </p:cNvPr>
          <p:cNvPicPr>
            <a:picLocks noChangeAspect="1"/>
          </p:cNvPicPr>
          <p:nvPr/>
        </p:nvPicPr>
        <p:blipFill>
          <a:blip r:embed="rId5"/>
          <a:srcRect l="991" t="1404" r="1219" b="1579"/>
          <a:stretch/>
        </p:blipFill>
        <p:spPr>
          <a:xfrm>
            <a:off x="0" y="0"/>
            <a:ext cx="12278698" cy="6858000"/>
          </a:xfrm>
          <a:prstGeom prst="rect">
            <a:avLst/>
          </a:prstGeom>
        </p:spPr>
      </p:pic>
      <p:sp>
        <p:nvSpPr>
          <p:cNvPr id="13" name="TextBox 12">
            <a:extLst>
              <a:ext uri="{FF2B5EF4-FFF2-40B4-BE49-F238E27FC236}">
                <a16:creationId xmlns:a16="http://schemas.microsoft.com/office/drawing/2014/main" id="{EDE01165-8614-6F28-89DC-BAF747C0941F}"/>
              </a:ext>
            </a:extLst>
          </p:cNvPr>
          <p:cNvSpPr txBox="1"/>
          <p:nvPr/>
        </p:nvSpPr>
        <p:spPr>
          <a:xfrm>
            <a:off x="1589519" y="4886321"/>
            <a:ext cx="10531645" cy="1600438"/>
          </a:xfrm>
          <a:prstGeom prst="rect">
            <a:avLst/>
          </a:prstGeom>
          <a:noFill/>
        </p:spPr>
        <p:txBody>
          <a:bodyPr wrap="square">
            <a:spAutoFit/>
          </a:bodyPr>
          <a:lstStyle/>
          <a:p>
            <a:pPr algn="ctr" defTabSz="205350">
              <a:spcBef>
                <a:spcPct val="0"/>
              </a:spcBef>
            </a:pPr>
            <a:r>
              <a:rPr lang="en-US" altLang="en-US" sz="2400" b="1" i="1" dirty="0">
                <a:solidFill>
                  <a:schemeClr val="bg1"/>
                </a:solidFill>
                <a:latin typeface="Times New Roman" panose="02020603050405020304" pitchFamily="18" charset="0"/>
                <a:cs typeface="Times New Roman" panose="02020603050405020304" pitchFamily="18" charset="0"/>
              </a:rPr>
              <a:t>Spring 2026 </a:t>
            </a:r>
          </a:p>
          <a:p>
            <a:pPr algn="ctr" defTabSz="205350">
              <a:spcBef>
                <a:spcPct val="0"/>
              </a:spcBef>
            </a:pPr>
            <a:r>
              <a:rPr lang="en-US" altLang="en-US" sz="2400" b="1" i="1" dirty="0">
                <a:solidFill>
                  <a:schemeClr val="bg1"/>
                </a:solidFill>
                <a:latin typeface="Times New Roman" panose="02020603050405020304" pitchFamily="18" charset="0"/>
                <a:cs typeface="Times New Roman" panose="02020603050405020304" pitchFamily="18" charset="0"/>
              </a:rPr>
              <a:t>Capstone II - Senior Design Project</a:t>
            </a:r>
          </a:p>
          <a:p>
            <a:pPr algn="ctr" defTabSz="205350">
              <a:spcBef>
                <a:spcPct val="0"/>
              </a:spcBef>
            </a:pPr>
            <a:endParaRPr lang="en-US" altLang="en-US" sz="1000" b="1" dirty="0">
              <a:solidFill>
                <a:schemeClr val="bg1"/>
              </a:solidFill>
              <a:latin typeface="Times New Roman" panose="02020603050405020304" pitchFamily="18" charset="0"/>
              <a:cs typeface="Times New Roman" panose="02020603050405020304" pitchFamily="18" charset="0"/>
            </a:endParaRPr>
          </a:p>
          <a:p>
            <a:pPr algn="ctr" defTabSz="205350">
              <a:spcBef>
                <a:spcPct val="0"/>
              </a:spcBef>
              <a:buNone/>
            </a:pPr>
            <a:r>
              <a:rPr lang="en-US" altLang="en-US" sz="2000" b="1" dirty="0">
                <a:solidFill>
                  <a:schemeClr val="bg1"/>
                </a:solidFill>
                <a:latin typeface="Times New Roman" panose="02020603050405020304" pitchFamily="18" charset="0"/>
                <a:cs typeface="Times New Roman" panose="02020603050405020304" pitchFamily="18" charset="0"/>
              </a:rPr>
              <a:t>Students: </a:t>
            </a:r>
            <a:r>
              <a:rPr lang="en-US" altLang="en-US" sz="2000" dirty="0">
                <a:solidFill>
                  <a:schemeClr val="bg1"/>
                </a:solidFill>
                <a:latin typeface="Times New Roman" panose="02020603050405020304" pitchFamily="18" charset="0"/>
                <a:cs typeface="Times New Roman" panose="02020603050405020304" pitchFamily="18" charset="0"/>
              </a:rPr>
              <a:t>Diego Avalos, </a:t>
            </a:r>
            <a:r>
              <a:rPr lang="en-US" sz="2000" dirty="0">
                <a:solidFill>
                  <a:schemeClr val="bg1"/>
                </a:solidFill>
                <a:latin typeface="Times New Roman" panose="02020603050405020304" pitchFamily="18" charset="0"/>
                <a:cs typeface="Times New Roman" panose="02020603050405020304" pitchFamily="18" charset="0"/>
              </a:rPr>
              <a:t>Elsa Franco, Jorge Jimenez, Alex Sanchez, Elaine Torrese </a:t>
            </a:r>
          </a:p>
          <a:p>
            <a:pPr algn="ctr" defTabSz="205350">
              <a:spcBef>
                <a:spcPct val="0"/>
              </a:spcBef>
              <a:buNone/>
            </a:pPr>
            <a:r>
              <a:rPr lang="en-US" altLang="en-US" sz="2000" b="1" dirty="0">
                <a:solidFill>
                  <a:schemeClr val="bg1"/>
                </a:solidFill>
                <a:latin typeface="Times New Roman" panose="02020603050405020304" pitchFamily="18" charset="0"/>
                <a:cs typeface="Times New Roman" panose="02020603050405020304" pitchFamily="18" charset="0"/>
              </a:rPr>
              <a:t>Instructor/Faculty:</a:t>
            </a:r>
            <a:r>
              <a:rPr lang="en-US" altLang="en-US" sz="2000" b="1" i="1" dirty="0">
                <a:solidFill>
                  <a:schemeClr val="bg1"/>
                </a:solidFill>
                <a:latin typeface="Times New Roman" panose="02020603050405020304" pitchFamily="18" charset="0"/>
                <a:cs typeface="Times New Roman" panose="02020603050405020304" pitchFamily="18" charset="0"/>
              </a:rPr>
              <a:t> </a:t>
            </a:r>
            <a:r>
              <a:rPr lang="en-US" sz="2000" dirty="0">
                <a:solidFill>
                  <a:schemeClr val="bg1"/>
                </a:solidFill>
                <a:effectLst/>
                <a:latin typeface="Times New Roman" panose="02020603050405020304" pitchFamily="18" charset="0"/>
                <a:cs typeface="Times New Roman" panose="02020603050405020304" pitchFamily="18" charset="0"/>
              </a:rPr>
              <a:t>Masoud Sadjadi</a:t>
            </a:r>
            <a:r>
              <a:rPr lang="en-US" altLang="ja-JP" sz="2000" dirty="0">
                <a:solidFill>
                  <a:schemeClr val="bg1"/>
                </a:solidFill>
                <a:latin typeface="Times New Roman" panose="02020603050405020304" pitchFamily="18" charset="0"/>
                <a:cs typeface="Times New Roman" panose="02020603050405020304" pitchFamily="18" charset="0"/>
              </a:rPr>
              <a:t>,</a:t>
            </a:r>
            <a:r>
              <a:rPr lang="en-US" altLang="ja-JP" sz="2000" i="1" dirty="0">
                <a:solidFill>
                  <a:schemeClr val="bg1"/>
                </a:solidFill>
                <a:latin typeface="Times New Roman" panose="02020603050405020304" pitchFamily="18" charset="0"/>
                <a:cs typeface="Times New Roman" panose="02020603050405020304" pitchFamily="18" charset="0"/>
              </a:rPr>
              <a:t> </a:t>
            </a:r>
            <a:r>
              <a:rPr lang="en-US" altLang="en-US" sz="2000" dirty="0">
                <a:solidFill>
                  <a:schemeClr val="bg1"/>
                </a:solidFill>
                <a:latin typeface="Times New Roman" panose="02020603050405020304" pitchFamily="18" charset="0"/>
                <a:cs typeface="Times New Roman" panose="02020603050405020304" pitchFamily="18" charset="0"/>
              </a:rPr>
              <a:t>Florida International University</a:t>
            </a:r>
          </a:p>
        </p:txBody>
      </p:sp>
      <p:grpSp>
        <p:nvGrpSpPr>
          <p:cNvPr id="3" name="Group 2">
            <a:extLst>
              <a:ext uri="{FF2B5EF4-FFF2-40B4-BE49-F238E27FC236}">
                <a16:creationId xmlns:a16="http://schemas.microsoft.com/office/drawing/2014/main" id="{EBAED36F-A81E-2E19-8EA1-59B9BAEEE5F8}"/>
              </a:ext>
            </a:extLst>
          </p:cNvPr>
          <p:cNvGrpSpPr/>
          <p:nvPr/>
        </p:nvGrpSpPr>
        <p:grpSpPr>
          <a:xfrm>
            <a:off x="4559968" y="2550695"/>
            <a:ext cx="4608095" cy="794083"/>
            <a:chOff x="4559968" y="2550695"/>
            <a:chExt cx="4608095" cy="794083"/>
          </a:xfrm>
        </p:grpSpPr>
        <p:sp>
          <p:nvSpPr>
            <p:cNvPr id="18" name="Rounded Rectangle 17">
              <a:extLst>
                <a:ext uri="{FF2B5EF4-FFF2-40B4-BE49-F238E27FC236}">
                  <a16:creationId xmlns:a16="http://schemas.microsoft.com/office/drawing/2014/main" id="{EE206D09-007A-FDFC-89A0-3A3BE24AB620}"/>
                </a:ext>
              </a:extLst>
            </p:cNvPr>
            <p:cNvSpPr/>
            <p:nvPr/>
          </p:nvSpPr>
          <p:spPr>
            <a:xfrm flipV="1">
              <a:off x="4559968" y="2550695"/>
              <a:ext cx="4608095" cy="794083"/>
            </a:xfrm>
            <a:prstGeom prst="roundRect">
              <a:avLst>
                <a:gd name="adj" fmla="val 5000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A955558E-4FEE-1617-586D-F71737A72B63}"/>
                </a:ext>
              </a:extLst>
            </p:cNvPr>
            <p:cNvPicPr>
              <a:picLocks noChangeAspect="1"/>
            </p:cNvPicPr>
            <p:nvPr/>
          </p:nvPicPr>
          <p:blipFill>
            <a:blip r:embed="rId6"/>
            <a:stretch>
              <a:fillRect/>
            </a:stretch>
          </p:blipFill>
          <p:spPr>
            <a:xfrm>
              <a:off x="4706502" y="2658980"/>
              <a:ext cx="4297680" cy="587055"/>
            </a:xfrm>
            <a:prstGeom prst="rect">
              <a:avLst/>
            </a:prstGeom>
          </p:spPr>
        </p:pic>
      </p:grpSp>
      <p:pic>
        <p:nvPicPr>
          <p:cNvPr id="10" name="Audio 9">
            <a:extLst>
              <a:ext uri="{FF2B5EF4-FFF2-40B4-BE49-F238E27FC236}">
                <a16:creationId xmlns:a16="http://schemas.microsoft.com/office/drawing/2014/main" id="{92EB9025-FE7B-4A41-D2BE-3F1F20859A3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32676" y="385379"/>
            <a:ext cx="812800" cy="812800"/>
          </a:xfrm>
          <a:prstGeom prst="rect">
            <a:avLst/>
          </a:prstGeom>
        </p:spPr>
      </p:pic>
    </p:spTree>
    <p:extLst>
      <p:ext uri="{BB962C8B-B14F-4D97-AF65-F5344CB8AC3E}">
        <p14:creationId xmlns:p14="http://schemas.microsoft.com/office/powerpoint/2010/main" val="403987075"/>
      </p:ext>
    </p:extLst>
  </p:cSld>
  <p:clrMapOvr>
    <a:masterClrMapping/>
  </p:clrMapOvr>
  <mc:AlternateContent xmlns:mc="http://schemas.openxmlformats.org/markup-compatibility/2006">
    <mc:Choice xmlns:p14="http://schemas.microsoft.com/office/powerpoint/2010/main" Requires="p14">
      <p:transition spd="slow" p14:dur="2000" advTm="18093"/>
    </mc:Choice>
    <mc:Fallback>
      <p:transition spd="slow" advTm="180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37690-CD15-6FC3-A832-7CB69BA3FA59}"/>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D0177D34-1E94-C7B4-27D4-3A7702CD967C}"/>
              </a:ext>
            </a:extLst>
          </p:cNvPr>
          <p:cNvPicPr>
            <a:picLocks noChangeAspect="1"/>
          </p:cNvPicPr>
          <p:nvPr/>
        </p:nvPicPr>
        <p:blipFill>
          <a:blip r:embed="rId5"/>
          <a:srcRect l="991" t="1404" r="1219" b="1579"/>
          <a:stretch/>
        </p:blipFill>
        <p:spPr>
          <a:xfrm>
            <a:off x="0" y="-295130"/>
            <a:ext cx="12278698" cy="6858000"/>
          </a:xfrm>
          <a:prstGeom prst="rect">
            <a:avLst/>
          </a:prstGeom>
        </p:spPr>
      </p:pic>
      <p:grpSp>
        <p:nvGrpSpPr>
          <p:cNvPr id="3" name="Group 2">
            <a:extLst>
              <a:ext uri="{FF2B5EF4-FFF2-40B4-BE49-F238E27FC236}">
                <a16:creationId xmlns:a16="http://schemas.microsoft.com/office/drawing/2014/main" id="{92CA5215-3FFD-22BA-AB56-543C18186EE9}"/>
              </a:ext>
            </a:extLst>
          </p:cNvPr>
          <p:cNvGrpSpPr/>
          <p:nvPr/>
        </p:nvGrpSpPr>
        <p:grpSpPr>
          <a:xfrm>
            <a:off x="4618986" y="186845"/>
            <a:ext cx="4608095" cy="794083"/>
            <a:chOff x="4559968" y="2550695"/>
            <a:chExt cx="4608095" cy="794083"/>
          </a:xfrm>
        </p:grpSpPr>
        <p:sp>
          <p:nvSpPr>
            <p:cNvPr id="18" name="Rounded Rectangle 17">
              <a:extLst>
                <a:ext uri="{FF2B5EF4-FFF2-40B4-BE49-F238E27FC236}">
                  <a16:creationId xmlns:a16="http://schemas.microsoft.com/office/drawing/2014/main" id="{71BBAC59-DB2F-54A5-4F92-2ADA42BC1B82}"/>
                </a:ext>
              </a:extLst>
            </p:cNvPr>
            <p:cNvSpPr/>
            <p:nvPr/>
          </p:nvSpPr>
          <p:spPr>
            <a:xfrm flipV="1">
              <a:off x="4559968" y="2550695"/>
              <a:ext cx="4608095" cy="794083"/>
            </a:xfrm>
            <a:prstGeom prst="roundRect">
              <a:avLst>
                <a:gd name="adj" fmla="val 5000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93DE1EDF-76AB-73B3-E90F-DD8A37246B7D}"/>
                </a:ext>
              </a:extLst>
            </p:cNvPr>
            <p:cNvPicPr>
              <a:picLocks noChangeAspect="1"/>
            </p:cNvPicPr>
            <p:nvPr/>
          </p:nvPicPr>
          <p:blipFill>
            <a:blip r:embed="rId6"/>
            <a:stretch>
              <a:fillRect/>
            </a:stretch>
          </p:blipFill>
          <p:spPr>
            <a:xfrm>
              <a:off x="4706502" y="2658980"/>
              <a:ext cx="4297680" cy="587055"/>
            </a:xfrm>
            <a:prstGeom prst="rect">
              <a:avLst/>
            </a:prstGeom>
          </p:spPr>
        </p:pic>
      </p:grpSp>
      <p:sp>
        <p:nvSpPr>
          <p:cNvPr id="6" name="Rectangle 5">
            <a:extLst>
              <a:ext uri="{FF2B5EF4-FFF2-40B4-BE49-F238E27FC236}">
                <a16:creationId xmlns:a16="http://schemas.microsoft.com/office/drawing/2014/main" id="{BCEFF2C5-231D-4D5F-DABF-4A2D4F3F444F}"/>
              </a:ext>
            </a:extLst>
          </p:cNvPr>
          <p:cNvSpPr/>
          <p:nvPr/>
        </p:nvSpPr>
        <p:spPr>
          <a:xfrm>
            <a:off x="5243851" y="295130"/>
            <a:ext cx="2968052" cy="6348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12CB400-32C1-9212-663A-6BF39EB52B2D}"/>
              </a:ext>
            </a:extLst>
          </p:cNvPr>
          <p:cNvSpPr txBox="1"/>
          <p:nvPr/>
        </p:nvSpPr>
        <p:spPr>
          <a:xfrm>
            <a:off x="881088" y="291498"/>
            <a:ext cx="12192000" cy="584775"/>
          </a:xfrm>
          <a:prstGeom prst="rect">
            <a:avLst/>
          </a:prstGeom>
          <a:noFill/>
        </p:spPr>
        <p:txBody>
          <a:bodyPr wrap="square" lIns="91440" tIns="45720" rIns="91440" bIns="45720" rtlCol="0" anchor="t">
            <a:spAutoFit/>
          </a:bodyPr>
          <a:lstStyle/>
          <a:p>
            <a:pPr algn="ctr"/>
            <a:r>
              <a:rPr lang="en-US" sz="3200" b="1" dirty="0">
                <a:solidFill>
                  <a:srgbClr val="082040"/>
                </a:solidFill>
                <a:latin typeface="Times New Roman"/>
                <a:cs typeface="Times New Roman"/>
              </a:rPr>
              <a:t>Problem Definition</a:t>
            </a:r>
          </a:p>
        </p:txBody>
      </p:sp>
      <p:grpSp>
        <p:nvGrpSpPr>
          <p:cNvPr id="2" name="Group 1">
            <a:extLst>
              <a:ext uri="{FF2B5EF4-FFF2-40B4-BE49-F238E27FC236}">
                <a16:creationId xmlns:a16="http://schemas.microsoft.com/office/drawing/2014/main" id="{A4F8EAFA-2348-3A4E-626C-CE9A5FEADD26}"/>
              </a:ext>
            </a:extLst>
          </p:cNvPr>
          <p:cNvGrpSpPr/>
          <p:nvPr/>
        </p:nvGrpSpPr>
        <p:grpSpPr>
          <a:xfrm>
            <a:off x="3294041" y="186845"/>
            <a:ext cx="7212230" cy="794083"/>
            <a:chOff x="4559968" y="2550695"/>
            <a:chExt cx="4608095" cy="794083"/>
          </a:xfrm>
        </p:grpSpPr>
        <p:sp>
          <p:nvSpPr>
            <p:cNvPr id="4" name="Rounded Rectangle 3">
              <a:extLst>
                <a:ext uri="{FF2B5EF4-FFF2-40B4-BE49-F238E27FC236}">
                  <a16:creationId xmlns:a16="http://schemas.microsoft.com/office/drawing/2014/main" id="{98481476-E102-F905-4038-AD270BC30911}"/>
                </a:ext>
              </a:extLst>
            </p:cNvPr>
            <p:cNvSpPr/>
            <p:nvPr/>
          </p:nvSpPr>
          <p:spPr>
            <a:xfrm flipV="1">
              <a:off x="4559968" y="2550695"/>
              <a:ext cx="4608095" cy="794083"/>
            </a:xfrm>
            <a:prstGeom prst="roundRect">
              <a:avLst>
                <a:gd name="adj" fmla="val 5000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99D69B2-34A1-78CC-7EE6-65AC2115ED43}"/>
                </a:ext>
              </a:extLst>
            </p:cNvPr>
            <p:cNvPicPr>
              <a:picLocks noChangeAspect="1"/>
            </p:cNvPicPr>
            <p:nvPr/>
          </p:nvPicPr>
          <p:blipFill>
            <a:blip r:embed="rId6"/>
            <a:stretch>
              <a:fillRect/>
            </a:stretch>
          </p:blipFill>
          <p:spPr>
            <a:xfrm>
              <a:off x="4706502" y="2658980"/>
              <a:ext cx="4297680" cy="587055"/>
            </a:xfrm>
            <a:prstGeom prst="rect">
              <a:avLst/>
            </a:prstGeom>
          </p:spPr>
        </p:pic>
      </p:grpSp>
      <p:sp>
        <p:nvSpPr>
          <p:cNvPr id="8" name="Rectangle 7">
            <a:extLst>
              <a:ext uri="{FF2B5EF4-FFF2-40B4-BE49-F238E27FC236}">
                <a16:creationId xmlns:a16="http://schemas.microsoft.com/office/drawing/2014/main" id="{6C2F4E5F-6D6F-7228-BE81-8C960D57AF14}"/>
              </a:ext>
            </a:extLst>
          </p:cNvPr>
          <p:cNvSpPr/>
          <p:nvPr/>
        </p:nvSpPr>
        <p:spPr>
          <a:xfrm>
            <a:off x="4308764" y="295130"/>
            <a:ext cx="4558145" cy="6348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7E9A8A27-58DE-1673-FB6D-8A21013229D6}"/>
              </a:ext>
            </a:extLst>
          </p:cNvPr>
          <p:cNvSpPr txBox="1"/>
          <p:nvPr/>
        </p:nvSpPr>
        <p:spPr>
          <a:xfrm>
            <a:off x="790581" y="272284"/>
            <a:ext cx="12192000" cy="584775"/>
          </a:xfrm>
          <a:prstGeom prst="rect">
            <a:avLst/>
          </a:prstGeom>
          <a:noFill/>
        </p:spPr>
        <p:txBody>
          <a:bodyPr wrap="square" lIns="91440" tIns="45720" rIns="91440" bIns="45720" rtlCol="0" anchor="t">
            <a:spAutoFit/>
          </a:bodyPr>
          <a:lstStyle/>
          <a:p>
            <a:pPr algn="ctr"/>
            <a:r>
              <a:rPr lang="en-US" sz="3200" b="1" dirty="0">
                <a:solidFill>
                  <a:srgbClr val="082040"/>
                </a:solidFill>
                <a:latin typeface="Times New Roman"/>
                <a:cs typeface="Times New Roman"/>
              </a:rPr>
              <a:t>Demonstration Overview</a:t>
            </a:r>
          </a:p>
        </p:txBody>
      </p:sp>
      <p:pic>
        <p:nvPicPr>
          <p:cNvPr id="10" name="VIDEO-2026-04-15-15-58-42.mp4">
            <a:hlinkClick r:id="" action="ppaction://media"/>
            <a:extLst>
              <a:ext uri="{FF2B5EF4-FFF2-40B4-BE49-F238E27FC236}">
                <a16:creationId xmlns:a16="http://schemas.microsoft.com/office/drawing/2014/main" id="{A5A117AE-AD50-EB0B-E606-C9879BB7E462}"/>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0" y="-572958"/>
            <a:ext cx="12278698" cy="7441792"/>
          </a:xfrm>
          <a:prstGeom prst="rect">
            <a:avLst/>
          </a:prstGeom>
        </p:spPr>
      </p:pic>
    </p:spTree>
    <p:extLst>
      <p:ext uri="{BB962C8B-B14F-4D97-AF65-F5344CB8AC3E}">
        <p14:creationId xmlns:p14="http://schemas.microsoft.com/office/powerpoint/2010/main" val="255535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332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7B1432-0C69-631A-A974-41F9BDBA24FB}"/>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2E58A455-E37E-CCE6-B213-34D1EE933BA6}"/>
              </a:ext>
            </a:extLst>
          </p:cNvPr>
          <p:cNvPicPr>
            <a:picLocks noChangeAspect="1"/>
          </p:cNvPicPr>
          <p:nvPr/>
        </p:nvPicPr>
        <p:blipFill>
          <a:blip r:embed="rId5"/>
          <a:srcRect l="991" t="1404" r="1219" b="1579"/>
          <a:stretch/>
        </p:blipFill>
        <p:spPr>
          <a:xfrm>
            <a:off x="0" y="0"/>
            <a:ext cx="12278698" cy="6858000"/>
          </a:xfrm>
          <a:prstGeom prst="rect">
            <a:avLst/>
          </a:prstGeom>
        </p:spPr>
      </p:pic>
      <p:grpSp>
        <p:nvGrpSpPr>
          <p:cNvPr id="3" name="Group 2">
            <a:extLst>
              <a:ext uri="{FF2B5EF4-FFF2-40B4-BE49-F238E27FC236}">
                <a16:creationId xmlns:a16="http://schemas.microsoft.com/office/drawing/2014/main" id="{EBAED36F-A81E-2E19-8EA1-59B9BAEEE5F8}"/>
              </a:ext>
            </a:extLst>
          </p:cNvPr>
          <p:cNvGrpSpPr/>
          <p:nvPr/>
        </p:nvGrpSpPr>
        <p:grpSpPr>
          <a:xfrm>
            <a:off x="4618986" y="186845"/>
            <a:ext cx="4608095" cy="794083"/>
            <a:chOff x="4559968" y="2550695"/>
            <a:chExt cx="4608095" cy="794083"/>
          </a:xfrm>
        </p:grpSpPr>
        <p:sp>
          <p:nvSpPr>
            <p:cNvPr id="18" name="Rounded Rectangle 17">
              <a:extLst>
                <a:ext uri="{FF2B5EF4-FFF2-40B4-BE49-F238E27FC236}">
                  <a16:creationId xmlns:a16="http://schemas.microsoft.com/office/drawing/2014/main" id="{EE206D09-007A-FDFC-89A0-3A3BE24AB620}"/>
                </a:ext>
              </a:extLst>
            </p:cNvPr>
            <p:cNvSpPr/>
            <p:nvPr/>
          </p:nvSpPr>
          <p:spPr>
            <a:xfrm flipV="1">
              <a:off x="4559968" y="2550695"/>
              <a:ext cx="4608095" cy="794083"/>
            </a:xfrm>
            <a:prstGeom prst="roundRect">
              <a:avLst>
                <a:gd name="adj" fmla="val 5000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A955558E-4FEE-1617-586D-F71737A72B63}"/>
                </a:ext>
              </a:extLst>
            </p:cNvPr>
            <p:cNvPicPr>
              <a:picLocks noChangeAspect="1"/>
            </p:cNvPicPr>
            <p:nvPr/>
          </p:nvPicPr>
          <p:blipFill>
            <a:blip r:embed="rId6"/>
            <a:stretch>
              <a:fillRect/>
            </a:stretch>
          </p:blipFill>
          <p:spPr>
            <a:xfrm>
              <a:off x="4706502" y="2658980"/>
              <a:ext cx="4297680" cy="587055"/>
            </a:xfrm>
            <a:prstGeom prst="rect">
              <a:avLst/>
            </a:prstGeom>
          </p:spPr>
        </p:pic>
      </p:grpSp>
      <p:sp>
        <p:nvSpPr>
          <p:cNvPr id="4" name="TextBox 3">
            <a:extLst>
              <a:ext uri="{FF2B5EF4-FFF2-40B4-BE49-F238E27FC236}">
                <a16:creationId xmlns:a16="http://schemas.microsoft.com/office/drawing/2014/main" id="{0116BD65-2A08-E3CB-4DF0-0C663A7A838D}"/>
              </a:ext>
            </a:extLst>
          </p:cNvPr>
          <p:cNvSpPr txBox="1"/>
          <p:nvPr/>
        </p:nvSpPr>
        <p:spPr>
          <a:xfrm>
            <a:off x="2804201" y="1167771"/>
            <a:ext cx="8345773" cy="5262979"/>
          </a:xfrm>
          <a:prstGeom prst="rect">
            <a:avLst/>
          </a:prstGeom>
          <a:noFill/>
        </p:spPr>
        <p:txBody>
          <a:bodyPr wrap="square">
            <a:spAutoFit/>
          </a:bodyPr>
          <a:lstStyle/>
          <a:p>
            <a:pPr marL="285750"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Grocery shoppers lack a unified system to view real-time product availability across multiple stores </a:t>
            </a:r>
          </a:p>
          <a:p>
            <a:endParaRPr lang="en-US" sz="2400" dirty="0">
              <a:solidFill>
                <a:schemeClr val="bg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It is difficult to compare prices, availability, and store options in one platform</a:t>
            </a:r>
          </a:p>
          <a:p>
            <a:endParaRPr lang="en-US" sz="2400" dirty="0">
              <a:solidFill>
                <a:schemeClr val="bg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This leads to wasted time, inefficient shopping, and missed sale deals </a:t>
            </a:r>
          </a:p>
          <a:p>
            <a:endParaRPr lang="en-US" sz="2400" dirty="0">
              <a:solidFill>
                <a:schemeClr val="bg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Stores lack a centralized real-time inventory management system </a:t>
            </a:r>
          </a:p>
          <a:p>
            <a:pPr marL="285750" indent="-285750">
              <a:buFont typeface="Arial" panose="020B0604020202020204" pitchFamily="34" charset="0"/>
              <a:buChar char="•"/>
            </a:pPr>
            <a:endParaRPr lang="en-US" sz="2400" dirty="0">
              <a:solidFill>
                <a:schemeClr val="bg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Manual product updates can cause inaccurate stock and pricing information</a:t>
            </a:r>
          </a:p>
        </p:txBody>
      </p:sp>
      <p:sp>
        <p:nvSpPr>
          <p:cNvPr id="6" name="Rectangle 5">
            <a:extLst>
              <a:ext uri="{FF2B5EF4-FFF2-40B4-BE49-F238E27FC236}">
                <a16:creationId xmlns:a16="http://schemas.microsoft.com/office/drawing/2014/main" id="{B46D9B80-E0E5-18FB-520D-5459FCD81CB1}"/>
              </a:ext>
            </a:extLst>
          </p:cNvPr>
          <p:cNvSpPr/>
          <p:nvPr/>
        </p:nvSpPr>
        <p:spPr>
          <a:xfrm>
            <a:off x="5243851" y="295130"/>
            <a:ext cx="2968052" cy="6348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3B14192-3916-A396-E303-5EFF014C88EF}"/>
              </a:ext>
            </a:extLst>
          </p:cNvPr>
          <p:cNvSpPr txBox="1"/>
          <p:nvPr/>
        </p:nvSpPr>
        <p:spPr>
          <a:xfrm>
            <a:off x="881088" y="291498"/>
            <a:ext cx="12192000" cy="584775"/>
          </a:xfrm>
          <a:prstGeom prst="rect">
            <a:avLst/>
          </a:prstGeom>
          <a:noFill/>
        </p:spPr>
        <p:txBody>
          <a:bodyPr wrap="square" lIns="91440" tIns="45720" rIns="91440" bIns="45720" rtlCol="0" anchor="t">
            <a:spAutoFit/>
          </a:bodyPr>
          <a:lstStyle/>
          <a:p>
            <a:pPr algn="ctr"/>
            <a:r>
              <a:rPr lang="en-US" sz="3200" b="1" dirty="0">
                <a:solidFill>
                  <a:srgbClr val="082040"/>
                </a:solidFill>
                <a:latin typeface="Times New Roman"/>
                <a:cs typeface="Times New Roman"/>
              </a:rPr>
              <a:t>Problem Definition</a:t>
            </a:r>
          </a:p>
        </p:txBody>
      </p:sp>
      <p:pic>
        <p:nvPicPr>
          <p:cNvPr id="2" name="Slide 2">
            <a:hlinkClick r:id="" action="ppaction://media"/>
            <a:extLst>
              <a:ext uri="{FF2B5EF4-FFF2-40B4-BE49-F238E27FC236}">
                <a16:creationId xmlns:a16="http://schemas.microsoft.com/office/drawing/2014/main" id="{3119F594-9FF3-60C2-45FF-4AB5A35DFE1A}"/>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76288" y="463379"/>
            <a:ext cx="609600" cy="609600"/>
          </a:xfrm>
          <a:prstGeom prst="rect">
            <a:avLst/>
          </a:prstGeom>
        </p:spPr>
      </p:pic>
    </p:spTree>
    <p:extLst>
      <p:ext uri="{BB962C8B-B14F-4D97-AF65-F5344CB8AC3E}">
        <p14:creationId xmlns:p14="http://schemas.microsoft.com/office/powerpoint/2010/main" val="1154825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147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2F5F29-ACC3-74F3-2CD9-B631D1EA573A}"/>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1773F236-C06F-30D7-0EF3-C62135AD0C2F}"/>
              </a:ext>
            </a:extLst>
          </p:cNvPr>
          <p:cNvPicPr>
            <a:picLocks noChangeAspect="1"/>
          </p:cNvPicPr>
          <p:nvPr/>
        </p:nvPicPr>
        <p:blipFill>
          <a:blip r:embed="rId7"/>
          <a:srcRect l="991" t="1404" r="1219" b="1579"/>
          <a:stretch/>
        </p:blipFill>
        <p:spPr>
          <a:xfrm>
            <a:off x="0" y="0"/>
            <a:ext cx="12278698" cy="6858000"/>
          </a:xfrm>
          <a:prstGeom prst="rect">
            <a:avLst/>
          </a:prstGeom>
        </p:spPr>
      </p:pic>
      <p:grpSp>
        <p:nvGrpSpPr>
          <p:cNvPr id="3" name="Group 2">
            <a:extLst>
              <a:ext uri="{FF2B5EF4-FFF2-40B4-BE49-F238E27FC236}">
                <a16:creationId xmlns:a16="http://schemas.microsoft.com/office/drawing/2014/main" id="{9C63AA91-EBBD-42B5-3D97-CC7DE13BA324}"/>
              </a:ext>
            </a:extLst>
          </p:cNvPr>
          <p:cNvGrpSpPr/>
          <p:nvPr/>
        </p:nvGrpSpPr>
        <p:grpSpPr>
          <a:xfrm>
            <a:off x="4618986" y="186845"/>
            <a:ext cx="4608095" cy="794083"/>
            <a:chOff x="4559968" y="2550695"/>
            <a:chExt cx="4608095" cy="794083"/>
          </a:xfrm>
        </p:grpSpPr>
        <p:sp>
          <p:nvSpPr>
            <p:cNvPr id="18" name="Rounded Rectangle 17">
              <a:extLst>
                <a:ext uri="{FF2B5EF4-FFF2-40B4-BE49-F238E27FC236}">
                  <a16:creationId xmlns:a16="http://schemas.microsoft.com/office/drawing/2014/main" id="{A99D1800-5D7B-77E4-1531-84A33B121B4F}"/>
                </a:ext>
              </a:extLst>
            </p:cNvPr>
            <p:cNvSpPr/>
            <p:nvPr/>
          </p:nvSpPr>
          <p:spPr>
            <a:xfrm flipV="1">
              <a:off x="4559968" y="2550695"/>
              <a:ext cx="4608095" cy="794083"/>
            </a:xfrm>
            <a:prstGeom prst="roundRect">
              <a:avLst>
                <a:gd name="adj" fmla="val 5000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9DC2DABC-D6B3-7B63-BE65-DE8A787BE636}"/>
                </a:ext>
              </a:extLst>
            </p:cNvPr>
            <p:cNvPicPr>
              <a:picLocks noChangeAspect="1"/>
            </p:cNvPicPr>
            <p:nvPr/>
          </p:nvPicPr>
          <p:blipFill>
            <a:blip r:embed="rId8"/>
            <a:stretch>
              <a:fillRect/>
            </a:stretch>
          </p:blipFill>
          <p:spPr>
            <a:xfrm>
              <a:off x="4706502" y="2658980"/>
              <a:ext cx="4297680" cy="587055"/>
            </a:xfrm>
            <a:prstGeom prst="rect">
              <a:avLst/>
            </a:prstGeom>
          </p:spPr>
        </p:pic>
      </p:grpSp>
      <p:sp>
        <p:nvSpPr>
          <p:cNvPr id="6" name="Rectangle 5">
            <a:extLst>
              <a:ext uri="{FF2B5EF4-FFF2-40B4-BE49-F238E27FC236}">
                <a16:creationId xmlns:a16="http://schemas.microsoft.com/office/drawing/2014/main" id="{7FD45F50-89C8-0CA3-6964-787CECC45A99}"/>
              </a:ext>
            </a:extLst>
          </p:cNvPr>
          <p:cNvSpPr/>
          <p:nvPr/>
        </p:nvSpPr>
        <p:spPr>
          <a:xfrm>
            <a:off x="5243851" y="295130"/>
            <a:ext cx="2968052" cy="6348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3F1F9530-B089-3CAE-BD9E-7F6D21E41057}"/>
              </a:ext>
            </a:extLst>
          </p:cNvPr>
          <p:cNvSpPr txBox="1"/>
          <p:nvPr/>
        </p:nvSpPr>
        <p:spPr>
          <a:xfrm>
            <a:off x="881088" y="285586"/>
            <a:ext cx="12192000" cy="584775"/>
          </a:xfrm>
          <a:prstGeom prst="rect">
            <a:avLst/>
          </a:prstGeom>
          <a:noFill/>
        </p:spPr>
        <p:txBody>
          <a:bodyPr wrap="square" lIns="91440" tIns="45720" rIns="91440" bIns="45720" rtlCol="0" anchor="t">
            <a:spAutoFit/>
          </a:bodyPr>
          <a:lstStyle/>
          <a:p>
            <a:pPr algn="ctr"/>
            <a:r>
              <a:rPr lang="en-US" sz="3200" b="1" dirty="0">
                <a:solidFill>
                  <a:srgbClr val="082040"/>
                </a:solidFill>
                <a:latin typeface="Times New Roman"/>
                <a:cs typeface="Times New Roman"/>
              </a:rPr>
              <a:t>System Architecture</a:t>
            </a:r>
          </a:p>
        </p:txBody>
      </p:sp>
      <p:sp>
        <p:nvSpPr>
          <p:cNvPr id="7" name="TextBox 6">
            <a:extLst>
              <a:ext uri="{FF2B5EF4-FFF2-40B4-BE49-F238E27FC236}">
                <a16:creationId xmlns:a16="http://schemas.microsoft.com/office/drawing/2014/main" id="{18E07B41-887E-4463-A4EA-438AF5CBC0D7}"/>
              </a:ext>
            </a:extLst>
          </p:cNvPr>
          <p:cNvSpPr txBox="1"/>
          <p:nvPr/>
        </p:nvSpPr>
        <p:spPr>
          <a:xfrm>
            <a:off x="2804201" y="1095881"/>
            <a:ext cx="8345773" cy="5632311"/>
          </a:xfrm>
          <a:prstGeom prst="rect">
            <a:avLst/>
          </a:prstGeom>
          <a:noFill/>
        </p:spPr>
        <p:txBody>
          <a:bodyPr wrap="square">
            <a:spAutoFit/>
          </a:bodyPr>
          <a:lstStyle/>
          <a:p>
            <a:pPr marL="342900" indent="-342900">
              <a:buFont typeface="Arial" panose="020B0604020202020204" pitchFamily="34" charset="0"/>
              <a:buChar char="•"/>
            </a:pPr>
            <a:r>
              <a:rPr lang="en-US" sz="2400" dirty="0" err="1">
                <a:solidFill>
                  <a:schemeClr val="bg1"/>
                </a:solidFill>
                <a:latin typeface="Times New Roman" panose="02020603050405020304" pitchFamily="18" charset="0"/>
                <a:cs typeface="Times New Roman" panose="02020603050405020304" pitchFamily="18" charset="0"/>
              </a:rPr>
              <a:t>Monorepo</a:t>
            </a:r>
            <a:r>
              <a:rPr lang="en-US" sz="2400" dirty="0">
                <a:solidFill>
                  <a:schemeClr val="bg1"/>
                </a:solidFill>
                <a:latin typeface="Times New Roman" panose="02020603050405020304" pitchFamily="18" charset="0"/>
                <a:cs typeface="Times New Roman" panose="02020603050405020304" pitchFamily="18" charset="0"/>
              </a:rPr>
              <a:t> architecture using Turborepo + </a:t>
            </a:r>
            <a:r>
              <a:rPr lang="en-US" sz="2400" dirty="0" err="1">
                <a:solidFill>
                  <a:schemeClr val="bg1"/>
                </a:solidFill>
                <a:latin typeface="Times New Roman" panose="02020603050405020304" pitchFamily="18" charset="0"/>
                <a:cs typeface="Times New Roman" panose="02020603050405020304" pitchFamily="18" charset="0"/>
              </a:rPr>
              <a:t>npm</a:t>
            </a:r>
            <a:r>
              <a:rPr lang="en-US" sz="2400" dirty="0">
                <a:solidFill>
                  <a:schemeClr val="bg1"/>
                </a:solidFill>
                <a:latin typeface="Times New Roman" panose="02020603050405020304" pitchFamily="18" charset="0"/>
                <a:cs typeface="Times New Roman" panose="02020603050405020304" pitchFamily="18" charset="0"/>
              </a:rPr>
              <a:t> workspaces</a:t>
            </a:r>
          </a:p>
          <a:p>
            <a:pPr marL="342900"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Three main applications: </a:t>
            </a:r>
          </a:p>
          <a:p>
            <a:pPr marL="800100" lvl="1"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Customer-facing web app </a:t>
            </a:r>
          </a:p>
          <a:p>
            <a:pPr marL="800100" lvl="1"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Admin dashboard </a:t>
            </a:r>
          </a:p>
          <a:p>
            <a:pPr marL="800100" lvl="1"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Backend API server </a:t>
            </a:r>
          </a:p>
          <a:p>
            <a:pPr marL="342900"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Backend built with Hono + Bun runtime </a:t>
            </a:r>
          </a:p>
          <a:p>
            <a:pPr marL="342900"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Database: PostgreSQL with Drizzle ORM </a:t>
            </a:r>
          </a:p>
          <a:p>
            <a:pPr marL="342900"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Communication: oRPC (end-to-end type-safe APIs) </a:t>
            </a:r>
          </a:p>
          <a:p>
            <a:pPr marL="342900"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Shared packages: </a:t>
            </a:r>
          </a:p>
          <a:p>
            <a:pPr marL="800100" lvl="1"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Authentication </a:t>
            </a:r>
          </a:p>
          <a:p>
            <a:pPr marL="800100" lvl="1"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Database schemas </a:t>
            </a:r>
          </a:p>
          <a:p>
            <a:pPr marL="800100" lvl="1"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API contracts </a:t>
            </a:r>
          </a:p>
          <a:p>
            <a:pPr marL="800100" lvl="1"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Logging utilities </a:t>
            </a:r>
          </a:p>
          <a:p>
            <a:pPr marL="342900"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Role-based system: Customer, Staff, Manager, Admin</a:t>
            </a:r>
          </a:p>
          <a:p>
            <a:endParaRPr lang="en-US" sz="2400" dirty="0">
              <a:latin typeface="Times New Roman" panose="02020603050405020304" pitchFamily="18" charset="0"/>
              <a:cs typeface="Times New Roman" panose="02020603050405020304" pitchFamily="18" charset="0"/>
            </a:endParaRPr>
          </a:p>
        </p:txBody>
      </p:sp>
      <p:pic>
        <p:nvPicPr>
          <p:cNvPr id="8" name="Audio 21">
            <a:hlinkClick r:id="" action="ppaction://media"/>
            <a:extLst>
              <a:ext uri="{FF2B5EF4-FFF2-40B4-BE49-F238E27FC236}">
                <a16:creationId xmlns:a16="http://schemas.microsoft.com/office/drawing/2014/main" id="{CC77811E-1FF3-FF1E-F669-5179ADFC84F8}"/>
              </a:ext>
            </a:extLst>
          </p:cNvPr>
          <p:cNvPicPr>
            <a:picLocks noChangeAspect="1"/>
          </p:cNvPicPr>
          <p:nvPr>
            <a:audioFile r:link="rId2"/>
            <p:extLst>
              <p:ext uri="{DAA4B4D4-6D71-4841-9C94-3DE7FCFB9230}">
                <p14:media xmlns:p14="http://schemas.microsoft.com/office/powerpoint/2010/main" r:embed="rId1"/>
              </p:ext>
            </p:extLst>
          </p:nvPr>
        </p:nvPicPr>
        <p:blipFill>
          <a:blip r:embed="rId9"/>
          <a:srcRect l="-370779" t="-370779" r="-370779" b="-370779"/>
          <a:stretch>
            <a:fillRect/>
          </a:stretch>
        </p:blipFill>
        <p:spPr>
          <a:xfrm>
            <a:off x="-334004" y="0"/>
            <a:ext cx="2430183" cy="2430183"/>
          </a:xfrm>
          <a:prstGeom prst="ellipse">
            <a:avLst/>
          </a:prstGeom>
        </p:spPr>
      </p:pic>
      <p:pic>
        <p:nvPicPr>
          <p:cNvPr id="9" name="Audio 23">
            <a:hlinkClick r:id="" action="ppaction://media"/>
            <a:extLst>
              <a:ext uri="{FF2B5EF4-FFF2-40B4-BE49-F238E27FC236}">
                <a16:creationId xmlns:a16="http://schemas.microsoft.com/office/drawing/2014/main" id="{72505168-DF95-23F4-7307-FC305750D685}"/>
              </a:ext>
            </a:extLst>
          </p:cNvPr>
          <p:cNvPicPr>
            <a:picLocks noChangeAspect="1"/>
          </p:cNvPicPr>
          <p:nvPr>
            <a:audioFile r:link="rId3"/>
            <p:extLst>
              <p:ext uri="{DAA4B4D4-6D71-4841-9C94-3DE7FCFB9230}">
                <p14:media xmlns:p14="http://schemas.microsoft.com/office/powerpoint/2010/main" r:embed="rId4">
                  <p14:trim st="3507.6701"/>
                </p14:media>
              </p:ext>
            </p:extLst>
          </p:nvPr>
        </p:nvPicPr>
        <p:blipFill>
          <a:blip r:embed="rId9"/>
          <a:srcRect l="-370779" t="-370779" r="-370779" b="-370779"/>
          <a:stretch>
            <a:fillRect/>
          </a:stretch>
        </p:blipFill>
        <p:spPr>
          <a:xfrm>
            <a:off x="-568926" y="1978987"/>
            <a:ext cx="2900025" cy="2900025"/>
          </a:xfrm>
          <a:prstGeom prst="ellipse">
            <a:avLst/>
          </a:prstGeom>
        </p:spPr>
      </p:pic>
    </p:spTree>
    <p:extLst>
      <p:ext uri="{BB962C8B-B14F-4D97-AF65-F5344CB8AC3E}">
        <p14:creationId xmlns:p14="http://schemas.microsoft.com/office/powerpoint/2010/main" val="3316572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1"/>
                            </p:stCondLst>
                            <p:childTnLst>
                              <p:par>
                                <p:cTn id="8" presetID="1" presetClass="mediacall" presetSubtype="0" fill="hold" nodeType="afterEffect">
                                  <p:stCondLst>
                                    <p:cond delay="25300"/>
                                  </p:stCondLst>
                                  <p:childTnLst>
                                    <p:cmd type="call" cmd="playFrom(0.0)">
                                      <p:cBhvr>
                                        <p:cTn id="9"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8"/>
                </p:tgtEl>
              </p:cMediaNode>
            </p:audio>
            <p:audio isNarration="1">
              <p:cMediaNode vol="80000" showWhenStopped="0">
                <p:cTn id="11" fill="hold" display="0">
                  <p:stCondLst>
                    <p:cond delay="indefinite"/>
                  </p:stCondLst>
                  <p:endCondLst>
                    <p:cond evt="onStopAudio" delay="0">
                      <p:tgtEl>
                        <p:sldTgt/>
                      </p:tgtEl>
                    </p:cond>
                  </p:endCondLst>
                </p:cTn>
                <p:tgtEl>
                  <p:spTgt spid="9"/>
                </p:tgtEl>
              </p:cMediaNode>
            </p:audio>
            <p:audio isNarration="1">
              <p:cMediaNode>
                <p:cTn id="12" fill="hold" display="0">
                  <p:stCondLst>
                    <p:cond delay="indefinite"/>
                  </p:stCondLst>
                  <p:endCondLst>
                    <p:cond evt="onStopAudio" delay="0">
                      <p:tgtEl>
                        <p:sldTgt/>
                      </p:tgtEl>
                    </p:cond>
                  </p:endCondLst>
                </p:cTn>
                <p:tgtEl>
                  <p:spTgt spid="9"/>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7AF10-D30B-0410-53F4-19DA8922097A}"/>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A6EB6219-C6C8-211B-92A5-88D17159EBFB}"/>
              </a:ext>
            </a:extLst>
          </p:cNvPr>
          <p:cNvPicPr>
            <a:picLocks noChangeAspect="1"/>
          </p:cNvPicPr>
          <p:nvPr/>
        </p:nvPicPr>
        <p:blipFill>
          <a:blip r:embed="rId5"/>
          <a:srcRect l="991" t="1404" r="1219" b="1579"/>
          <a:stretch/>
        </p:blipFill>
        <p:spPr>
          <a:xfrm>
            <a:off x="0" y="0"/>
            <a:ext cx="12278698" cy="6858000"/>
          </a:xfrm>
          <a:prstGeom prst="rect">
            <a:avLst/>
          </a:prstGeom>
        </p:spPr>
      </p:pic>
      <p:grpSp>
        <p:nvGrpSpPr>
          <p:cNvPr id="3" name="Group 2">
            <a:extLst>
              <a:ext uri="{FF2B5EF4-FFF2-40B4-BE49-F238E27FC236}">
                <a16:creationId xmlns:a16="http://schemas.microsoft.com/office/drawing/2014/main" id="{464D9923-71A4-3390-82D7-512BC62A6102}"/>
              </a:ext>
            </a:extLst>
          </p:cNvPr>
          <p:cNvGrpSpPr/>
          <p:nvPr/>
        </p:nvGrpSpPr>
        <p:grpSpPr>
          <a:xfrm>
            <a:off x="3294041" y="186845"/>
            <a:ext cx="7212230" cy="794083"/>
            <a:chOff x="4559968" y="2550695"/>
            <a:chExt cx="4608095" cy="794083"/>
          </a:xfrm>
        </p:grpSpPr>
        <p:sp>
          <p:nvSpPr>
            <p:cNvPr id="18" name="Rounded Rectangle 17">
              <a:extLst>
                <a:ext uri="{FF2B5EF4-FFF2-40B4-BE49-F238E27FC236}">
                  <a16:creationId xmlns:a16="http://schemas.microsoft.com/office/drawing/2014/main" id="{E79D6CCF-A14F-C216-B49A-8FFB247ADDE2}"/>
                </a:ext>
              </a:extLst>
            </p:cNvPr>
            <p:cNvSpPr/>
            <p:nvPr/>
          </p:nvSpPr>
          <p:spPr>
            <a:xfrm flipV="1">
              <a:off x="4559968" y="2550695"/>
              <a:ext cx="4608095" cy="794083"/>
            </a:xfrm>
            <a:prstGeom prst="roundRect">
              <a:avLst>
                <a:gd name="adj" fmla="val 5000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CC9E1804-18F9-80EF-5845-D6C71B1C0CB6}"/>
                </a:ext>
              </a:extLst>
            </p:cNvPr>
            <p:cNvPicPr>
              <a:picLocks noChangeAspect="1"/>
            </p:cNvPicPr>
            <p:nvPr/>
          </p:nvPicPr>
          <p:blipFill>
            <a:blip r:embed="rId6"/>
            <a:stretch>
              <a:fillRect/>
            </a:stretch>
          </p:blipFill>
          <p:spPr>
            <a:xfrm>
              <a:off x="4706502" y="2658980"/>
              <a:ext cx="4297680" cy="587055"/>
            </a:xfrm>
            <a:prstGeom prst="rect">
              <a:avLst/>
            </a:prstGeom>
          </p:spPr>
        </p:pic>
      </p:grpSp>
      <p:sp>
        <p:nvSpPr>
          <p:cNvPr id="6" name="Rectangle 5">
            <a:extLst>
              <a:ext uri="{FF2B5EF4-FFF2-40B4-BE49-F238E27FC236}">
                <a16:creationId xmlns:a16="http://schemas.microsoft.com/office/drawing/2014/main" id="{A3449A98-21DE-AFD2-9247-A63578DE4645}"/>
              </a:ext>
            </a:extLst>
          </p:cNvPr>
          <p:cNvSpPr/>
          <p:nvPr/>
        </p:nvSpPr>
        <p:spPr>
          <a:xfrm>
            <a:off x="4308764" y="295130"/>
            <a:ext cx="4558145" cy="6348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412E11EE-5312-D892-EE21-E5217908DADE}"/>
              </a:ext>
            </a:extLst>
          </p:cNvPr>
          <p:cNvSpPr txBox="1"/>
          <p:nvPr/>
        </p:nvSpPr>
        <p:spPr>
          <a:xfrm>
            <a:off x="804156" y="291498"/>
            <a:ext cx="12192000" cy="584775"/>
          </a:xfrm>
          <a:prstGeom prst="rect">
            <a:avLst/>
          </a:prstGeom>
          <a:noFill/>
        </p:spPr>
        <p:txBody>
          <a:bodyPr wrap="square" lIns="91440" tIns="45720" rIns="91440" bIns="45720" rtlCol="0" anchor="t">
            <a:spAutoFit/>
          </a:bodyPr>
          <a:lstStyle/>
          <a:p>
            <a:pPr algn="ctr"/>
            <a:r>
              <a:rPr lang="en-US" sz="3200" b="1" dirty="0">
                <a:solidFill>
                  <a:srgbClr val="082040"/>
                </a:solidFill>
                <a:latin typeface="Times New Roman"/>
                <a:cs typeface="Times New Roman"/>
              </a:rPr>
              <a:t>Implementation Highlights</a:t>
            </a:r>
          </a:p>
        </p:txBody>
      </p:sp>
      <p:sp>
        <p:nvSpPr>
          <p:cNvPr id="7" name="TextBox 6">
            <a:extLst>
              <a:ext uri="{FF2B5EF4-FFF2-40B4-BE49-F238E27FC236}">
                <a16:creationId xmlns:a16="http://schemas.microsoft.com/office/drawing/2014/main" id="{7ECDFB55-7423-C4CC-FE31-B2A2A1E0BE65}"/>
              </a:ext>
            </a:extLst>
          </p:cNvPr>
          <p:cNvSpPr txBox="1"/>
          <p:nvPr/>
        </p:nvSpPr>
        <p:spPr>
          <a:xfrm>
            <a:off x="3294041" y="1272426"/>
            <a:ext cx="8345773" cy="4524315"/>
          </a:xfrm>
          <a:prstGeom prst="rect">
            <a:avLst/>
          </a:prstGeom>
          <a:noFill/>
        </p:spPr>
        <p:txBody>
          <a:bodyPr wrap="square">
            <a:spAutoFit/>
          </a:bodyPr>
          <a:lstStyle/>
          <a:p>
            <a:pPr marL="342900"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Full-stack TypeScript system with shared type safety </a:t>
            </a:r>
          </a:p>
          <a:p>
            <a:pPr marL="342900"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Real-time inventory synchronization across stores </a:t>
            </a:r>
          </a:p>
          <a:p>
            <a:pPr marL="342900"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Barcode scanning for instant stock updates </a:t>
            </a:r>
          </a:p>
          <a:p>
            <a:pPr marL="342900"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Advanced search system: </a:t>
            </a:r>
          </a:p>
          <a:p>
            <a:pPr marL="800100" lvl="1"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Location-based filtering (zip, radius) </a:t>
            </a:r>
          </a:p>
          <a:p>
            <a:pPr marL="800100" lvl="1"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Store type filtering </a:t>
            </a:r>
          </a:p>
          <a:p>
            <a:pPr marL="800100" lvl="1"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Price and availability comparison </a:t>
            </a:r>
          </a:p>
          <a:p>
            <a:pPr marL="342900"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Two-phase sorting (in-stock prioritization + optimized ordering) </a:t>
            </a:r>
          </a:p>
          <a:p>
            <a:pPr marL="342900"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Haversine algorithm for distance-based store ranking </a:t>
            </a:r>
          </a:p>
          <a:p>
            <a:pPr marL="342900"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Role-based access control (RBAC) for security </a:t>
            </a:r>
          </a:p>
          <a:p>
            <a:pPr marL="342900" indent="-34290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Contract-first API design using oRPC</a:t>
            </a:r>
          </a:p>
        </p:txBody>
      </p:sp>
      <p:pic>
        <p:nvPicPr>
          <p:cNvPr id="10" name="Audio 9">
            <a:extLst>
              <a:ext uri="{FF2B5EF4-FFF2-40B4-BE49-F238E27FC236}">
                <a16:creationId xmlns:a16="http://schemas.microsoft.com/office/drawing/2014/main" id="{8CE44A53-E734-BEAD-737A-38927534B6D3}"/>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97756" y="459626"/>
            <a:ext cx="812800" cy="812800"/>
          </a:xfrm>
          <a:prstGeom prst="rect">
            <a:avLst/>
          </a:prstGeom>
        </p:spPr>
      </p:pic>
    </p:spTree>
    <p:extLst>
      <p:ext uri="{BB962C8B-B14F-4D97-AF65-F5344CB8AC3E}">
        <p14:creationId xmlns:p14="http://schemas.microsoft.com/office/powerpoint/2010/main" val="1593924782"/>
      </p:ext>
    </p:extLst>
  </p:cSld>
  <p:clrMapOvr>
    <a:masterClrMapping/>
  </p:clrMapOvr>
  <mc:AlternateContent xmlns:mc="http://schemas.openxmlformats.org/markup-compatibility/2006" xmlns:p14="http://schemas.microsoft.com/office/powerpoint/2010/main">
    <mc:Choice Requires="p14">
      <p:transition spd="slow" p14:dur="2000" advTm="143638"/>
    </mc:Choice>
    <mc:Fallback xmlns="">
      <p:transition spd="slow" advTm="1436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80B6A1-E240-236C-E4A3-08E2961EA6D2}"/>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36C4FFF3-53FA-D52B-20A1-0807D106C0E1}"/>
              </a:ext>
            </a:extLst>
          </p:cNvPr>
          <p:cNvPicPr>
            <a:picLocks noChangeAspect="1"/>
          </p:cNvPicPr>
          <p:nvPr/>
        </p:nvPicPr>
        <p:blipFill>
          <a:blip r:embed="rId5"/>
          <a:srcRect l="991" t="1404" r="1219" b="1579"/>
          <a:stretch/>
        </p:blipFill>
        <p:spPr>
          <a:xfrm>
            <a:off x="0" y="0"/>
            <a:ext cx="12278698" cy="6858000"/>
          </a:xfrm>
          <a:prstGeom prst="rect">
            <a:avLst/>
          </a:prstGeom>
        </p:spPr>
      </p:pic>
      <p:grpSp>
        <p:nvGrpSpPr>
          <p:cNvPr id="2" name="Group 1">
            <a:extLst>
              <a:ext uri="{FF2B5EF4-FFF2-40B4-BE49-F238E27FC236}">
                <a16:creationId xmlns:a16="http://schemas.microsoft.com/office/drawing/2014/main" id="{B8ACF91F-5259-B40D-2CCB-D2F38450C79A}"/>
              </a:ext>
            </a:extLst>
          </p:cNvPr>
          <p:cNvGrpSpPr/>
          <p:nvPr/>
        </p:nvGrpSpPr>
        <p:grpSpPr>
          <a:xfrm>
            <a:off x="3294041" y="186845"/>
            <a:ext cx="7212230" cy="794083"/>
            <a:chOff x="4559968" y="2550695"/>
            <a:chExt cx="4608095" cy="794083"/>
          </a:xfrm>
        </p:grpSpPr>
        <p:sp>
          <p:nvSpPr>
            <p:cNvPr id="4" name="Rounded Rectangle 3">
              <a:extLst>
                <a:ext uri="{FF2B5EF4-FFF2-40B4-BE49-F238E27FC236}">
                  <a16:creationId xmlns:a16="http://schemas.microsoft.com/office/drawing/2014/main" id="{37F2F605-4C66-7C45-312C-44199AB68076}"/>
                </a:ext>
              </a:extLst>
            </p:cNvPr>
            <p:cNvSpPr/>
            <p:nvPr/>
          </p:nvSpPr>
          <p:spPr>
            <a:xfrm flipV="1">
              <a:off x="4559968" y="2550695"/>
              <a:ext cx="4608095" cy="794083"/>
            </a:xfrm>
            <a:prstGeom prst="roundRect">
              <a:avLst>
                <a:gd name="adj" fmla="val 5000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FA4DACAF-BEDD-DF30-B2AA-1525C903B5DD}"/>
                </a:ext>
              </a:extLst>
            </p:cNvPr>
            <p:cNvPicPr>
              <a:picLocks noChangeAspect="1"/>
            </p:cNvPicPr>
            <p:nvPr/>
          </p:nvPicPr>
          <p:blipFill>
            <a:blip r:embed="rId6"/>
            <a:stretch>
              <a:fillRect/>
            </a:stretch>
          </p:blipFill>
          <p:spPr>
            <a:xfrm>
              <a:off x="4706502" y="2658980"/>
              <a:ext cx="4297680" cy="587055"/>
            </a:xfrm>
            <a:prstGeom prst="rect">
              <a:avLst/>
            </a:prstGeom>
          </p:spPr>
        </p:pic>
      </p:grpSp>
      <p:sp>
        <p:nvSpPr>
          <p:cNvPr id="8" name="Rectangle 7">
            <a:extLst>
              <a:ext uri="{FF2B5EF4-FFF2-40B4-BE49-F238E27FC236}">
                <a16:creationId xmlns:a16="http://schemas.microsoft.com/office/drawing/2014/main" id="{6D3A89FD-A3F1-9610-24DE-01FDC2232FED}"/>
              </a:ext>
            </a:extLst>
          </p:cNvPr>
          <p:cNvSpPr/>
          <p:nvPr/>
        </p:nvSpPr>
        <p:spPr>
          <a:xfrm>
            <a:off x="4308764" y="295130"/>
            <a:ext cx="4558145" cy="6348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7BC2D445-ABC0-4B55-63FB-E65603E9C090}"/>
              </a:ext>
            </a:extLst>
          </p:cNvPr>
          <p:cNvSpPr txBox="1"/>
          <p:nvPr/>
        </p:nvSpPr>
        <p:spPr>
          <a:xfrm>
            <a:off x="804156" y="291498"/>
            <a:ext cx="12192000" cy="584775"/>
          </a:xfrm>
          <a:prstGeom prst="rect">
            <a:avLst/>
          </a:prstGeom>
          <a:noFill/>
        </p:spPr>
        <p:txBody>
          <a:bodyPr wrap="square" lIns="91440" tIns="45720" rIns="91440" bIns="45720" rtlCol="0" anchor="t">
            <a:spAutoFit/>
          </a:bodyPr>
          <a:lstStyle/>
          <a:p>
            <a:pPr algn="ctr"/>
            <a:r>
              <a:rPr lang="en-US" sz="3200" b="1" dirty="0">
                <a:solidFill>
                  <a:srgbClr val="082040"/>
                </a:solidFill>
                <a:latin typeface="Times New Roman"/>
                <a:cs typeface="Times New Roman"/>
              </a:rPr>
              <a:t>Testing &amp; Evaluation</a:t>
            </a:r>
          </a:p>
        </p:txBody>
      </p:sp>
      <p:sp>
        <p:nvSpPr>
          <p:cNvPr id="10" name="TextBox 9">
            <a:extLst>
              <a:ext uri="{FF2B5EF4-FFF2-40B4-BE49-F238E27FC236}">
                <a16:creationId xmlns:a16="http://schemas.microsoft.com/office/drawing/2014/main" id="{86A7A856-03A6-6940-A89C-A3B035049139}"/>
              </a:ext>
            </a:extLst>
          </p:cNvPr>
          <p:cNvSpPr txBox="1"/>
          <p:nvPr/>
        </p:nvSpPr>
        <p:spPr>
          <a:xfrm>
            <a:off x="2876294" y="1167771"/>
            <a:ext cx="8345773" cy="4893647"/>
          </a:xfrm>
          <a:prstGeom prst="rect">
            <a:avLst/>
          </a:prstGeom>
          <a:noFill/>
        </p:spPr>
        <p:txBody>
          <a:bodyPr wrap="square">
            <a:spAutoFit/>
          </a:bodyPr>
          <a:lstStyle/>
          <a:p>
            <a:pPr marL="285750" indent="-285750">
              <a:buFont typeface="Arial" panose="020B0604020202020204" pitchFamily="34" charset="0"/>
              <a:buChar char="•"/>
            </a:pPr>
            <a:r>
              <a:rPr lang="en-US" sz="2400" b="1" dirty="0">
                <a:solidFill>
                  <a:schemeClr val="bg1"/>
                </a:solidFill>
                <a:latin typeface="Times New Roman" panose="02020603050405020304" pitchFamily="18" charset="0"/>
                <a:cs typeface="Times New Roman" panose="02020603050405020304" pitchFamily="18" charset="0"/>
              </a:rPr>
              <a:t>Unit Test Results</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Product search returns valid results (PASS) </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Invalid search returns empty results (PASS) </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Filters work correctly (zip code, store type) (PASS) </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Barcode scanning populates product data (PASS) </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Inventory updates decrease stock correctly (PASS)</a:t>
            </a:r>
          </a:p>
          <a:p>
            <a:pPr lvl="1"/>
            <a:endParaRPr lang="en-US" sz="2400" dirty="0">
              <a:solidFill>
                <a:schemeClr val="bg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400" b="1" dirty="0">
                <a:solidFill>
                  <a:schemeClr val="bg1"/>
                </a:solidFill>
                <a:latin typeface="Times New Roman" panose="02020603050405020304" pitchFamily="18" charset="0"/>
                <a:cs typeface="Times New Roman" panose="02020603050405020304" pitchFamily="18" charset="0"/>
              </a:rPr>
              <a:t>Integration Test Results</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Real-time inventory sync across customer + staff systems (PASS) </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Role-based access enforced correctly (PASS) </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Staff management updates reflected in database (PASS) </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User deletion removes permissions successfully (PASS)</a:t>
            </a:r>
          </a:p>
        </p:txBody>
      </p:sp>
      <p:pic>
        <p:nvPicPr>
          <p:cNvPr id="13" name="Audio 32">
            <a:extLst>
              <a:ext uri="{FF2B5EF4-FFF2-40B4-BE49-F238E27FC236}">
                <a16:creationId xmlns:a16="http://schemas.microsoft.com/office/drawing/2014/main" id="{D4D65208-2517-B3FD-852E-EE863EB6772D}"/>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24132" y="453612"/>
            <a:ext cx="812800" cy="812800"/>
          </a:xfrm>
          <a:prstGeom prst="rect">
            <a:avLst/>
          </a:prstGeom>
        </p:spPr>
      </p:pic>
    </p:spTree>
    <p:extLst>
      <p:ext uri="{BB962C8B-B14F-4D97-AF65-F5344CB8AC3E}">
        <p14:creationId xmlns:p14="http://schemas.microsoft.com/office/powerpoint/2010/main" val="3013808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EF5CDB-6B11-F2DC-10ED-4AF2AB61B7A4}"/>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40E45470-8EF6-F3EA-38FC-B1445935BF71}"/>
              </a:ext>
            </a:extLst>
          </p:cNvPr>
          <p:cNvPicPr>
            <a:picLocks noChangeAspect="1"/>
          </p:cNvPicPr>
          <p:nvPr/>
        </p:nvPicPr>
        <p:blipFill>
          <a:blip r:embed="rId5"/>
          <a:srcRect l="991" t="1404" r="1219" b="1579"/>
          <a:stretch/>
        </p:blipFill>
        <p:spPr>
          <a:xfrm>
            <a:off x="0" y="0"/>
            <a:ext cx="12278698" cy="6858000"/>
          </a:xfrm>
          <a:prstGeom prst="rect">
            <a:avLst/>
          </a:prstGeom>
        </p:spPr>
      </p:pic>
      <p:grpSp>
        <p:nvGrpSpPr>
          <p:cNvPr id="2" name="Group 1">
            <a:extLst>
              <a:ext uri="{FF2B5EF4-FFF2-40B4-BE49-F238E27FC236}">
                <a16:creationId xmlns:a16="http://schemas.microsoft.com/office/drawing/2014/main" id="{EDE51534-9D43-9D4E-F7A3-910660CB89C3}"/>
              </a:ext>
            </a:extLst>
          </p:cNvPr>
          <p:cNvGrpSpPr/>
          <p:nvPr/>
        </p:nvGrpSpPr>
        <p:grpSpPr>
          <a:xfrm>
            <a:off x="3294041" y="186845"/>
            <a:ext cx="7212230" cy="794083"/>
            <a:chOff x="4559968" y="2550695"/>
            <a:chExt cx="4608095" cy="794083"/>
          </a:xfrm>
        </p:grpSpPr>
        <p:sp>
          <p:nvSpPr>
            <p:cNvPr id="4" name="Rounded Rectangle 3">
              <a:extLst>
                <a:ext uri="{FF2B5EF4-FFF2-40B4-BE49-F238E27FC236}">
                  <a16:creationId xmlns:a16="http://schemas.microsoft.com/office/drawing/2014/main" id="{A4217E7A-99F4-4CFB-2E77-05F73C5FB0D7}"/>
                </a:ext>
              </a:extLst>
            </p:cNvPr>
            <p:cNvSpPr/>
            <p:nvPr/>
          </p:nvSpPr>
          <p:spPr>
            <a:xfrm flipV="1">
              <a:off x="4559968" y="2550695"/>
              <a:ext cx="4608095" cy="794083"/>
            </a:xfrm>
            <a:prstGeom prst="roundRect">
              <a:avLst>
                <a:gd name="adj" fmla="val 5000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7A0C96A3-5154-83B9-6DB5-7D94D16504CF}"/>
                </a:ext>
              </a:extLst>
            </p:cNvPr>
            <p:cNvPicPr>
              <a:picLocks noChangeAspect="1"/>
            </p:cNvPicPr>
            <p:nvPr/>
          </p:nvPicPr>
          <p:blipFill>
            <a:blip r:embed="rId6"/>
            <a:stretch>
              <a:fillRect/>
            </a:stretch>
          </p:blipFill>
          <p:spPr>
            <a:xfrm>
              <a:off x="4706502" y="2658980"/>
              <a:ext cx="4297680" cy="587055"/>
            </a:xfrm>
            <a:prstGeom prst="rect">
              <a:avLst/>
            </a:prstGeom>
          </p:spPr>
        </p:pic>
      </p:grpSp>
      <p:sp>
        <p:nvSpPr>
          <p:cNvPr id="8" name="Rectangle 7">
            <a:extLst>
              <a:ext uri="{FF2B5EF4-FFF2-40B4-BE49-F238E27FC236}">
                <a16:creationId xmlns:a16="http://schemas.microsoft.com/office/drawing/2014/main" id="{F260FB39-A8A3-1FFD-EC29-B8E2206CFE5B}"/>
              </a:ext>
            </a:extLst>
          </p:cNvPr>
          <p:cNvSpPr/>
          <p:nvPr/>
        </p:nvSpPr>
        <p:spPr>
          <a:xfrm>
            <a:off x="4308764" y="295130"/>
            <a:ext cx="4558145" cy="6348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D23D3095-6A72-F70C-E1BD-22D5AE4F04F3}"/>
              </a:ext>
            </a:extLst>
          </p:cNvPr>
          <p:cNvSpPr txBox="1"/>
          <p:nvPr/>
        </p:nvSpPr>
        <p:spPr>
          <a:xfrm>
            <a:off x="804156" y="291498"/>
            <a:ext cx="12192000" cy="584775"/>
          </a:xfrm>
          <a:prstGeom prst="rect">
            <a:avLst/>
          </a:prstGeom>
          <a:noFill/>
        </p:spPr>
        <p:txBody>
          <a:bodyPr wrap="square" lIns="91440" tIns="45720" rIns="91440" bIns="45720" rtlCol="0" anchor="t">
            <a:spAutoFit/>
          </a:bodyPr>
          <a:lstStyle/>
          <a:p>
            <a:pPr algn="ctr"/>
            <a:r>
              <a:rPr lang="en-US" sz="3200" b="1" dirty="0">
                <a:solidFill>
                  <a:srgbClr val="082040"/>
                </a:solidFill>
                <a:latin typeface="Times New Roman"/>
                <a:cs typeface="Times New Roman"/>
              </a:rPr>
              <a:t>Testing &amp; Evaluation</a:t>
            </a:r>
          </a:p>
        </p:txBody>
      </p:sp>
      <p:sp>
        <p:nvSpPr>
          <p:cNvPr id="3" name="TextBox 2">
            <a:extLst>
              <a:ext uri="{FF2B5EF4-FFF2-40B4-BE49-F238E27FC236}">
                <a16:creationId xmlns:a16="http://schemas.microsoft.com/office/drawing/2014/main" id="{C3B7649A-EBBC-35B6-FB9B-D33A5FB11CBB}"/>
              </a:ext>
            </a:extLst>
          </p:cNvPr>
          <p:cNvSpPr txBox="1"/>
          <p:nvPr/>
        </p:nvSpPr>
        <p:spPr>
          <a:xfrm>
            <a:off x="2727269" y="1351508"/>
            <a:ext cx="8345773" cy="4154984"/>
          </a:xfrm>
          <a:prstGeom prst="rect">
            <a:avLst/>
          </a:prstGeom>
          <a:noFill/>
        </p:spPr>
        <p:txBody>
          <a:bodyPr wrap="square">
            <a:spAutoFit/>
          </a:bodyPr>
          <a:lstStyle/>
          <a:p>
            <a:pPr marL="285750" indent="-285750">
              <a:buFont typeface="Arial" panose="020B0604020202020204" pitchFamily="34" charset="0"/>
              <a:buChar char="•"/>
            </a:pPr>
            <a:r>
              <a:rPr lang="en-US" sz="2400" b="1" dirty="0">
                <a:solidFill>
                  <a:schemeClr val="bg1"/>
                </a:solidFill>
                <a:latin typeface="Times New Roman" panose="02020603050405020304" pitchFamily="18" charset="0"/>
                <a:cs typeface="Times New Roman" panose="02020603050405020304" pitchFamily="18" charset="0"/>
              </a:rPr>
              <a:t>Security Test Results</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Unauthorized access attempts blocked (PASS) </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SQL injection attempts sanitized (PASS) </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Login security enforced (PASS) </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Role isolation enforced (PASS)</a:t>
            </a:r>
          </a:p>
          <a:p>
            <a:pPr lvl="1"/>
            <a:endParaRPr lang="en-US" sz="2400" dirty="0">
              <a:solidFill>
                <a:schemeClr val="bg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400" b="1" dirty="0">
                <a:solidFill>
                  <a:schemeClr val="bg1"/>
                </a:solidFill>
                <a:latin typeface="Times New Roman" panose="02020603050405020304" pitchFamily="18" charset="0"/>
                <a:cs typeface="Times New Roman" panose="02020603050405020304" pitchFamily="18" charset="0"/>
              </a:rPr>
              <a:t>Performance Test Results</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Search response time ≤ 100ms (PASS) </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Inventory updates reflect in 1–2 seconds (PASS) </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System uptime ≥ 99% (PASS) </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System scales with increased data (PASS)</a:t>
            </a:r>
          </a:p>
        </p:txBody>
      </p:sp>
      <p:pic>
        <p:nvPicPr>
          <p:cNvPr id="5" name="Audio 62">
            <a:extLst>
              <a:ext uri="{FF2B5EF4-FFF2-40B4-BE49-F238E27FC236}">
                <a16:creationId xmlns:a16="http://schemas.microsoft.com/office/drawing/2014/main" id="{1F1EB354-F246-CFFB-DA51-29964687DAB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97756" y="186845"/>
            <a:ext cx="812800" cy="812800"/>
          </a:xfrm>
          <a:prstGeom prst="rect">
            <a:avLst/>
          </a:prstGeom>
        </p:spPr>
      </p:pic>
    </p:spTree>
    <p:extLst>
      <p:ext uri="{BB962C8B-B14F-4D97-AF65-F5344CB8AC3E}">
        <p14:creationId xmlns:p14="http://schemas.microsoft.com/office/powerpoint/2010/main" val="1344165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93083-E6FE-60CF-CEB5-0BFA572D6F87}"/>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88D8FECA-2468-329D-087C-5D16D8BFF8A9}"/>
              </a:ext>
            </a:extLst>
          </p:cNvPr>
          <p:cNvPicPr>
            <a:picLocks noChangeAspect="1"/>
          </p:cNvPicPr>
          <p:nvPr/>
        </p:nvPicPr>
        <p:blipFill>
          <a:blip r:embed="rId5"/>
          <a:srcRect l="991" t="1404" r="1219" b="1579"/>
          <a:stretch/>
        </p:blipFill>
        <p:spPr>
          <a:xfrm>
            <a:off x="0" y="0"/>
            <a:ext cx="12278698" cy="6858000"/>
          </a:xfrm>
          <a:prstGeom prst="rect">
            <a:avLst/>
          </a:prstGeom>
        </p:spPr>
      </p:pic>
      <p:grpSp>
        <p:nvGrpSpPr>
          <p:cNvPr id="2" name="Group 1">
            <a:extLst>
              <a:ext uri="{FF2B5EF4-FFF2-40B4-BE49-F238E27FC236}">
                <a16:creationId xmlns:a16="http://schemas.microsoft.com/office/drawing/2014/main" id="{C93F805B-E62B-9FC6-FD67-5CDC36057E4B}"/>
              </a:ext>
            </a:extLst>
          </p:cNvPr>
          <p:cNvGrpSpPr/>
          <p:nvPr/>
        </p:nvGrpSpPr>
        <p:grpSpPr>
          <a:xfrm>
            <a:off x="3294041" y="186845"/>
            <a:ext cx="7212230" cy="794083"/>
            <a:chOff x="4559968" y="2550695"/>
            <a:chExt cx="4608095" cy="794083"/>
          </a:xfrm>
        </p:grpSpPr>
        <p:sp>
          <p:nvSpPr>
            <p:cNvPr id="4" name="Rounded Rectangle 3">
              <a:extLst>
                <a:ext uri="{FF2B5EF4-FFF2-40B4-BE49-F238E27FC236}">
                  <a16:creationId xmlns:a16="http://schemas.microsoft.com/office/drawing/2014/main" id="{CCB82B10-DDDE-35FE-B7A8-639618EF8C33}"/>
                </a:ext>
              </a:extLst>
            </p:cNvPr>
            <p:cNvSpPr/>
            <p:nvPr/>
          </p:nvSpPr>
          <p:spPr>
            <a:xfrm flipV="1">
              <a:off x="4559968" y="2550695"/>
              <a:ext cx="4608095" cy="794083"/>
            </a:xfrm>
            <a:prstGeom prst="roundRect">
              <a:avLst>
                <a:gd name="adj" fmla="val 5000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3F064498-71FE-AA72-F14D-0613CA60E2ED}"/>
                </a:ext>
              </a:extLst>
            </p:cNvPr>
            <p:cNvPicPr>
              <a:picLocks noChangeAspect="1"/>
            </p:cNvPicPr>
            <p:nvPr/>
          </p:nvPicPr>
          <p:blipFill>
            <a:blip r:embed="rId6"/>
            <a:stretch>
              <a:fillRect/>
            </a:stretch>
          </p:blipFill>
          <p:spPr>
            <a:xfrm>
              <a:off x="4706502" y="2658980"/>
              <a:ext cx="4297680" cy="587055"/>
            </a:xfrm>
            <a:prstGeom prst="rect">
              <a:avLst/>
            </a:prstGeom>
          </p:spPr>
        </p:pic>
      </p:grpSp>
      <p:sp>
        <p:nvSpPr>
          <p:cNvPr id="8" name="Rectangle 7">
            <a:extLst>
              <a:ext uri="{FF2B5EF4-FFF2-40B4-BE49-F238E27FC236}">
                <a16:creationId xmlns:a16="http://schemas.microsoft.com/office/drawing/2014/main" id="{D004A309-4BB0-A62F-BBAC-10A80EE60262}"/>
              </a:ext>
            </a:extLst>
          </p:cNvPr>
          <p:cNvSpPr/>
          <p:nvPr/>
        </p:nvSpPr>
        <p:spPr>
          <a:xfrm>
            <a:off x="4308764" y="295130"/>
            <a:ext cx="4558145" cy="6348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DDF66F4B-831D-E808-77E8-65693186FF61}"/>
              </a:ext>
            </a:extLst>
          </p:cNvPr>
          <p:cNvSpPr txBox="1"/>
          <p:nvPr/>
        </p:nvSpPr>
        <p:spPr>
          <a:xfrm>
            <a:off x="804156" y="291498"/>
            <a:ext cx="12192000" cy="584775"/>
          </a:xfrm>
          <a:prstGeom prst="rect">
            <a:avLst/>
          </a:prstGeom>
          <a:noFill/>
        </p:spPr>
        <p:txBody>
          <a:bodyPr wrap="square" lIns="91440" tIns="45720" rIns="91440" bIns="45720" rtlCol="0" anchor="t">
            <a:spAutoFit/>
          </a:bodyPr>
          <a:lstStyle/>
          <a:p>
            <a:pPr algn="ctr"/>
            <a:r>
              <a:rPr lang="en-US" sz="3200" b="1" dirty="0">
                <a:solidFill>
                  <a:srgbClr val="082040"/>
                </a:solidFill>
                <a:latin typeface="Times New Roman"/>
                <a:cs typeface="Times New Roman"/>
              </a:rPr>
              <a:t>Testing &amp; Evaluation</a:t>
            </a:r>
          </a:p>
        </p:txBody>
      </p:sp>
      <p:sp>
        <p:nvSpPr>
          <p:cNvPr id="5" name="TextBox 4">
            <a:extLst>
              <a:ext uri="{FF2B5EF4-FFF2-40B4-BE49-F238E27FC236}">
                <a16:creationId xmlns:a16="http://schemas.microsoft.com/office/drawing/2014/main" id="{BD27CC46-1A10-A673-DD92-63EC588B1CCB}"/>
              </a:ext>
            </a:extLst>
          </p:cNvPr>
          <p:cNvSpPr txBox="1"/>
          <p:nvPr/>
        </p:nvSpPr>
        <p:spPr>
          <a:xfrm>
            <a:off x="3059778" y="1757414"/>
            <a:ext cx="8345773" cy="3416320"/>
          </a:xfrm>
          <a:prstGeom prst="rect">
            <a:avLst/>
          </a:prstGeom>
          <a:noFill/>
        </p:spPr>
        <p:txBody>
          <a:bodyPr wrap="square">
            <a:spAutoFit/>
          </a:bodyPr>
          <a:lstStyle/>
          <a:p>
            <a:pPr marL="285750" indent="-285750">
              <a:buFont typeface="Arial" panose="020B0604020202020204" pitchFamily="34" charset="0"/>
              <a:buChar char="•"/>
            </a:pPr>
            <a:r>
              <a:rPr lang="en-US" sz="2400" b="1" dirty="0">
                <a:solidFill>
                  <a:schemeClr val="bg1"/>
                </a:solidFill>
                <a:latin typeface="Times New Roman" panose="02020603050405020304" pitchFamily="18" charset="0"/>
                <a:cs typeface="Times New Roman" panose="02020603050405020304" pitchFamily="18" charset="0"/>
              </a:rPr>
              <a:t>Accessibility Test Results</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Keyboard navigation fully supported (PASS) </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Screen reader compatibility verified (PASS)</a:t>
            </a:r>
          </a:p>
          <a:p>
            <a:pPr marL="742950" lvl="1" indent="-285750">
              <a:buFont typeface="Arial" panose="020B0604020202020204" pitchFamily="34" charset="0"/>
              <a:buChar char="•"/>
            </a:pPr>
            <a:endParaRPr lang="en-US" sz="2400" dirty="0">
              <a:solidFill>
                <a:schemeClr val="bg1"/>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400" b="1" dirty="0">
                <a:solidFill>
                  <a:schemeClr val="bg1"/>
                </a:solidFill>
                <a:latin typeface="Times New Roman" panose="02020603050405020304" pitchFamily="18" charset="0"/>
                <a:cs typeface="Times New Roman" panose="02020603050405020304" pitchFamily="18" charset="0"/>
              </a:rPr>
              <a:t>User Acceptance Test Results</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End-to-end user flows validated for all roles (PASS) </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Customer, Staff, Manager, and Admin workflows successfully tested (PASS) </a:t>
            </a:r>
          </a:p>
          <a:p>
            <a:pPr marL="742950" lvl="1"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System confirmed usable in real-world scenarios (PASS)</a:t>
            </a:r>
          </a:p>
        </p:txBody>
      </p:sp>
      <p:pic>
        <p:nvPicPr>
          <p:cNvPr id="6" name="Audio 29">
            <a:extLst>
              <a:ext uri="{FF2B5EF4-FFF2-40B4-BE49-F238E27FC236}">
                <a16:creationId xmlns:a16="http://schemas.microsoft.com/office/drawing/2014/main" id="{2431D085-0607-56BB-73FE-F6BDAB35BF3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97756" y="214084"/>
            <a:ext cx="812800" cy="812800"/>
          </a:xfrm>
          <a:prstGeom prst="rect">
            <a:avLst/>
          </a:prstGeom>
        </p:spPr>
      </p:pic>
    </p:spTree>
    <p:extLst>
      <p:ext uri="{BB962C8B-B14F-4D97-AF65-F5344CB8AC3E}">
        <p14:creationId xmlns:p14="http://schemas.microsoft.com/office/powerpoint/2010/main" val="3406933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58DAAF-9315-FE93-FEDA-145B4EDE086C}"/>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86F3027C-BC78-AEA8-C663-15CA6697D7F5}"/>
              </a:ext>
            </a:extLst>
          </p:cNvPr>
          <p:cNvPicPr>
            <a:picLocks noChangeAspect="1"/>
          </p:cNvPicPr>
          <p:nvPr/>
        </p:nvPicPr>
        <p:blipFill>
          <a:blip r:embed="rId5"/>
          <a:srcRect l="991" t="1404" r="1219" b="1579"/>
          <a:stretch/>
        </p:blipFill>
        <p:spPr>
          <a:xfrm>
            <a:off x="0" y="0"/>
            <a:ext cx="12278698" cy="6858000"/>
          </a:xfrm>
          <a:prstGeom prst="rect">
            <a:avLst/>
          </a:prstGeom>
        </p:spPr>
      </p:pic>
      <p:grpSp>
        <p:nvGrpSpPr>
          <p:cNvPr id="3" name="Group 2">
            <a:extLst>
              <a:ext uri="{FF2B5EF4-FFF2-40B4-BE49-F238E27FC236}">
                <a16:creationId xmlns:a16="http://schemas.microsoft.com/office/drawing/2014/main" id="{2F52CED2-BD9E-70B7-0CD5-C140B3075828}"/>
              </a:ext>
            </a:extLst>
          </p:cNvPr>
          <p:cNvGrpSpPr/>
          <p:nvPr/>
        </p:nvGrpSpPr>
        <p:grpSpPr>
          <a:xfrm>
            <a:off x="4618986" y="186845"/>
            <a:ext cx="4608095" cy="794083"/>
            <a:chOff x="4559968" y="2550695"/>
            <a:chExt cx="4608095" cy="794083"/>
          </a:xfrm>
        </p:grpSpPr>
        <p:sp>
          <p:nvSpPr>
            <p:cNvPr id="18" name="Rounded Rectangle 17">
              <a:extLst>
                <a:ext uri="{FF2B5EF4-FFF2-40B4-BE49-F238E27FC236}">
                  <a16:creationId xmlns:a16="http://schemas.microsoft.com/office/drawing/2014/main" id="{102D298D-DD0F-D9CC-1904-F3CF1513C285}"/>
                </a:ext>
              </a:extLst>
            </p:cNvPr>
            <p:cNvSpPr/>
            <p:nvPr/>
          </p:nvSpPr>
          <p:spPr>
            <a:xfrm flipV="1">
              <a:off x="4559968" y="2550695"/>
              <a:ext cx="4608095" cy="794083"/>
            </a:xfrm>
            <a:prstGeom prst="roundRect">
              <a:avLst>
                <a:gd name="adj" fmla="val 5000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41F5E957-632C-27E9-B0B1-DD756FD776DD}"/>
                </a:ext>
              </a:extLst>
            </p:cNvPr>
            <p:cNvPicPr>
              <a:picLocks noChangeAspect="1"/>
            </p:cNvPicPr>
            <p:nvPr/>
          </p:nvPicPr>
          <p:blipFill>
            <a:blip r:embed="rId6"/>
            <a:stretch>
              <a:fillRect/>
            </a:stretch>
          </p:blipFill>
          <p:spPr>
            <a:xfrm>
              <a:off x="4706502" y="2658980"/>
              <a:ext cx="4297680" cy="587055"/>
            </a:xfrm>
            <a:prstGeom prst="rect">
              <a:avLst/>
            </a:prstGeom>
          </p:spPr>
        </p:pic>
      </p:grpSp>
      <p:sp>
        <p:nvSpPr>
          <p:cNvPr id="6" name="Rectangle 5">
            <a:extLst>
              <a:ext uri="{FF2B5EF4-FFF2-40B4-BE49-F238E27FC236}">
                <a16:creationId xmlns:a16="http://schemas.microsoft.com/office/drawing/2014/main" id="{9861D5E0-2DC5-A268-7A7A-2A15A2BABFBA}"/>
              </a:ext>
            </a:extLst>
          </p:cNvPr>
          <p:cNvSpPr/>
          <p:nvPr/>
        </p:nvSpPr>
        <p:spPr>
          <a:xfrm>
            <a:off x="5243851" y="295130"/>
            <a:ext cx="2968052" cy="6348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C580FC1-59BE-4444-CB4C-1C36C353F897}"/>
              </a:ext>
            </a:extLst>
          </p:cNvPr>
          <p:cNvSpPr txBox="1"/>
          <p:nvPr/>
        </p:nvSpPr>
        <p:spPr>
          <a:xfrm>
            <a:off x="881088" y="291498"/>
            <a:ext cx="12192000" cy="584775"/>
          </a:xfrm>
          <a:prstGeom prst="rect">
            <a:avLst/>
          </a:prstGeom>
          <a:noFill/>
        </p:spPr>
        <p:txBody>
          <a:bodyPr wrap="square" lIns="91440" tIns="45720" rIns="91440" bIns="45720" rtlCol="0" anchor="t">
            <a:spAutoFit/>
          </a:bodyPr>
          <a:lstStyle/>
          <a:p>
            <a:pPr algn="ctr"/>
            <a:r>
              <a:rPr lang="en-US" sz="3200" b="1" dirty="0">
                <a:solidFill>
                  <a:srgbClr val="082040"/>
                </a:solidFill>
                <a:latin typeface="Times New Roman"/>
                <a:cs typeface="Times New Roman"/>
              </a:rPr>
              <a:t>Problem Definition</a:t>
            </a:r>
          </a:p>
        </p:txBody>
      </p:sp>
      <p:grpSp>
        <p:nvGrpSpPr>
          <p:cNvPr id="2" name="Group 1">
            <a:extLst>
              <a:ext uri="{FF2B5EF4-FFF2-40B4-BE49-F238E27FC236}">
                <a16:creationId xmlns:a16="http://schemas.microsoft.com/office/drawing/2014/main" id="{E93369BC-9FBF-CC65-D2F9-7B635DBC9C13}"/>
              </a:ext>
            </a:extLst>
          </p:cNvPr>
          <p:cNvGrpSpPr/>
          <p:nvPr/>
        </p:nvGrpSpPr>
        <p:grpSpPr>
          <a:xfrm>
            <a:off x="3294041" y="186845"/>
            <a:ext cx="7212230" cy="794083"/>
            <a:chOff x="4559968" y="2550695"/>
            <a:chExt cx="4608095" cy="794083"/>
          </a:xfrm>
        </p:grpSpPr>
        <p:sp>
          <p:nvSpPr>
            <p:cNvPr id="4" name="Rounded Rectangle 3">
              <a:extLst>
                <a:ext uri="{FF2B5EF4-FFF2-40B4-BE49-F238E27FC236}">
                  <a16:creationId xmlns:a16="http://schemas.microsoft.com/office/drawing/2014/main" id="{C84DD256-423C-ED34-217F-CF9360F0553C}"/>
                </a:ext>
              </a:extLst>
            </p:cNvPr>
            <p:cNvSpPr/>
            <p:nvPr/>
          </p:nvSpPr>
          <p:spPr>
            <a:xfrm flipV="1">
              <a:off x="4559968" y="2550695"/>
              <a:ext cx="4608095" cy="794083"/>
            </a:xfrm>
            <a:prstGeom prst="roundRect">
              <a:avLst>
                <a:gd name="adj" fmla="val 5000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4505C1C9-450D-9C26-105E-46DB8A007DB9}"/>
                </a:ext>
              </a:extLst>
            </p:cNvPr>
            <p:cNvPicPr>
              <a:picLocks noChangeAspect="1"/>
            </p:cNvPicPr>
            <p:nvPr/>
          </p:nvPicPr>
          <p:blipFill>
            <a:blip r:embed="rId6"/>
            <a:stretch>
              <a:fillRect/>
            </a:stretch>
          </p:blipFill>
          <p:spPr>
            <a:xfrm>
              <a:off x="4706502" y="2658980"/>
              <a:ext cx="4297680" cy="587055"/>
            </a:xfrm>
            <a:prstGeom prst="rect">
              <a:avLst/>
            </a:prstGeom>
          </p:spPr>
        </p:pic>
      </p:grpSp>
      <p:sp>
        <p:nvSpPr>
          <p:cNvPr id="8" name="Rectangle 7">
            <a:extLst>
              <a:ext uri="{FF2B5EF4-FFF2-40B4-BE49-F238E27FC236}">
                <a16:creationId xmlns:a16="http://schemas.microsoft.com/office/drawing/2014/main" id="{B3C3C7C7-1876-3FCF-821F-6405319F3CD2}"/>
              </a:ext>
            </a:extLst>
          </p:cNvPr>
          <p:cNvSpPr/>
          <p:nvPr/>
        </p:nvSpPr>
        <p:spPr>
          <a:xfrm>
            <a:off x="4308764" y="295130"/>
            <a:ext cx="4558145" cy="6348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B000E3A-105A-5F2B-D428-B688D53E185E}"/>
              </a:ext>
            </a:extLst>
          </p:cNvPr>
          <p:cNvSpPr txBox="1"/>
          <p:nvPr/>
        </p:nvSpPr>
        <p:spPr>
          <a:xfrm>
            <a:off x="790581" y="272284"/>
            <a:ext cx="12192000" cy="584775"/>
          </a:xfrm>
          <a:prstGeom prst="rect">
            <a:avLst/>
          </a:prstGeom>
          <a:noFill/>
        </p:spPr>
        <p:txBody>
          <a:bodyPr wrap="square" lIns="91440" tIns="45720" rIns="91440" bIns="45720" rtlCol="0" anchor="t">
            <a:spAutoFit/>
          </a:bodyPr>
          <a:lstStyle/>
          <a:p>
            <a:pPr algn="ctr"/>
            <a:r>
              <a:rPr lang="en-US" sz="3200" b="1" dirty="0">
                <a:solidFill>
                  <a:srgbClr val="082040"/>
                </a:solidFill>
                <a:latin typeface="Times New Roman"/>
                <a:cs typeface="Times New Roman"/>
              </a:rPr>
              <a:t>Challenges &amp; Lessons Learned</a:t>
            </a:r>
          </a:p>
        </p:txBody>
      </p:sp>
      <p:sp>
        <p:nvSpPr>
          <p:cNvPr id="10" name="TextBox 9">
            <a:extLst>
              <a:ext uri="{FF2B5EF4-FFF2-40B4-BE49-F238E27FC236}">
                <a16:creationId xmlns:a16="http://schemas.microsoft.com/office/drawing/2014/main" id="{08699679-DC32-9233-8537-E67494C4F0E3}"/>
              </a:ext>
            </a:extLst>
          </p:cNvPr>
          <p:cNvSpPr txBox="1"/>
          <p:nvPr/>
        </p:nvSpPr>
        <p:spPr>
          <a:xfrm>
            <a:off x="2607455" y="1536174"/>
            <a:ext cx="8739265" cy="3785652"/>
          </a:xfrm>
          <a:prstGeom prst="rect">
            <a:avLst/>
          </a:prstGeom>
          <a:noFill/>
        </p:spPr>
        <p:txBody>
          <a:bodyPr wrap="square">
            <a:spAutoFit/>
          </a:bodyPr>
          <a:lstStyle/>
          <a:p>
            <a:pPr marL="285750"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Maintaining real-time synchronization across multiple stores was complex </a:t>
            </a:r>
          </a:p>
          <a:p>
            <a:pPr marL="285750"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Ensuring data consistency between frontend, backend, and database </a:t>
            </a:r>
          </a:p>
          <a:p>
            <a:pPr marL="285750"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Designing scalable </a:t>
            </a:r>
            <a:r>
              <a:rPr lang="en-US" sz="2400" dirty="0" err="1">
                <a:solidFill>
                  <a:schemeClr val="bg1"/>
                </a:solidFill>
                <a:latin typeface="Times New Roman" panose="02020603050405020304" pitchFamily="18" charset="0"/>
                <a:cs typeface="Times New Roman" panose="02020603050405020304" pitchFamily="18" charset="0"/>
              </a:rPr>
              <a:t>monorepo</a:t>
            </a:r>
            <a:r>
              <a:rPr lang="en-US" sz="2400" dirty="0">
                <a:solidFill>
                  <a:schemeClr val="bg1"/>
                </a:solidFill>
                <a:latin typeface="Times New Roman" panose="02020603050405020304" pitchFamily="18" charset="0"/>
                <a:cs typeface="Times New Roman" panose="02020603050405020304" pitchFamily="18" charset="0"/>
              </a:rPr>
              <a:t> architecture required careful structuring </a:t>
            </a:r>
          </a:p>
          <a:p>
            <a:pPr marL="285750"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Balancing performance with real-time updates was critical </a:t>
            </a:r>
          </a:p>
          <a:p>
            <a:pPr marL="285750"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Managing role-based access across multiple user types required strict enforcement </a:t>
            </a:r>
          </a:p>
          <a:p>
            <a:pPr marL="285750" indent="-285750">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Tradeoff: Bun improved performance but reduced Node.js compatibility </a:t>
            </a:r>
          </a:p>
        </p:txBody>
      </p:sp>
      <p:pic>
        <p:nvPicPr>
          <p:cNvPr id="11" name="Slide 8">
            <a:hlinkClick r:id="" action="ppaction://media"/>
            <a:extLst>
              <a:ext uri="{FF2B5EF4-FFF2-40B4-BE49-F238E27FC236}">
                <a16:creationId xmlns:a16="http://schemas.microsoft.com/office/drawing/2014/main" id="{B4E968BC-57EA-90EA-057A-5E5F87840079}"/>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31035" y="676128"/>
            <a:ext cx="609600" cy="609600"/>
          </a:xfrm>
          <a:prstGeom prst="rect">
            <a:avLst/>
          </a:prstGeom>
        </p:spPr>
      </p:pic>
    </p:spTree>
    <p:extLst>
      <p:ext uri="{BB962C8B-B14F-4D97-AF65-F5344CB8AC3E}">
        <p14:creationId xmlns:p14="http://schemas.microsoft.com/office/powerpoint/2010/main" val="3590438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112"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1"/>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4F105-B2B4-7C58-8F56-4B9A335E614E}"/>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DCD9ECE1-99E5-3738-9770-65E3881324D1}"/>
              </a:ext>
            </a:extLst>
          </p:cNvPr>
          <p:cNvPicPr>
            <a:picLocks noChangeAspect="1"/>
          </p:cNvPicPr>
          <p:nvPr/>
        </p:nvPicPr>
        <p:blipFill>
          <a:blip r:embed="rId5"/>
          <a:srcRect l="991" t="1404" r="1219" b="1579"/>
          <a:stretch/>
        </p:blipFill>
        <p:spPr>
          <a:xfrm>
            <a:off x="0" y="0"/>
            <a:ext cx="12278698" cy="6858000"/>
          </a:xfrm>
          <a:prstGeom prst="rect">
            <a:avLst/>
          </a:prstGeom>
        </p:spPr>
      </p:pic>
      <p:grpSp>
        <p:nvGrpSpPr>
          <p:cNvPr id="3" name="Group 2">
            <a:extLst>
              <a:ext uri="{FF2B5EF4-FFF2-40B4-BE49-F238E27FC236}">
                <a16:creationId xmlns:a16="http://schemas.microsoft.com/office/drawing/2014/main" id="{87C5049A-1984-3DE9-E856-A29EE4629B78}"/>
              </a:ext>
            </a:extLst>
          </p:cNvPr>
          <p:cNvGrpSpPr/>
          <p:nvPr/>
        </p:nvGrpSpPr>
        <p:grpSpPr>
          <a:xfrm>
            <a:off x="4618986" y="186845"/>
            <a:ext cx="4608095" cy="794083"/>
            <a:chOff x="4559968" y="2550695"/>
            <a:chExt cx="4608095" cy="794083"/>
          </a:xfrm>
        </p:grpSpPr>
        <p:sp>
          <p:nvSpPr>
            <p:cNvPr id="18" name="Rounded Rectangle 17">
              <a:extLst>
                <a:ext uri="{FF2B5EF4-FFF2-40B4-BE49-F238E27FC236}">
                  <a16:creationId xmlns:a16="http://schemas.microsoft.com/office/drawing/2014/main" id="{805891B9-F9AB-703A-080A-40B6C85A19FA}"/>
                </a:ext>
              </a:extLst>
            </p:cNvPr>
            <p:cNvSpPr/>
            <p:nvPr/>
          </p:nvSpPr>
          <p:spPr>
            <a:xfrm flipV="1">
              <a:off x="4559968" y="2550695"/>
              <a:ext cx="4608095" cy="794083"/>
            </a:xfrm>
            <a:prstGeom prst="roundRect">
              <a:avLst>
                <a:gd name="adj" fmla="val 5000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4A8F0C6C-11B0-3A25-A9D7-DD907E5E1FF7}"/>
                </a:ext>
              </a:extLst>
            </p:cNvPr>
            <p:cNvPicPr>
              <a:picLocks noChangeAspect="1"/>
            </p:cNvPicPr>
            <p:nvPr/>
          </p:nvPicPr>
          <p:blipFill>
            <a:blip r:embed="rId6"/>
            <a:stretch>
              <a:fillRect/>
            </a:stretch>
          </p:blipFill>
          <p:spPr>
            <a:xfrm>
              <a:off x="4706502" y="2658980"/>
              <a:ext cx="4297680" cy="587055"/>
            </a:xfrm>
            <a:prstGeom prst="rect">
              <a:avLst/>
            </a:prstGeom>
          </p:spPr>
        </p:pic>
      </p:grpSp>
      <p:sp>
        <p:nvSpPr>
          <p:cNvPr id="6" name="Rectangle 5">
            <a:extLst>
              <a:ext uri="{FF2B5EF4-FFF2-40B4-BE49-F238E27FC236}">
                <a16:creationId xmlns:a16="http://schemas.microsoft.com/office/drawing/2014/main" id="{A08A07F0-E3A6-6708-5B89-B2E47A9FCD1E}"/>
              </a:ext>
            </a:extLst>
          </p:cNvPr>
          <p:cNvSpPr/>
          <p:nvPr/>
        </p:nvSpPr>
        <p:spPr>
          <a:xfrm>
            <a:off x="5243851" y="295130"/>
            <a:ext cx="2968052" cy="6348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4D0B761-7A30-96B5-52BF-6CF134BA6677}"/>
              </a:ext>
            </a:extLst>
          </p:cNvPr>
          <p:cNvSpPr txBox="1"/>
          <p:nvPr/>
        </p:nvSpPr>
        <p:spPr>
          <a:xfrm>
            <a:off x="881088" y="291498"/>
            <a:ext cx="12192000" cy="584775"/>
          </a:xfrm>
          <a:prstGeom prst="rect">
            <a:avLst/>
          </a:prstGeom>
          <a:noFill/>
        </p:spPr>
        <p:txBody>
          <a:bodyPr wrap="square" lIns="91440" tIns="45720" rIns="91440" bIns="45720" rtlCol="0" anchor="t">
            <a:spAutoFit/>
          </a:bodyPr>
          <a:lstStyle/>
          <a:p>
            <a:pPr algn="ctr"/>
            <a:r>
              <a:rPr lang="en-US" sz="3200" b="1" dirty="0">
                <a:solidFill>
                  <a:srgbClr val="082040"/>
                </a:solidFill>
                <a:latin typeface="Times New Roman"/>
                <a:cs typeface="Times New Roman"/>
              </a:rPr>
              <a:t>Future Work</a:t>
            </a:r>
          </a:p>
        </p:txBody>
      </p:sp>
      <p:sp>
        <p:nvSpPr>
          <p:cNvPr id="4" name="TextBox 3">
            <a:extLst>
              <a:ext uri="{FF2B5EF4-FFF2-40B4-BE49-F238E27FC236}">
                <a16:creationId xmlns:a16="http://schemas.microsoft.com/office/drawing/2014/main" id="{5C235B65-084C-D443-B2D7-9F7FD6C89C78}"/>
              </a:ext>
            </a:extLst>
          </p:cNvPr>
          <p:cNvSpPr txBox="1"/>
          <p:nvPr/>
        </p:nvSpPr>
        <p:spPr>
          <a:xfrm>
            <a:off x="3211285" y="1248916"/>
            <a:ext cx="8342086" cy="4360168"/>
          </a:xfrm>
          <a:prstGeom prst="rect">
            <a:avLst/>
          </a:prstGeom>
          <a:noFill/>
        </p:spPr>
        <p:txBody>
          <a:bodyPr wrap="square">
            <a:spAutoFit/>
          </a:bodyPr>
          <a:lstStyle/>
          <a:p>
            <a:pPr marL="342900" indent="-342900">
              <a:spcBef>
                <a:spcPts val="100"/>
              </a:spcBef>
              <a:spcAft>
                <a:spcPts val="100"/>
              </a:spcAft>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Integrate Point of Sale systems (checkout) for automatic inventory updates </a:t>
            </a:r>
          </a:p>
          <a:p>
            <a:pPr marL="342900" indent="-342900">
              <a:spcBef>
                <a:spcPts val="100"/>
              </a:spcBef>
              <a:spcAft>
                <a:spcPts val="100"/>
              </a:spcAft>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Fully supported mobile application (iOS + Android) integration</a:t>
            </a:r>
          </a:p>
          <a:p>
            <a:pPr marL="342900" indent="-342900">
              <a:spcBef>
                <a:spcPts val="100"/>
              </a:spcBef>
              <a:spcAft>
                <a:spcPts val="100"/>
              </a:spcAft>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Price history tracking and alerts for consumers</a:t>
            </a:r>
          </a:p>
          <a:p>
            <a:pPr marL="342900" indent="-342900">
              <a:spcBef>
                <a:spcPts val="100"/>
              </a:spcBef>
              <a:spcAft>
                <a:spcPts val="100"/>
              </a:spcAft>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Smart shopping list optimization (cheapest multi-store combination)</a:t>
            </a:r>
          </a:p>
          <a:p>
            <a:pPr marL="342900" indent="-342900">
              <a:spcBef>
                <a:spcPts val="100"/>
              </a:spcBef>
              <a:spcAft>
                <a:spcPts val="100"/>
              </a:spcAft>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Analytics dashboard for store performance insights </a:t>
            </a:r>
          </a:p>
          <a:p>
            <a:pPr marL="342900" indent="-342900">
              <a:spcBef>
                <a:spcPts val="100"/>
              </a:spcBef>
              <a:spcAft>
                <a:spcPts val="100"/>
              </a:spcAft>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Multi-language support for accessibility </a:t>
            </a:r>
          </a:p>
          <a:p>
            <a:pPr marL="342900" indent="-342900">
              <a:spcBef>
                <a:spcPts val="100"/>
              </a:spcBef>
              <a:spcAft>
                <a:spcPts val="100"/>
              </a:spcAft>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Improved scalability for nationwide expansion </a:t>
            </a:r>
          </a:p>
          <a:p>
            <a:pPr marL="342900" indent="-342900">
              <a:spcBef>
                <a:spcPts val="100"/>
              </a:spcBef>
              <a:spcAft>
                <a:spcPts val="100"/>
              </a:spcAft>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Reduced reliance on manual inventory updates </a:t>
            </a:r>
          </a:p>
          <a:p>
            <a:pPr marL="342900" indent="-342900">
              <a:spcBef>
                <a:spcPts val="100"/>
              </a:spcBef>
              <a:spcAft>
                <a:spcPts val="100"/>
              </a:spcAft>
              <a:buFont typeface="Arial" panose="020B0604020202020204" pitchFamily="34" charset="0"/>
              <a:buChar char="•"/>
            </a:pPr>
            <a:r>
              <a:rPr lang="en-US" sz="2400" dirty="0">
                <a:solidFill>
                  <a:schemeClr val="bg1"/>
                </a:solidFill>
                <a:latin typeface="Times New Roman" panose="02020603050405020304" pitchFamily="18" charset="0"/>
                <a:cs typeface="Times New Roman" panose="02020603050405020304" pitchFamily="18" charset="0"/>
              </a:rPr>
              <a:t>Recipe import and search for recipe list products</a:t>
            </a:r>
          </a:p>
        </p:txBody>
      </p:sp>
      <p:pic>
        <p:nvPicPr>
          <p:cNvPr id="7" name="Slide 9">
            <a:hlinkClick r:id="" action="ppaction://media"/>
            <a:extLst>
              <a:ext uri="{FF2B5EF4-FFF2-40B4-BE49-F238E27FC236}">
                <a16:creationId xmlns:a16="http://schemas.microsoft.com/office/drawing/2014/main" id="{68E75E24-15F4-E194-B3FE-2B1DD804759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76288" y="452995"/>
            <a:ext cx="609600" cy="609600"/>
          </a:xfrm>
          <a:prstGeom prst="rect">
            <a:avLst/>
          </a:prstGeom>
        </p:spPr>
      </p:pic>
    </p:spTree>
    <p:extLst>
      <p:ext uri="{BB962C8B-B14F-4D97-AF65-F5344CB8AC3E}">
        <p14:creationId xmlns:p14="http://schemas.microsoft.com/office/powerpoint/2010/main" val="1437957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389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TotalTime>
  <Words>1011</Words>
  <Application>Microsoft Macintosh PowerPoint</Application>
  <PresentationFormat>Widescreen</PresentationFormat>
  <Paragraphs>123</Paragraphs>
  <Slides>10</Slides>
  <Notes>10</Notes>
  <HiddenSlides>0</HiddenSlides>
  <MMClips>11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Elaine Torrese</dc:creator>
  <cp:lastModifiedBy>Elaine Torrese</cp:lastModifiedBy>
  <cp:revision>5</cp:revision>
  <dcterms:created xsi:type="dcterms:W3CDTF">2026-04-15T15:29:58Z</dcterms:created>
  <dcterms:modified xsi:type="dcterms:W3CDTF">2026-04-23T20:00:41Z</dcterms:modified>
</cp:coreProperties>
</file>