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00" d="100"/>
          <a:sy n="100" d="100"/>
        </p:scale>
        <p:origin x="62" y="2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4674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4.png"/><Relationship Id="rId4" Type="http://schemas.openxmlformats.org/officeDocument/2006/relationships/image" Target="../media/image6.pn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6.png"/><Relationship Id="rId4" Type="http://schemas.openxmlformats.org/officeDocument/2006/relationships/image" Target="../media/image6.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5.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4.png"/><Relationship Id="rId4" Type="http://schemas.openxmlformats.org/officeDocument/2006/relationships/image" Target="../media/image6.pn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81E3F"/>
        </a:solidFill>
        <a:effectLst/>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D1A644"/>
          </a:solidFill>
          <a:ln/>
        </p:spPr>
        <p:txBody>
          <a:bodyPr/>
          <a:lstStyle/>
          <a:p>
            <a:endParaRPr lang="en-US"/>
          </a:p>
        </p:txBody>
      </p:sp>
      <p:sp>
        <p:nvSpPr>
          <p:cNvPr id="3" name="Shape 1"/>
          <p:cNvSpPr/>
          <p:nvPr/>
        </p:nvSpPr>
        <p:spPr>
          <a:xfrm>
            <a:off x="0" y="5088636"/>
            <a:ext cx="9144000" cy="54864"/>
          </a:xfrm>
          <a:prstGeom prst="rect">
            <a:avLst/>
          </a:prstGeom>
          <a:solidFill>
            <a:srgbClr val="D1A644"/>
          </a:solidFill>
          <a:ln/>
        </p:spPr>
        <p:txBody>
          <a:bodyPr/>
          <a:lstStyle/>
          <a:p>
            <a:endParaRPr lang="en-US"/>
          </a:p>
        </p:txBody>
      </p:sp>
      <p:pic>
        <p:nvPicPr>
          <p:cNvPr id="4" name="Image 0" descr="preencoded.png"/>
          <p:cNvPicPr>
            <a:picLocks noChangeAspect="1"/>
          </p:cNvPicPr>
          <p:nvPr/>
        </p:nvPicPr>
        <p:blipFill>
          <a:blip r:embed="rId3"/>
          <a:stretch>
            <a:fillRect/>
          </a:stretch>
        </p:blipFill>
        <p:spPr>
          <a:xfrm>
            <a:off x="6583680" y="274320"/>
            <a:ext cx="2194560" cy="265176"/>
          </a:xfrm>
          <a:prstGeom prst="rect">
            <a:avLst/>
          </a:prstGeom>
        </p:spPr>
      </p:pic>
      <p:sp>
        <p:nvSpPr>
          <p:cNvPr id="5" name="Text 2"/>
          <p:cNvSpPr/>
          <p:nvPr/>
        </p:nvSpPr>
        <p:spPr>
          <a:xfrm>
            <a:off x="731520" y="1097280"/>
            <a:ext cx="7680960" cy="1097280"/>
          </a:xfrm>
          <a:prstGeom prst="rect">
            <a:avLst/>
          </a:prstGeom>
          <a:noFill/>
          <a:ln/>
        </p:spPr>
        <p:txBody>
          <a:bodyPr wrap="square" lIns="0" tIns="0" rIns="0" bIns="0" rtlCol="0" anchor="ctr"/>
          <a:lstStyle/>
          <a:p>
            <a:pPr marL="0" indent="0" algn="l">
              <a:buNone/>
            </a:pPr>
            <a:r>
              <a:rPr lang="en-US" sz="5400" b="1" dirty="0">
                <a:solidFill>
                  <a:srgbClr val="D1A644"/>
                </a:solidFill>
                <a:latin typeface="Georgia" pitchFamily="34" charset="0"/>
                <a:ea typeface="Georgia" pitchFamily="34" charset="-122"/>
                <a:cs typeface="Georgia" pitchFamily="34" charset="-120"/>
              </a:rPr>
              <a:t>FitLabel</a:t>
            </a:r>
            <a:endParaRPr lang="en-US" sz="5400" dirty="0"/>
          </a:p>
        </p:txBody>
      </p:sp>
      <p:sp>
        <p:nvSpPr>
          <p:cNvPr id="6" name="Text 3"/>
          <p:cNvSpPr/>
          <p:nvPr/>
        </p:nvSpPr>
        <p:spPr>
          <a:xfrm>
            <a:off x="731520" y="2103120"/>
            <a:ext cx="6400800" cy="640080"/>
          </a:xfrm>
          <a:prstGeom prst="rect">
            <a:avLst/>
          </a:prstGeom>
          <a:noFill/>
          <a:ln/>
        </p:spPr>
        <p:txBody>
          <a:bodyPr wrap="square" lIns="0" tIns="0" rIns="0" bIns="0" rtlCol="0" anchor="ctr"/>
          <a:lstStyle/>
          <a:p>
            <a:pPr marL="0" indent="0" algn="l">
              <a:buNone/>
            </a:pPr>
            <a:r>
              <a:rPr lang="en-US" sz="2000" dirty="0">
                <a:solidFill>
                  <a:srgbClr val="FFFFFF"/>
                </a:solidFill>
                <a:latin typeface="Calibri" pitchFamily="34" charset="0"/>
                <a:ea typeface="Calibri" pitchFamily="34" charset="-122"/>
                <a:cs typeface="Calibri" pitchFamily="34" charset="-120"/>
              </a:rPr>
              <a:t>Ingredient Scanner &amp; Dietary Compatibility Checker</a:t>
            </a:r>
            <a:endParaRPr lang="en-US" sz="2000" dirty="0"/>
          </a:p>
        </p:txBody>
      </p:sp>
      <p:sp>
        <p:nvSpPr>
          <p:cNvPr id="7" name="Shape 4"/>
          <p:cNvSpPr/>
          <p:nvPr/>
        </p:nvSpPr>
        <p:spPr>
          <a:xfrm>
            <a:off x="731520" y="2880360"/>
            <a:ext cx="1371600" cy="36576"/>
          </a:xfrm>
          <a:prstGeom prst="rect">
            <a:avLst/>
          </a:prstGeom>
          <a:solidFill>
            <a:srgbClr val="D1A644"/>
          </a:solidFill>
          <a:ln/>
        </p:spPr>
        <p:txBody>
          <a:bodyPr/>
          <a:lstStyle/>
          <a:p>
            <a:endParaRPr lang="en-US"/>
          </a:p>
        </p:txBody>
      </p:sp>
      <p:sp>
        <p:nvSpPr>
          <p:cNvPr id="8" name="Text 5"/>
          <p:cNvSpPr/>
          <p:nvPr/>
        </p:nvSpPr>
        <p:spPr>
          <a:xfrm>
            <a:off x="731520" y="3108960"/>
            <a:ext cx="4572000" cy="365760"/>
          </a:xfrm>
          <a:prstGeom prst="rect">
            <a:avLst/>
          </a:prstGeom>
          <a:noFill/>
          <a:ln/>
        </p:spPr>
        <p:txBody>
          <a:bodyPr wrap="square" lIns="0" tIns="0" rIns="0" bIns="0" rtlCol="0" anchor="ctr"/>
          <a:lstStyle/>
          <a:p>
            <a:pPr marL="0" indent="0" algn="l">
              <a:buNone/>
            </a:pPr>
            <a:r>
              <a:rPr lang="en-US" sz="1400" dirty="0">
                <a:solidFill>
                  <a:srgbClr val="D1A644"/>
                </a:solidFill>
                <a:latin typeface="Calibri" pitchFamily="34" charset="0"/>
                <a:ea typeface="Calibri" pitchFamily="34" charset="-122"/>
                <a:cs typeface="Calibri" pitchFamily="34" charset="-120"/>
              </a:rPr>
              <a:t>Senior Design Capstone Project</a:t>
            </a:r>
            <a:endParaRPr lang="en-US" sz="1400" dirty="0"/>
          </a:p>
        </p:txBody>
      </p:sp>
      <p:sp>
        <p:nvSpPr>
          <p:cNvPr id="9" name="Text 6"/>
          <p:cNvSpPr/>
          <p:nvPr/>
        </p:nvSpPr>
        <p:spPr>
          <a:xfrm>
            <a:off x="731520" y="3566160"/>
            <a:ext cx="4572000" cy="822960"/>
          </a:xfrm>
          <a:prstGeom prst="rect">
            <a:avLst/>
          </a:prstGeom>
          <a:noFill/>
          <a:ln/>
        </p:spPr>
        <p:txBody>
          <a:bodyPr wrap="square" lIns="0" tIns="0" rIns="0" bIns="0" rtlCol="0" anchor="ctr"/>
          <a:lstStyle/>
          <a:p>
            <a:pPr marL="0" indent="0" algn="l">
              <a:lnSpc>
                <a:spcPct val="130000"/>
              </a:lnSpc>
              <a:buNone/>
            </a:pPr>
            <a:r>
              <a:rPr lang="en-US" sz="1300" dirty="0">
                <a:solidFill>
                  <a:srgbClr val="8899B0"/>
                </a:solidFill>
                <a:latin typeface="Calibri" pitchFamily="34" charset="0"/>
                <a:ea typeface="Calibri" pitchFamily="34" charset="-122"/>
                <a:cs typeface="Calibri" pitchFamily="34" charset="-120"/>
              </a:rPr>
              <a:t>Florida International University</a:t>
            </a:r>
            <a:endParaRPr lang="en-US" sz="1300" dirty="0"/>
          </a:p>
          <a:p>
            <a:pPr marL="0" indent="0" algn="l">
              <a:lnSpc>
                <a:spcPct val="130000"/>
              </a:lnSpc>
              <a:buNone/>
            </a:pPr>
            <a:r>
              <a:rPr lang="en-US" sz="1300" dirty="0">
                <a:solidFill>
                  <a:srgbClr val="8899B0"/>
                </a:solidFill>
                <a:latin typeface="Calibri" pitchFamily="34" charset="0"/>
                <a:ea typeface="Calibri" pitchFamily="34" charset="-122"/>
                <a:cs typeface="Calibri" pitchFamily="34" charset="-120"/>
              </a:rPr>
              <a:t>College of Engineering &amp; Computing</a:t>
            </a:r>
            <a:endParaRPr lang="en-US" sz="1300" dirty="0"/>
          </a:p>
          <a:p>
            <a:pPr marL="0" indent="0" algn="l">
              <a:lnSpc>
                <a:spcPct val="130000"/>
              </a:lnSpc>
              <a:buNone/>
            </a:pPr>
            <a:r>
              <a:rPr lang="en-US" sz="1300" dirty="0">
                <a:solidFill>
                  <a:srgbClr val="8899B0"/>
                </a:solidFill>
                <a:latin typeface="Calibri" pitchFamily="34" charset="0"/>
                <a:ea typeface="Calibri" pitchFamily="34" charset="-122"/>
                <a:cs typeface="Calibri" pitchFamily="34" charset="-120"/>
              </a:rPr>
              <a:t>Spring 2026</a:t>
            </a:r>
            <a:endParaRPr lang="en-US" sz="1300" dirty="0"/>
          </a:p>
        </p:txBody>
      </p:sp>
      <p:sp>
        <p:nvSpPr>
          <p:cNvPr id="10" name="Shape 7"/>
          <p:cNvSpPr/>
          <p:nvPr/>
        </p:nvSpPr>
        <p:spPr>
          <a:xfrm>
            <a:off x="6675120" y="1645920"/>
            <a:ext cx="822960" cy="822960"/>
          </a:xfrm>
          <a:prstGeom prst="ellipse">
            <a:avLst/>
          </a:prstGeom>
          <a:solidFill>
            <a:srgbClr val="0D3B66"/>
          </a:solidFill>
          <a:ln/>
        </p:spPr>
        <p:txBody>
          <a:bodyPr/>
          <a:lstStyle/>
          <a:p>
            <a:endParaRPr lang="en-US"/>
          </a:p>
        </p:txBody>
      </p:sp>
      <p:pic>
        <p:nvPicPr>
          <p:cNvPr id="11" name="Image 1" descr="preencoded.png"/>
          <p:cNvPicPr>
            <a:picLocks noChangeAspect="1"/>
          </p:cNvPicPr>
          <p:nvPr/>
        </p:nvPicPr>
        <p:blipFill>
          <a:blip r:embed="rId4"/>
          <a:stretch>
            <a:fillRect/>
          </a:stretch>
        </p:blipFill>
        <p:spPr>
          <a:xfrm>
            <a:off x="6858000" y="1810512"/>
            <a:ext cx="457200" cy="457200"/>
          </a:xfrm>
          <a:prstGeom prst="rect">
            <a:avLst/>
          </a:prstGeom>
        </p:spPr>
      </p:pic>
      <p:sp>
        <p:nvSpPr>
          <p:cNvPr id="12" name="Shape 8"/>
          <p:cNvSpPr/>
          <p:nvPr/>
        </p:nvSpPr>
        <p:spPr>
          <a:xfrm>
            <a:off x="7589520" y="2286000"/>
            <a:ext cx="822960" cy="822960"/>
          </a:xfrm>
          <a:prstGeom prst="ellipse">
            <a:avLst/>
          </a:prstGeom>
          <a:solidFill>
            <a:srgbClr val="0D3B66"/>
          </a:solidFill>
          <a:ln/>
        </p:spPr>
        <p:txBody>
          <a:bodyPr/>
          <a:lstStyle/>
          <a:p>
            <a:endParaRPr lang="en-US"/>
          </a:p>
        </p:txBody>
      </p:sp>
      <p:pic>
        <p:nvPicPr>
          <p:cNvPr id="13" name="Image 2" descr="preencoded.png"/>
          <p:cNvPicPr>
            <a:picLocks noChangeAspect="1"/>
          </p:cNvPicPr>
          <p:nvPr/>
        </p:nvPicPr>
        <p:blipFill>
          <a:blip r:embed="rId5"/>
          <a:stretch>
            <a:fillRect/>
          </a:stretch>
        </p:blipFill>
        <p:spPr>
          <a:xfrm>
            <a:off x="7772400" y="2450592"/>
            <a:ext cx="457200" cy="457200"/>
          </a:xfrm>
          <a:prstGeom prst="rect">
            <a:avLst/>
          </a:prstGeom>
        </p:spPr>
      </p:pic>
      <p:sp>
        <p:nvSpPr>
          <p:cNvPr id="14" name="Shape 9"/>
          <p:cNvSpPr/>
          <p:nvPr/>
        </p:nvSpPr>
        <p:spPr>
          <a:xfrm>
            <a:off x="7040880" y="3108960"/>
            <a:ext cx="822960" cy="822960"/>
          </a:xfrm>
          <a:prstGeom prst="ellipse">
            <a:avLst/>
          </a:prstGeom>
          <a:solidFill>
            <a:srgbClr val="0D3B66"/>
          </a:solidFill>
          <a:ln/>
        </p:spPr>
        <p:txBody>
          <a:bodyPr/>
          <a:lstStyle/>
          <a:p>
            <a:endParaRPr lang="en-US"/>
          </a:p>
        </p:txBody>
      </p:sp>
      <p:pic>
        <p:nvPicPr>
          <p:cNvPr id="15" name="Image 3" descr="preencoded.png"/>
          <p:cNvPicPr>
            <a:picLocks noChangeAspect="1"/>
          </p:cNvPicPr>
          <p:nvPr/>
        </p:nvPicPr>
        <p:blipFill>
          <a:blip r:embed="rId6"/>
          <a:stretch>
            <a:fillRect/>
          </a:stretch>
        </p:blipFill>
        <p:spPr>
          <a:xfrm>
            <a:off x="7223760" y="3273552"/>
            <a:ext cx="457200" cy="4572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2F4F7"/>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 cy="548640"/>
          </a:xfrm>
          <a:prstGeom prst="rect">
            <a:avLst/>
          </a:prstGeom>
        </p:spPr>
      </p:pic>
      <p:pic>
        <p:nvPicPr>
          <p:cNvPr id="3" name="Image 1" descr="preencoded.png"/>
          <p:cNvPicPr>
            <a:picLocks noChangeAspect="1"/>
          </p:cNvPicPr>
          <p:nvPr/>
        </p:nvPicPr>
        <p:blipFill>
          <a:blip r:embed="rId4"/>
          <a:stretch>
            <a:fillRect/>
          </a:stretch>
        </p:blipFill>
        <p:spPr>
          <a:xfrm>
            <a:off x="8595360" y="0"/>
            <a:ext cx="548640" cy="548640"/>
          </a:xfrm>
          <a:prstGeom prst="rect">
            <a:avLst/>
          </a:prstGeom>
        </p:spPr>
      </p:pic>
      <p:pic>
        <p:nvPicPr>
          <p:cNvPr id="4" name="Image 2" descr="preencoded.png"/>
          <p:cNvPicPr>
            <a:picLocks noChangeAspect="1"/>
          </p:cNvPicPr>
          <p:nvPr/>
        </p:nvPicPr>
        <p:blipFill>
          <a:blip r:embed="rId5"/>
          <a:stretch>
            <a:fillRect/>
          </a:stretch>
        </p:blipFill>
        <p:spPr>
          <a:xfrm>
            <a:off x="0" y="4594860"/>
            <a:ext cx="548640" cy="548640"/>
          </a:xfrm>
          <a:prstGeom prst="rect">
            <a:avLst/>
          </a:prstGeom>
        </p:spPr>
      </p:pic>
      <p:pic>
        <p:nvPicPr>
          <p:cNvPr id="5" name="Image 3" descr="preencoded.png"/>
          <p:cNvPicPr>
            <a:picLocks noChangeAspect="1"/>
          </p:cNvPicPr>
          <p:nvPr/>
        </p:nvPicPr>
        <p:blipFill>
          <a:blip r:embed="rId6"/>
          <a:stretch>
            <a:fillRect/>
          </a:stretch>
        </p:blipFill>
        <p:spPr>
          <a:xfrm>
            <a:off x="8595360" y="4594860"/>
            <a:ext cx="548640" cy="548640"/>
          </a:xfrm>
          <a:prstGeom prst="rect">
            <a:avLst/>
          </a:prstGeom>
        </p:spPr>
      </p:pic>
      <p:sp>
        <p:nvSpPr>
          <p:cNvPr id="6" name="Text 0"/>
          <p:cNvSpPr/>
          <p:nvPr/>
        </p:nvSpPr>
        <p:spPr>
          <a:xfrm>
            <a:off x="640080" y="274320"/>
            <a:ext cx="7315200" cy="640080"/>
          </a:xfrm>
          <a:prstGeom prst="rect">
            <a:avLst/>
          </a:prstGeom>
          <a:noFill/>
          <a:ln/>
        </p:spPr>
        <p:txBody>
          <a:bodyPr wrap="square" lIns="0" tIns="0" rIns="0" bIns="0" rtlCol="0" anchor="ctr"/>
          <a:lstStyle/>
          <a:p>
            <a:pPr marL="0" indent="0" algn="l">
              <a:buNone/>
            </a:pPr>
            <a:r>
              <a:rPr lang="en-US" sz="3200" b="1" dirty="0">
                <a:solidFill>
                  <a:srgbClr val="081E3F"/>
                </a:solidFill>
                <a:latin typeface="Georgia" pitchFamily="34" charset="0"/>
                <a:ea typeface="Georgia" pitchFamily="34" charset="-122"/>
                <a:cs typeface="Georgia" pitchFamily="34" charset="-120"/>
              </a:rPr>
              <a:t>Problem Definition</a:t>
            </a:r>
            <a:endParaRPr lang="en-US" sz="3200" dirty="0"/>
          </a:p>
        </p:txBody>
      </p:sp>
      <p:sp>
        <p:nvSpPr>
          <p:cNvPr id="7" name="Shape 1"/>
          <p:cNvSpPr/>
          <p:nvPr/>
        </p:nvSpPr>
        <p:spPr>
          <a:xfrm>
            <a:off x="640080" y="1097280"/>
            <a:ext cx="2377440" cy="137160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a:p>
        </p:txBody>
      </p:sp>
      <p:sp>
        <p:nvSpPr>
          <p:cNvPr id="8" name="Text 2"/>
          <p:cNvSpPr/>
          <p:nvPr/>
        </p:nvSpPr>
        <p:spPr>
          <a:xfrm>
            <a:off x="640080" y="1234440"/>
            <a:ext cx="2377440" cy="548640"/>
          </a:xfrm>
          <a:prstGeom prst="rect">
            <a:avLst/>
          </a:prstGeom>
          <a:noFill/>
          <a:ln/>
        </p:spPr>
        <p:txBody>
          <a:bodyPr wrap="square" lIns="0" tIns="0" rIns="0" bIns="0" rtlCol="0" anchor="ctr"/>
          <a:lstStyle/>
          <a:p>
            <a:pPr marL="0" indent="0" algn="ctr">
              <a:buNone/>
            </a:pPr>
            <a:r>
              <a:rPr lang="en-US" sz="1600" b="1" dirty="0">
                <a:solidFill>
                  <a:srgbClr val="D1A644"/>
                </a:solidFill>
                <a:latin typeface="Georgia" pitchFamily="34" charset="0"/>
              </a:rPr>
              <a:t>Hidden Ingredients</a:t>
            </a:r>
            <a:endParaRPr lang="en-US" sz="1600" dirty="0"/>
          </a:p>
        </p:txBody>
      </p:sp>
      <p:sp>
        <p:nvSpPr>
          <p:cNvPr id="9" name="Text 3"/>
          <p:cNvSpPr/>
          <p:nvPr/>
        </p:nvSpPr>
        <p:spPr>
          <a:xfrm>
            <a:off x="640080" y="1783080"/>
            <a:ext cx="2377440" cy="548640"/>
          </a:xfrm>
          <a:prstGeom prst="rect">
            <a:avLst/>
          </a:prstGeom>
          <a:noFill/>
          <a:ln/>
        </p:spPr>
        <p:txBody>
          <a:bodyPr wrap="square" lIns="0" tIns="0" rIns="0" bIns="0" rtlCol="0" anchor="ctr"/>
          <a:lstStyle/>
          <a:p>
            <a:pPr marL="0" indent="0" algn="ctr">
              <a:lnSpc>
                <a:spcPct val="120000"/>
              </a:lnSpc>
              <a:buNone/>
            </a:pPr>
            <a:r>
              <a:rPr lang="en-US" sz="1100" dirty="0">
                <a:solidFill>
                  <a:srgbClr val="4A5568"/>
                </a:solidFill>
                <a:latin typeface="Calibri" pitchFamily="34" charset="0"/>
                <a:ea typeface="Calibri" pitchFamily="34" charset="-122"/>
                <a:cs typeface="Calibri" pitchFamily="34" charset="-120"/>
              </a:rPr>
              <a:t>Allergens and restricted ingredients are often disguised under unfamiliar names</a:t>
            </a:r>
            <a:endParaRPr lang="en-US" sz="1100" dirty="0"/>
          </a:p>
        </p:txBody>
      </p:sp>
      <p:sp>
        <p:nvSpPr>
          <p:cNvPr id="10" name="Shape 4"/>
          <p:cNvSpPr/>
          <p:nvPr/>
        </p:nvSpPr>
        <p:spPr>
          <a:xfrm>
            <a:off x="3291840" y="1097280"/>
            <a:ext cx="2377440" cy="137160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a:p>
        </p:txBody>
      </p:sp>
      <p:sp>
        <p:nvSpPr>
          <p:cNvPr id="11" name="Text 5"/>
          <p:cNvSpPr/>
          <p:nvPr/>
        </p:nvSpPr>
        <p:spPr>
          <a:xfrm>
            <a:off x="3291840" y="1234440"/>
            <a:ext cx="2377440" cy="548640"/>
          </a:xfrm>
          <a:prstGeom prst="rect">
            <a:avLst/>
          </a:prstGeom>
          <a:noFill/>
          <a:ln/>
        </p:spPr>
        <p:txBody>
          <a:bodyPr wrap="square" lIns="0" tIns="0" rIns="0" bIns="0" rtlCol="0" anchor="ctr"/>
          <a:lstStyle/>
          <a:p>
            <a:pPr marL="0" indent="0" algn="ctr">
              <a:buNone/>
            </a:pPr>
            <a:r>
              <a:rPr lang="en-US" sz="1600" b="1" dirty="0">
                <a:solidFill>
                  <a:srgbClr val="D1A644"/>
                </a:solidFill>
                <a:latin typeface="Georgia" pitchFamily="34" charset="0"/>
              </a:rPr>
              <a:t>Time-Consuming</a:t>
            </a:r>
            <a:endParaRPr lang="en-US" sz="1600" dirty="0"/>
          </a:p>
        </p:txBody>
      </p:sp>
      <p:sp>
        <p:nvSpPr>
          <p:cNvPr id="12" name="Text 6"/>
          <p:cNvSpPr/>
          <p:nvPr/>
        </p:nvSpPr>
        <p:spPr>
          <a:xfrm>
            <a:off x="3291840" y="1783080"/>
            <a:ext cx="2377440" cy="548640"/>
          </a:xfrm>
          <a:prstGeom prst="rect">
            <a:avLst/>
          </a:prstGeom>
          <a:noFill/>
          <a:ln/>
        </p:spPr>
        <p:txBody>
          <a:bodyPr wrap="square" lIns="0" tIns="0" rIns="0" bIns="0" rtlCol="0" anchor="ctr"/>
          <a:lstStyle/>
          <a:p>
            <a:pPr marL="0" indent="0" algn="ctr">
              <a:lnSpc>
                <a:spcPct val="120000"/>
              </a:lnSpc>
              <a:buNone/>
            </a:pPr>
            <a:r>
              <a:rPr lang="en-US" sz="1100" dirty="0">
                <a:solidFill>
                  <a:srgbClr val="4A5568"/>
                </a:solidFill>
                <a:latin typeface="Calibri" pitchFamily="34" charset="0"/>
                <a:ea typeface="Calibri" pitchFamily="34" charset="-122"/>
                <a:cs typeface="Calibri" pitchFamily="34" charset="-120"/>
              </a:rPr>
              <a:t>Reading every label carefully slows down everyday shopping</a:t>
            </a:r>
            <a:endParaRPr lang="en-US" sz="1100" dirty="0"/>
          </a:p>
        </p:txBody>
      </p:sp>
      <p:sp>
        <p:nvSpPr>
          <p:cNvPr id="13" name="Shape 7"/>
          <p:cNvSpPr/>
          <p:nvPr/>
        </p:nvSpPr>
        <p:spPr>
          <a:xfrm>
            <a:off x="5943600" y="1097280"/>
            <a:ext cx="2377440" cy="137160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sz="1400"/>
          </a:p>
        </p:txBody>
      </p:sp>
      <p:sp>
        <p:nvSpPr>
          <p:cNvPr id="14" name="Text 8"/>
          <p:cNvSpPr/>
          <p:nvPr/>
        </p:nvSpPr>
        <p:spPr>
          <a:xfrm>
            <a:off x="5943600" y="1234440"/>
            <a:ext cx="2377440" cy="548640"/>
          </a:xfrm>
          <a:prstGeom prst="rect">
            <a:avLst/>
          </a:prstGeom>
          <a:noFill/>
          <a:ln/>
        </p:spPr>
        <p:txBody>
          <a:bodyPr wrap="square" lIns="0" tIns="0" rIns="0" bIns="0" rtlCol="0" anchor="ctr"/>
          <a:lstStyle/>
          <a:p>
            <a:pPr marL="0" indent="0" algn="ctr">
              <a:buNone/>
            </a:pPr>
            <a:r>
              <a:rPr lang="en-US" sz="1600" b="1" dirty="0">
                <a:solidFill>
                  <a:srgbClr val="D1A644"/>
                </a:solidFill>
                <a:latin typeface="Georgia" pitchFamily="34" charset="0"/>
              </a:rPr>
              <a:t>High Risk</a:t>
            </a:r>
            <a:endParaRPr lang="en-US" sz="1600" dirty="0"/>
          </a:p>
        </p:txBody>
      </p:sp>
      <p:sp>
        <p:nvSpPr>
          <p:cNvPr id="15" name="Text 9"/>
          <p:cNvSpPr/>
          <p:nvPr/>
        </p:nvSpPr>
        <p:spPr>
          <a:xfrm>
            <a:off x="5943600" y="1783080"/>
            <a:ext cx="2377440" cy="548640"/>
          </a:xfrm>
          <a:prstGeom prst="rect">
            <a:avLst/>
          </a:prstGeom>
          <a:noFill/>
          <a:ln/>
        </p:spPr>
        <p:txBody>
          <a:bodyPr wrap="square" lIns="0" tIns="0" rIns="0" bIns="0" rtlCol="0" anchor="ctr"/>
          <a:lstStyle/>
          <a:p>
            <a:pPr marL="0" indent="0" algn="ctr">
              <a:lnSpc>
                <a:spcPct val="120000"/>
              </a:lnSpc>
              <a:buNone/>
            </a:pPr>
            <a:r>
              <a:rPr lang="en-US" sz="1100" dirty="0">
                <a:solidFill>
                  <a:srgbClr val="4A5568"/>
                </a:solidFill>
                <a:latin typeface="Calibri" pitchFamily="34" charset="0"/>
                <a:ea typeface="Calibri" pitchFamily="34" charset="-122"/>
                <a:cs typeface="Calibri" pitchFamily="34" charset="-120"/>
              </a:rPr>
              <a:t>Missing one ingredient can lead to serious health or lifestyle consequences</a:t>
            </a:r>
            <a:endParaRPr lang="en-US" sz="1100" dirty="0"/>
          </a:p>
        </p:txBody>
      </p:sp>
      <p:sp>
        <p:nvSpPr>
          <p:cNvPr id="16" name="Text 10"/>
          <p:cNvSpPr/>
          <p:nvPr/>
        </p:nvSpPr>
        <p:spPr>
          <a:xfrm>
            <a:off x="640080" y="2743200"/>
            <a:ext cx="7315200" cy="411480"/>
          </a:xfrm>
          <a:prstGeom prst="rect">
            <a:avLst/>
          </a:prstGeom>
          <a:noFill/>
          <a:ln/>
        </p:spPr>
        <p:txBody>
          <a:bodyPr wrap="square" lIns="0" tIns="0" rIns="0" bIns="0" rtlCol="0" anchor="ctr"/>
          <a:lstStyle/>
          <a:p>
            <a:pPr marL="0" indent="0" algn="l">
              <a:buNone/>
            </a:pPr>
            <a:r>
              <a:rPr lang="en-US" sz="1600" b="1" dirty="0">
                <a:solidFill>
                  <a:srgbClr val="081E3F"/>
                </a:solidFill>
                <a:latin typeface="Georgia" pitchFamily="34" charset="0"/>
                <a:ea typeface="Georgia" pitchFamily="34" charset="-122"/>
                <a:cs typeface="Georgia" pitchFamily="34" charset="-120"/>
              </a:rPr>
              <a:t>The Core Problem</a:t>
            </a:r>
            <a:endParaRPr lang="en-US" sz="1600" dirty="0"/>
          </a:p>
        </p:txBody>
      </p:sp>
      <p:sp>
        <p:nvSpPr>
          <p:cNvPr id="17" name="Text 11"/>
          <p:cNvSpPr/>
          <p:nvPr/>
        </p:nvSpPr>
        <p:spPr>
          <a:xfrm>
            <a:off x="640080" y="3154680"/>
            <a:ext cx="7863840" cy="1097280"/>
          </a:xfrm>
          <a:prstGeom prst="rect">
            <a:avLst/>
          </a:prstGeom>
          <a:noFill/>
          <a:ln/>
        </p:spPr>
        <p:txBody>
          <a:bodyPr wrap="square" lIns="0" tIns="0" rIns="0" bIns="0" rtlCol="0" anchor="ctr"/>
          <a:lstStyle/>
          <a:p>
            <a:pPr marL="0" indent="0" algn="l">
              <a:lnSpc>
                <a:spcPct val="140000"/>
              </a:lnSpc>
              <a:buNone/>
            </a:pPr>
            <a:r>
              <a:rPr lang="en-US" sz="1300" dirty="0">
                <a:solidFill>
                  <a:srgbClr val="4A5568"/>
                </a:solidFill>
                <a:latin typeface="Calibri" pitchFamily="34" charset="0"/>
                <a:ea typeface="Calibri" pitchFamily="34" charset="-122"/>
                <a:cs typeface="Calibri" pitchFamily="34" charset="-120"/>
              </a:rPr>
              <a:t>Reading ingredient labels is slow, frustrating, and easy to get wrong. People with allergies, dietary restrictions, or religious requirements must manually scan dense ingredient lists for every product. Even one missed ingredient can lead to serious consequences, yet there is no fast, reliable way to instantly verify if a product is safe.</a:t>
            </a:r>
            <a:endParaRPr lang="en-US" sz="1300" dirty="0"/>
          </a:p>
        </p:txBody>
      </p:sp>
      <p:sp>
        <p:nvSpPr>
          <p:cNvPr id="18" name="Text 12"/>
          <p:cNvSpPr/>
          <p:nvPr/>
        </p:nvSpPr>
        <p:spPr>
          <a:xfrm>
            <a:off x="457200" y="4709160"/>
            <a:ext cx="3657600" cy="228600"/>
          </a:xfrm>
          <a:prstGeom prst="rect">
            <a:avLst/>
          </a:prstGeom>
          <a:noFill/>
          <a:ln/>
        </p:spPr>
        <p:txBody>
          <a:bodyPr wrap="square" lIns="0" tIns="0" rIns="0" bIns="0" rtlCol="0" anchor="ctr"/>
          <a:lstStyle/>
          <a:p>
            <a:pPr marL="0" indent="0">
              <a:buNone/>
            </a:pPr>
            <a:r>
              <a:rPr lang="en-US" sz="800" dirty="0">
                <a:solidFill>
                  <a:srgbClr val="8899B0"/>
                </a:solidFill>
                <a:latin typeface="Calibri" pitchFamily="34" charset="0"/>
                <a:ea typeface="Calibri" pitchFamily="34" charset="-122"/>
                <a:cs typeface="Calibri" pitchFamily="34" charset="-120"/>
              </a:rPr>
              <a:t>FIU | College of Engineering &amp; Computing</a:t>
            </a:r>
            <a:endParaRPr lang="en-US" sz="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 cy="548640"/>
          </a:xfrm>
          <a:prstGeom prst="rect">
            <a:avLst/>
          </a:prstGeom>
        </p:spPr>
      </p:pic>
      <p:pic>
        <p:nvPicPr>
          <p:cNvPr id="3" name="Image 1" descr="preencoded.png"/>
          <p:cNvPicPr>
            <a:picLocks noChangeAspect="1"/>
          </p:cNvPicPr>
          <p:nvPr/>
        </p:nvPicPr>
        <p:blipFill>
          <a:blip r:embed="rId4"/>
          <a:stretch>
            <a:fillRect/>
          </a:stretch>
        </p:blipFill>
        <p:spPr>
          <a:xfrm>
            <a:off x="8595360" y="0"/>
            <a:ext cx="548640" cy="548640"/>
          </a:xfrm>
          <a:prstGeom prst="rect">
            <a:avLst/>
          </a:prstGeom>
        </p:spPr>
      </p:pic>
      <p:pic>
        <p:nvPicPr>
          <p:cNvPr id="4" name="Image 2" descr="preencoded.png"/>
          <p:cNvPicPr>
            <a:picLocks noChangeAspect="1"/>
          </p:cNvPicPr>
          <p:nvPr/>
        </p:nvPicPr>
        <p:blipFill>
          <a:blip r:embed="rId5"/>
          <a:stretch>
            <a:fillRect/>
          </a:stretch>
        </p:blipFill>
        <p:spPr>
          <a:xfrm>
            <a:off x="0" y="4594860"/>
            <a:ext cx="548640" cy="548640"/>
          </a:xfrm>
          <a:prstGeom prst="rect">
            <a:avLst/>
          </a:prstGeom>
        </p:spPr>
      </p:pic>
      <p:pic>
        <p:nvPicPr>
          <p:cNvPr id="5" name="Image 3" descr="preencoded.png"/>
          <p:cNvPicPr>
            <a:picLocks noChangeAspect="1"/>
          </p:cNvPicPr>
          <p:nvPr/>
        </p:nvPicPr>
        <p:blipFill>
          <a:blip r:embed="rId6"/>
          <a:stretch>
            <a:fillRect/>
          </a:stretch>
        </p:blipFill>
        <p:spPr>
          <a:xfrm>
            <a:off x="8595360" y="4594860"/>
            <a:ext cx="548640" cy="548640"/>
          </a:xfrm>
          <a:prstGeom prst="rect">
            <a:avLst/>
          </a:prstGeom>
        </p:spPr>
      </p:pic>
      <p:sp>
        <p:nvSpPr>
          <p:cNvPr id="6" name="Text 0"/>
          <p:cNvSpPr/>
          <p:nvPr/>
        </p:nvSpPr>
        <p:spPr>
          <a:xfrm>
            <a:off x="640080" y="274320"/>
            <a:ext cx="7315200" cy="640080"/>
          </a:xfrm>
          <a:prstGeom prst="rect">
            <a:avLst/>
          </a:prstGeom>
          <a:noFill/>
          <a:ln/>
        </p:spPr>
        <p:txBody>
          <a:bodyPr wrap="square" lIns="0" tIns="0" rIns="0" bIns="0" rtlCol="0" anchor="ctr"/>
          <a:lstStyle/>
          <a:p>
            <a:pPr marL="0" indent="0" algn="l">
              <a:buNone/>
            </a:pPr>
            <a:r>
              <a:rPr lang="en-US" sz="3200" b="1" dirty="0">
                <a:solidFill>
                  <a:srgbClr val="081E3F"/>
                </a:solidFill>
                <a:latin typeface="Georgia" pitchFamily="34" charset="0"/>
                <a:ea typeface="Georgia" pitchFamily="34" charset="-122"/>
                <a:cs typeface="Georgia" pitchFamily="34" charset="-120"/>
              </a:rPr>
              <a:t>System Architecture</a:t>
            </a:r>
            <a:endParaRPr lang="en-US" sz="3200" dirty="0"/>
          </a:p>
        </p:txBody>
      </p:sp>
      <p:sp>
        <p:nvSpPr>
          <p:cNvPr id="7" name="Shape 1"/>
          <p:cNvSpPr/>
          <p:nvPr/>
        </p:nvSpPr>
        <p:spPr>
          <a:xfrm>
            <a:off x="457200" y="1051560"/>
            <a:ext cx="2560320" cy="3383280"/>
          </a:xfrm>
          <a:prstGeom prst="rect">
            <a:avLst/>
          </a:prstGeom>
          <a:solidFill>
            <a:srgbClr val="F2F4F7"/>
          </a:solidFill>
          <a:ln/>
          <a:effectLst>
            <a:outerShdw blurRad="50800" dist="25400" dir="8100000" algn="bl" rotWithShape="0">
              <a:srgbClr val="000000">
                <a:alpha val="10000"/>
              </a:srgbClr>
            </a:outerShdw>
          </a:effectLst>
        </p:spPr>
        <p:txBody>
          <a:bodyPr/>
          <a:lstStyle/>
          <a:p>
            <a:endParaRPr lang="en-US"/>
          </a:p>
        </p:txBody>
      </p:sp>
      <p:pic>
        <p:nvPicPr>
          <p:cNvPr id="8" name="Image 4" descr="preencoded.png"/>
          <p:cNvPicPr>
            <a:picLocks noChangeAspect="1"/>
          </p:cNvPicPr>
          <p:nvPr/>
        </p:nvPicPr>
        <p:blipFill>
          <a:blip r:embed="rId7"/>
          <a:stretch>
            <a:fillRect/>
          </a:stretch>
        </p:blipFill>
        <p:spPr>
          <a:xfrm>
            <a:off x="1417320" y="1234440"/>
            <a:ext cx="457200" cy="457200"/>
          </a:xfrm>
          <a:prstGeom prst="rect">
            <a:avLst/>
          </a:prstGeom>
        </p:spPr>
      </p:pic>
      <p:sp>
        <p:nvSpPr>
          <p:cNvPr id="9" name="Text 2"/>
          <p:cNvSpPr/>
          <p:nvPr/>
        </p:nvSpPr>
        <p:spPr>
          <a:xfrm>
            <a:off x="457200" y="1783080"/>
            <a:ext cx="2560320" cy="365760"/>
          </a:xfrm>
          <a:prstGeom prst="rect">
            <a:avLst/>
          </a:prstGeom>
          <a:noFill/>
          <a:ln/>
        </p:spPr>
        <p:txBody>
          <a:bodyPr wrap="square" lIns="0" tIns="0" rIns="0" bIns="0" rtlCol="0" anchor="ctr"/>
          <a:lstStyle/>
          <a:p>
            <a:pPr marL="0" indent="0" algn="ctr">
              <a:buNone/>
            </a:pPr>
            <a:r>
              <a:rPr lang="en-US" sz="1600" b="1" dirty="0">
                <a:solidFill>
                  <a:srgbClr val="081E3F"/>
                </a:solidFill>
                <a:latin typeface="Georgia" pitchFamily="34" charset="0"/>
                <a:ea typeface="Georgia" pitchFamily="34" charset="-122"/>
                <a:cs typeface="Georgia" pitchFamily="34" charset="-120"/>
              </a:rPr>
              <a:t>Frontend</a:t>
            </a:r>
            <a:endParaRPr lang="en-US" sz="1600" dirty="0"/>
          </a:p>
        </p:txBody>
      </p:sp>
      <p:sp>
        <p:nvSpPr>
          <p:cNvPr id="10" name="Shape 3"/>
          <p:cNvSpPr/>
          <p:nvPr/>
        </p:nvSpPr>
        <p:spPr>
          <a:xfrm>
            <a:off x="1188720" y="2194560"/>
            <a:ext cx="1097280" cy="27432"/>
          </a:xfrm>
          <a:prstGeom prst="rect">
            <a:avLst/>
          </a:prstGeom>
          <a:solidFill>
            <a:srgbClr val="D1A644"/>
          </a:solidFill>
          <a:ln/>
        </p:spPr>
        <p:txBody>
          <a:bodyPr/>
          <a:lstStyle/>
          <a:p>
            <a:endParaRPr lang="en-US"/>
          </a:p>
        </p:txBody>
      </p:sp>
      <p:sp>
        <p:nvSpPr>
          <p:cNvPr id="11" name="Text 4"/>
          <p:cNvSpPr/>
          <p:nvPr/>
        </p:nvSpPr>
        <p:spPr>
          <a:xfrm>
            <a:off x="731520" y="2377440"/>
            <a:ext cx="2011680" cy="1828800"/>
          </a:xfrm>
          <a:prstGeom prst="rect">
            <a:avLst/>
          </a:prstGeom>
          <a:noFill/>
          <a:ln/>
        </p:spPr>
        <p:txBody>
          <a:bodyPr wrap="square" lIns="0" tIns="0" rIns="0" bIns="0" rtlCol="0" anchor="ctr"/>
          <a:lstStyle/>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HTML / CSS / JavaScript</a:t>
            </a:r>
            <a:endParaRPr lang="en-US" sz="1100" dirty="0"/>
          </a:p>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Camera capture &amp; crop</a:t>
            </a:r>
            <a:endParaRPr lang="en-US" sz="1100" dirty="0"/>
          </a:p>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Barcode scanner (ZXing)</a:t>
            </a:r>
            <a:endParaRPr lang="en-US" sz="1100" dirty="0"/>
          </a:p>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Drag-and-drop upload</a:t>
            </a:r>
            <a:endParaRPr lang="en-US" sz="1100" dirty="0"/>
          </a:p>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Filter selection UI</a:t>
            </a:r>
            <a:endParaRPr lang="en-US" sz="1100" dirty="0"/>
          </a:p>
        </p:txBody>
      </p:sp>
      <p:sp>
        <p:nvSpPr>
          <p:cNvPr id="12" name="Shape 5"/>
          <p:cNvSpPr/>
          <p:nvPr/>
        </p:nvSpPr>
        <p:spPr>
          <a:xfrm>
            <a:off x="3291840" y="1051560"/>
            <a:ext cx="2560320" cy="3383280"/>
          </a:xfrm>
          <a:prstGeom prst="rect">
            <a:avLst/>
          </a:prstGeom>
          <a:solidFill>
            <a:srgbClr val="F2F4F7"/>
          </a:solidFill>
          <a:ln/>
          <a:effectLst>
            <a:outerShdw blurRad="50800" dist="25400" dir="8100000" algn="bl" rotWithShape="0">
              <a:srgbClr val="000000">
                <a:alpha val="10000"/>
              </a:srgbClr>
            </a:outerShdw>
          </a:effectLst>
        </p:spPr>
        <p:txBody>
          <a:bodyPr/>
          <a:lstStyle/>
          <a:p>
            <a:endParaRPr lang="en-US"/>
          </a:p>
        </p:txBody>
      </p:sp>
      <p:pic>
        <p:nvPicPr>
          <p:cNvPr id="13" name="Image 5" descr="preencoded.png"/>
          <p:cNvPicPr>
            <a:picLocks noChangeAspect="1"/>
          </p:cNvPicPr>
          <p:nvPr/>
        </p:nvPicPr>
        <p:blipFill>
          <a:blip r:embed="rId8"/>
          <a:stretch>
            <a:fillRect/>
          </a:stretch>
        </p:blipFill>
        <p:spPr>
          <a:xfrm>
            <a:off x="4251960" y="1234440"/>
            <a:ext cx="457200" cy="457200"/>
          </a:xfrm>
          <a:prstGeom prst="rect">
            <a:avLst/>
          </a:prstGeom>
        </p:spPr>
      </p:pic>
      <p:sp>
        <p:nvSpPr>
          <p:cNvPr id="14" name="Text 6"/>
          <p:cNvSpPr/>
          <p:nvPr/>
        </p:nvSpPr>
        <p:spPr>
          <a:xfrm>
            <a:off x="3291840" y="1783080"/>
            <a:ext cx="2560320" cy="365760"/>
          </a:xfrm>
          <a:prstGeom prst="rect">
            <a:avLst/>
          </a:prstGeom>
          <a:noFill/>
          <a:ln/>
        </p:spPr>
        <p:txBody>
          <a:bodyPr wrap="square" lIns="0" tIns="0" rIns="0" bIns="0" rtlCol="0" anchor="ctr"/>
          <a:lstStyle/>
          <a:p>
            <a:pPr marL="0" indent="0" algn="ctr">
              <a:buNone/>
            </a:pPr>
            <a:r>
              <a:rPr lang="en-US" sz="1600" b="1" dirty="0">
                <a:solidFill>
                  <a:srgbClr val="081E3F"/>
                </a:solidFill>
                <a:latin typeface="Georgia" pitchFamily="34" charset="0"/>
                <a:ea typeface="Georgia" pitchFamily="34" charset="-122"/>
                <a:cs typeface="Georgia" pitchFamily="34" charset="-120"/>
              </a:rPr>
              <a:t>Backend</a:t>
            </a:r>
            <a:endParaRPr lang="en-US" sz="1600" dirty="0"/>
          </a:p>
        </p:txBody>
      </p:sp>
      <p:sp>
        <p:nvSpPr>
          <p:cNvPr id="15" name="Shape 7"/>
          <p:cNvSpPr/>
          <p:nvPr/>
        </p:nvSpPr>
        <p:spPr>
          <a:xfrm>
            <a:off x="4023360" y="2194560"/>
            <a:ext cx="1097280" cy="27432"/>
          </a:xfrm>
          <a:prstGeom prst="rect">
            <a:avLst/>
          </a:prstGeom>
          <a:solidFill>
            <a:srgbClr val="D1A644"/>
          </a:solidFill>
          <a:ln/>
        </p:spPr>
        <p:txBody>
          <a:bodyPr/>
          <a:lstStyle/>
          <a:p>
            <a:endParaRPr lang="en-US"/>
          </a:p>
        </p:txBody>
      </p:sp>
      <p:sp>
        <p:nvSpPr>
          <p:cNvPr id="16" name="Text 8"/>
          <p:cNvSpPr/>
          <p:nvPr/>
        </p:nvSpPr>
        <p:spPr>
          <a:xfrm>
            <a:off x="3566160" y="2377440"/>
            <a:ext cx="2011680" cy="1828800"/>
          </a:xfrm>
          <a:prstGeom prst="rect">
            <a:avLst/>
          </a:prstGeom>
          <a:noFill/>
          <a:ln/>
        </p:spPr>
        <p:txBody>
          <a:bodyPr wrap="square" lIns="0" tIns="0" rIns="0" bIns="0" rtlCol="0" anchor="ctr"/>
          <a:lstStyle/>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Flask (Python)</a:t>
            </a:r>
            <a:endParaRPr lang="en-US" sz="1100" dirty="0"/>
          </a:p>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Google Cloud Vision OCR</a:t>
            </a:r>
            <a:endParaRPr lang="en-US" sz="1100" dirty="0"/>
          </a:p>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Allergen keyword detector</a:t>
            </a:r>
            <a:endParaRPr lang="en-US" sz="1100" dirty="0"/>
          </a:p>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Dietary compatibility engine</a:t>
            </a:r>
            <a:endParaRPr lang="en-US" sz="1100" dirty="0"/>
          </a:p>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Barcode product lookup</a:t>
            </a:r>
            <a:endParaRPr lang="en-US" sz="1100" dirty="0"/>
          </a:p>
        </p:txBody>
      </p:sp>
      <p:sp>
        <p:nvSpPr>
          <p:cNvPr id="17" name="Shape 9"/>
          <p:cNvSpPr/>
          <p:nvPr/>
        </p:nvSpPr>
        <p:spPr>
          <a:xfrm>
            <a:off x="6126480" y="1051560"/>
            <a:ext cx="2560320" cy="3383280"/>
          </a:xfrm>
          <a:prstGeom prst="rect">
            <a:avLst/>
          </a:prstGeom>
          <a:solidFill>
            <a:srgbClr val="F2F4F7"/>
          </a:solidFill>
          <a:ln/>
          <a:effectLst>
            <a:outerShdw blurRad="50800" dist="25400" dir="8100000" algn="bl" rotWithShape="0">
              <a:srgbClr val="000000">
                <a:alpha val="10000"/>
              </a:srgbClr>
            </a:outerShdw>
          </a:effectLst>
        </p:spPr>
        <p:txBody>
          <a:bodyPr/>
          <a:lstStyle/>
          <a:p>
            <a:endParaRPr lang="en-US"/>
          </a:p>
        </p:txBody>
      </p:sp>
      <p:pic>
        <p:nvPicPr>
          <p:cNvPr id="18" name="Image 6" descr="preencoded.png"/>
          <p:cNvPicPr>
            <a:picLocks noChangeAspect="1"/>
          </p:cNvPicPr>
          <p:nvPr/>
        </p:nvPicPr>
        <p:blipFill>
          <a:blip r:embed="rId9"/>
          <a:stretch>
            <a:fillRect/>
          </a:stretch>
        </p:blipFill>
        <p:spPr>
          <a:xfrm>
            <a:off x="7086600" y="1234440"/>
            <a:ext cx="457200" cy="457200"/>
          </a:xfrm>
          <a:prstGeom prst="rect">
            <a:avLst/>
          </a:prstGeom>
        </p:spPr>
      </p:pic>
      <p:sp>
        <p:nvSpPr>
          <p:cNvPr id="19" name="Text 10"/>
          <p:cNvSpPr/>
          <p:nvPr/>
        </p:nvSpPr>
        <p:spPr>
          <a:xfrm>
            <a:off x="6126480" y="1783080"/>
            <a:ext cx="2560320" cy="365760"/>
          </a:xfrm>
          <a:prstGeom prst="rect">
            <a:avLst/>
          </a:prstGeom>
          <a:noFill/>
          <a:ln/>
        </p:spPr>
        <p:txBody>
          <a:bodyPr wrap="square" lIns="0" tIns="0" rIns="0" bIns="0" rtlCol="0" anchor="ctr"/>
          <a:lstStyle/>
          <a:p>
            <a:pPr marL="0" indent="0" algn="ctr">
              <a:buNone/>
            </a:pPr>
            <a:r>
              <a:rPr lang="en-US" sz="1600" b="1" dirty="0">
                <a:solidFill>
                  <a:srgbClr val="081E3F"/>
                </a:solidFill>
                <a:latin typeface="Georgia" pitchFamily="34" charset="0"/>
                <a:ea typeface="Georgia" pitchFamily="34" charset="-122"/>
                <a:cs typeface="Georgia" pitchFamily="34" charset="-120"/>
              </a:rPr>
              <a:t>Infrastructure</a:t>
            </a:r>
            <a:endParaRPr lang="en-US" sz="1600" dirty="0"/>
          </a:p>
        </p:txBody>
      </p:sp>
      <p:sp>
        <p:nvSpPr>
          <p:cNvPr id="20" name="Shape 11"/>
          <p:cNvSpPr/>
          <p:nvPr/>
        </p:nvSpPr>
        <p:spPr>
          <a:xfrm>
            <a:off x="6858000" y="2194560"/>
            <a:ext cx="1097280" cy="27432"/>
          </a:xfrm>
          <a:prstGeom prst="rect">
            <a:avLst/>
          </a:prstGeom>
          <a:solidFill>
            <a:srgbClr val="D1A644"/>
          </a:solidFill>
          <a:ln/>
        </p:spPr>
        <p:txBody>
          <a:bodyPr/>
          <a:lstStyle/>
          <a:p>
            <a:endParaRPr lang="en-US"/>
          </a:p>
        </p:txBody>
      </p:sp>
      <p:sp>
        <p:nvSpPr>
          <p:cNvPr id="21" name="Text 12"/>
          <p:cNvSpPr/>
          <p:nvPr/>
        </p:nvSpPr>
        <p:spPr>
          <a:xfrm>
            <a:off x="6400800" y="2377440"/>
            <a:ext cx="2011680" cy="1828800"/>
          </a:xfrm>
          <a:prstGeom prst="rect">
            <a:avLst/>
          </a:prstGeom>
          <a:noFill/>
          <a:ln/>
        </p:spPr>
        <p:txBody>
          <a:bodyPr wrap="square" lIns="0" tIns="0" rIns="0" bIns="0" rtlCol="0" anchor="ctr"/>
          <a:lstStyle/>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Render (deployment)</a:t>
            </a:r>
            <a:endParaRPr lang="en-US" sz="1100" dirty="0"/>
          </a:p>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Gunicorn WSGI server</a:t>
            </a:r>
            <a:endParaRPr lang="en-US" sz="1100" dirty="0"/>
          </a:p>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JSON file storage</a:t>
            </a:r>
            <a:endParaRPr lang="en-US" sz="1100" dirty="0"/>
          </a:p>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Environment-based credentials</a:t>
            </a:r>
            <a:endParaRPr lang="en-US" sz="1100" dirty="0"/>
          </a:p>
          <a:p>
            <a:pPr marL="0" indent="0" algn="l">
              <a:lnSpc>
                <a:spcPct val="150000"/>
              </a:lnSpc>
              <a:buNone/>
            </a:pPr>
            <a:r>
              <a:rPr lang="en-US" sz="1100" dirty="0">
                <a:solidFill>
                  <a:srgbClr val="4A5568"/>
                </a:solidFill>
                <a:latin typeface="Calibri" pitchFamily="34" charset="0"/>
                <a:ea typeface="Calibri" pitchFamily="34" charset="-122"/>
                <a:cs typeface="Calibri" pitchFamily="34" charset="-120"/>
              </a:rPr>
              <a:t>GitHub CI/CD</a:t>
            </a:r>
            <a:endParaRPr lang="en-US" sz="1100" dirty="0"/>
          </a:p>
        </p:txBody>
      </p:sp>
      <p:sp>
        <p:nvSpPr>
          <p:cNvPr id="22" name="Text 13"/>
          <p:cNvSpPr/>
          <p:nvPr/>
        </p:nvSpPr>
        <p:spPr>
          <a:xfrm>
            <a:off x="2971800" y="2468880"/>
            <a:ext cx="457200" cy="365760"/>
          </a:xfrm>
          <a:prstGeom prst="rect">
            <a:avLst/>
          </a:prstGeom>
          <a:noFill/>
          <a:ln/>
        </p:spPr>
        <p:txBody>
          <a:bodyPr wrap="square" lIns="0" tIns="0" rIns="0" bIns="0" rtlCol="0" anchor="ctr"/>
          <a:lstStyle/>
          <a:p>
            <a:pPr marL="0" indent="0" algn="ctr">
              <a:buNone/>
            </a:pPr>
            <a:r>
              <a:rPr lang="en-US" sz="2400" dirty="0">
                <a:solidFill>
                  <a:srgbClr val="D1A644"/>
                </a:solidFill>
              </a:rPr>
              <a:t>→</a:t>
            </a:r>
            <a:endParaRPr lang="en-US" sz="2400" dirty="0"/>
          </a:p>
        </p:txBody>
      </p:sp>
      <p:sp>
        <p:nvSpPr>
          <p:cNvPr id="23" name="Text 14"/>
          <p:cNvSpPr/>
          <p:nvPr/>
        </p:nvSpPr>
        <p:spPr>
          <a:xfrm>
            <a:off x="5806440" y="2468880"/>
            <a:ext cx="457200" cy="365760"/>
          </a:xfrm>
          <a:prstGeom prst="rect">
            <a:avLst/>
          </a:prstGeom>
          <a:noFill/>
          <a:ln/>
        </p:spPr>
        <p:txBody>
          <a:bodyPr wrap="square" lIns="0" tIns="0" rIns="0" bIns="0" rtlCol="0" anchor="ctr"/>
          <a:lstStyle/>
          <a:p>
            <a:pPr marL="0" indent="0" algn="ctr">
              <a:buNone/>
            </a:pPr>
            <a:r>
              <a:rPr lang="en-US" sz="2400" dirty="0">
                <a:solidFill>
                  <a:srgbClr val="D1A644"/>
                </a:solidFill>
              </a:rPr>
              <a:t>→</a:t>
            </a:r>
            <a:endParaRPr lang="en-US" sz="2400" dirty="0"/>
          </a:p>
        </p:txBody>
      </p:sp>
      <p:sp>
        <p:nvSpPr>
          <p:cNvPr id="24" name="Text 15"/>
          <p:cNvSpPr/>
          <p:nvPr/>
        </p:nvSpPr>
        <p:spPr>
          <a:xfrm>
            <a:off x="457200" y="4709160"/>
            <a:ext cx="3657600" cy="228600"/>
          </a:xfrm>
          <a:prstGeom prst="rect">
            <a:avLst/>
          </a:prstGeom>
          <a:noFill/>
          <a:ln/>
        </p:spPr>
        <p:txBody>
          <a:bodyPr wrap="square" lIns="0" tIns="0" rIns="0" bIns="0" rtlCol="0" anchor="ctr"/>
          <a:lstStyle/>
          <a:p>
            <a:pPr marL="0" indent="0">
              <a:buNone/>
            </a:pPr>
            <a:r>
              <a:rPr lang="en-US" sz="800" dirty="0">
                <a:solidFill>
                  <a:srgbClr val="8899B0"/>
                </a:solidFill>
                <a:latin typeface="Calibri" pitchFamily="34" charset="0"/>
                <a:ea typeface="Calibri" pitchFamily="34" charset="-122"/>
                <a:cs typeface="Calibri" pitchFamily="34" charset="-120"/>
              </a:rPr>
              <a:t>FIU | College of Engineering &amp; Computing</a:t>
            </a:r>
            <a:endParaRPr lang="en-US" sz="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2F4F7"/>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 cy="548640"/>
          </a:xfrm>
          <a:prstGeom prst="rect">
            <a:avLst/>
          </a:prstGeom>
        </p:spPr>
      </p:pic>
      <p:pic>
        <p:nvPicPr>
          <p:cNvPr id="3" name="Image 1" descr="preencoded.png"/>
          <p:cNvPicPr>
            <a:picLocks noChangeAspect="1"/>
          </p:cNvPicPr>
          <p:nvPr/>
        </p:nvPicPr>
        <p:blipFill>
          <a:blip r:embed="rId4"/>
          <a:stretch>
            <a:fillRect/>
          </a:stretch>
        </p:blipFill>
        <p:spPr>
          <a:xfrm>
            <a:off x="8595360" y="0"/>
            <a:ext cx="548640" cy="548640"/>
          </a:xfrm>
          <a:prstGeom prst="rect">
            <a:avLst/>
          </a:prstGeom>
        </p:spPr>
      </p:pic>
      <p:pic>
        <p:nvPicPr>
          <p:cNvPr id="4" name="Image 2" descr="preencoded.png"/>
          <p:cNvPicPr>
            <a:picLocks noChangeAspect="1"/>
          </p:cNvPicPr>
          <p:nvPr/>
        </p:nvPicPr>
        <p:blipFill>
          <a:blip r:embed="rId5"/>
          <a:stretch>
            <a:fillRect/>
          </a:stretch>
        </p:blipFill>
        <p:spPr>
          <a:xfrm>
            <a:off x="0" y="4594860"/>
            <a:ext cx="548640" cy="548640"/>
          </a:xfrm>
          <a:prstGeom prst="rect">
            <a:avLst/>
          </a:prstGeom>
        </p:spPr>
      </p:pic>
      <p:pic>
        <p:nvPicPr>
          <p:cNvPr id="5" name="Image 3" descr="preencoded.png"/>
          <p:cNvPicPr>
            <a:picLocks noChangeAspect="1"/>
          </p:cNvPicPr>
          <p:nvPr/>
        </p:nvPicPr>
        <p:blipFill>
          <a:blip r:embed="rId6"/>
          <a:stretch>
            <a:fillRect/>
          </a:stretch>
        </p:blipFill>
        <p:spPr>
          <a:xfrm>
            <a:off x="8595360" y="4594860"/>
            <a:ext cx="548640" cy="548640"/>
          </a:xfrm>
          <a:prstGeom prst="rect">
            <a:avLst/>
          </a:prstGeom>
        </p:spPr>
      </p:pic>
      <p:sp>
        <p:nvSpPr>
          <p:cNvPr id="6" name="Text 0"/>
          <p:cNvSpPr/>
          <p:nvPr/>
        </p:nvSpPr>
        <p:spPr>
          <a:xfrm>
            <a:off x="640080" y="274320"/>
            <a:ext cx="7315200" cy="640080"/>
          </a:xfrm>
          <a:prstGeom prst="rect">
            <a:avLst/>
          </a:prstGeom>
          <a:noFill/>
          <a:ln/>
        </p:spPr>
        <p:txBody>
          <a:bodyPr wrap="square" lIns="0" tIns="0" rIns="0" bIns="0" rtlCol="0" anchor="ctr"/>
          <a:lstStyle/>
          <a:p>
            <a:pPr marL="0" indent="0" algn="l">
              <a:buNone/>
            </a:pPr>
            <a:r>
              <a:rPr lang="en-US" sz="3200" b="1" dirty="0">
                <a:solidFill>
                  <a:srgbClr val="081E3F"/>
                </a:solidFill>
                <a:latin typeface="Georgia" pitchFamily="34" charset="0"/>
                <a:ea typeface="Georgia" pitchFamily="34" charset="-122"/>
                <a:cs typeface="Georgia" pitchFamily="34" charset="-120"/>
              </a:rPr>
              <a:t>Implementation Highlights</a:t>
            </a:r>
            <a:endParaRPr lang="en-US" sz="3200" dirty="0"/>
          </a:p>
        </p:txBody>
      </p:sp>
      <p:sp>
        <p:nvSpPr>
          <p:cNvPr id="7" name="Shape 1"/>
          <p:cNvSpPr/>
          <p:nvPr/>
        </p:nvSpPr>
        <p:spPr>
          <a:xfrm>
            <a:off x="457200" y="1051560"/>
            <a:ext cx="3931920" cy="169164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a:p>
        </p:txBody>
      </p:sp>
      <p:pic>
        <p:nvPicPr>
          <p:cNvPr id="8" name="Image 4" descr="preencoded.png"/>
          <p:cNvPicPr>
            <a:picLocks noChangeAspect="1"/>
          </p:cNvPicPr>
          <p:nvPr/>
        </p:nvPicPr>
        <p:blipFill>
          <a:blip r:embed="rId7"/>
          <a:stretch>
            <a:fillRect/>
          </a:stretch>
        </p:blipFill>
        <p:spPr>
          <a:xfrm>
            <a:off x="685800" y="1280160"/>
            <a:ext cx="365760" cy="365760"/>
          </a:xfrm>
          <a:prstGeom prst="rect">
            <a:avLst/>
          </a:prstGeom>
        </p:spPr>
      </p:pic>
      <p:sp>
        <p:nvSpPr>
          <p:cNvPr id="9" name="Text 2"/>
          <p:cNvSpPr/>
          <p:nvPr/>
        </p:nvSpPr>
        <p:spPr>
          <a:xfrm>
            <a:off x="1188720" y="1234440"/>
            <a:ext cx="2926080" cy="365760"/>
          </a:xfrm>
          <a:prstGeom prst="rect">
            <a:avLst/>
          </a:prstGeom>
          <a:noFill/>
          <a:ln/>
        </p:spPr>
        <p:txBody>
          <a:bodyPr wrap="square" lIns="0" tIns="0" rIns="0" bIns="0" rtlCol="0" anchor="ctr"/>
          <a:lstStyle/>
          <a:p>
            <a:pPr marL="0" indent="0" algn="l">
              <a:buNone/>
            </a:pPr>
            <a:r>
              <a:rPr lang="en-US" sz="1400" b="1" dirty="0">
                <a:solidFill>
                  <a:srgbClr val="081E3F"/>
                </a:solidFill>
                <a:latin typeface="Georgia" pitchFamily="34" charset="0"/>
                <a:ea typeface="Georgia" pitchFamily="34" charset="-122"/>
                <a:cs typeface="Georgia" pitchFamily="34" charset="-120"/>
              </a:rPr>
              <a:t>Google Cloud Vision OCR</a:t>
            </a:r>
            <a:endParaRPr lang="en-US" sz="1400" dirty="0"/>
          </a:p>
        </p:txBody>
      </p:sp>
      <p:sp>
        <p:nvSpPr>
          <p:cNvPr id="10" name="Text 3"/>
          <p:cNvSpPr/>
          <p:nvPr/>
        </p:nvSpPr>
        <p:spPr>
          <a:xfrm>
            <a:off x="685800" y="1691640"/>
            <a:ext cx="3474720" cy="914400"/>
          </a:xfrm>
          <a:prstGeom prst="rect">
            <a:avLst/>
          </a:prstGeom>
          <a:noFill/>
          <a:ln/>
        </p:spPr>
        <p:txBody>
          <a:bodyPr wrap="square" lIns="0" tIns="0" rIns="0" bIns="0" rtlCol="0" anchor="ctr"/>
          <a:lstStyle/>
          <a:p>
            <a:pPr marL="0" indent="0" algn="l">
              <a:lnSpc>
                <a:spcPct val="135000"/>
              </a:lnSpc>
              <a:buNone/>
            </a:pPr>
            <a:r>
              <a:rPr lang="en-US" sz="1100" dirty="0">
                <a:solidFill>
                  <a:srgbClr val="4A5568"/>
                </a:solidFill>
                <a:latin typeface="Calibri" pitchFamily="34" charset="0"/>
                <a:ea typeface="Calibri" pitchFamily="34" charset="-122"/>
                <a:cs typeface="Calibri" pitchFamily="34" charset="-120"/>
              </a:rPr>
              <a:t>Replaced Tesseract with Google's document text detection API for significantly improved accuracy on ingredient labels. Credentials managed via environment variables for secure deployment.</a:t>
            </a:r>
            <a:endParaRPr lang="en-US" sz="1100" dirty="0"/>
          </a:p>
        </p:txBody>
      </p:sp>
      <p:sp>
        <p:nvSpPr>
          <p:cNvPr id="11" name="Shape 4"/>
          <p:cNvSpPr/>
          <p:nvPr/>
        </p:nvSpPr>
        <p:spPr>
          <a:xfrm>
            <a:off x="4663440" y="1051560"/>
            <a:ext cx="3931920" cy="169164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a:p>
        </p:txBody>
      </p:sp>
      <p:pic>
        <p:nvPicPr>
          <p:cNvPr id="12" name="Image 5" descr="preencoded.png"/>
          <p:cNvPicPr>
            <a:picLocks noChangeAspect="1"/>
          </p:cNvPicPr>
          <p:nvPr/>
        </p:nvPicPr>
        <p:blipFill>
          <a:blip r:embed="rId8"/>
          <a:stretch>
            <a:fillRect/>
          </a:stretch>
        </p:blipFill>
        <p:spPr>
          <a:xfrm>
            <a:off x="4892040" y="1280160"/>
            <a:ext cx="365760" cy="365760"/>
          </a:xfrm>
          <a:prstGeom prst="rect">
            <a:avLst/>
          </a:prstGeom>
        </p:spPr>
      </p:pic>
      <p:sp>
        <p:nvSpPr>
          <p:cNvPr id="13" name="Text 5"/>
          <p:cNvSpPr/>
          <p:nvPr/>
        </p:nvSpPr>
        <p:spPr>
          <a:xfrm>
            <a:off x="5394960" y="1234440"/>
            <a:ext cx="2926080" cy="365760"/>
          </a:xfrm>
          <a:prstGeom prst="rect">
            <a:avLst/>
          </a:prstGeom>
          <a:noFill/>
          <a:ln/>
        </p:spPr>
        <p:txBody>
          <a:bodyPr wrap="square" lIns="0" tIns="0" rIns="0" bIns="0" rtlCol="0" anchor="ctr"/>
          <a:lstStyle/>
          <a:p>
            <a:pPr marL="0" indent="0" algn="l">
              <a:buNone/>
            </a:pPr>
            <a:r>
              <a:rPr lang="en-US" sz="1400" b="1" dirty="0">
                <a:solidFill>
                  <a:srgbClr val="081E3F"/>
                </a:solidFill>
                <a:latin typeface="Georgia" pitchFamily="34" charset="0"/>
                <a:ea typeface="Georgia" pitchFamily="34" charset="-122"/>
                <a:cs typeface="Georgia" pitchFamily="34" charset="-120"/>
              </a:rPr>
              <a:t>Allergen &amp; Dietary Detection</a:t>
            </a:r>
            <a:endParaRPr lang="en-US" sz="1400" dirty="0"/>
          </a:p>
        </p:txBody>
      </p:sp>
      <p:sp>
        <p:nvSpPr>
          <p:cNvPr id="14" name="Text 6"/>
          <p:cNvSpPr/>
          <p:nvPr/>
        </p:nvSpPr>
        <p:spPr>
          <a:xfrm>
            <a:off x="4892040" y="1691640"/>
            <a:ext cx="3474720" cy="914400"/>
          </a:xfrm>
          <a:prstGeom prst="rect">
            <a:avLst/>
          </a:prstGeom>
          <a:noFill/>
          <a:ln/>
        </p:spPr>
        <p:txBody>
          <a:bodyPr wrap="square" lIns="0" tIns="0" rIns="0" bIns="0" rtlCol="0" anchor="ctr"/>
          <a:lstStyle/>
          <a:p>
            <a:pPr marL="0" indent="0" algn="l">
              <a:lnSpc>
                <a:spcPct val="135000"/>
              </a:lnSpc>
              <a:buNone/>
            </a:pPr>
            <a:r>
              <a:rPr lang="en-US" sz="1100" dirty="0">
                <a:solidFill>
                  <a:srgbClr val="4A5568"/>
                </a:solidFill>
                <a:latin typeface="Calibri" pitchFamily="34" charset="0"/>
                <a:ea typeface="Calibri" pitchFamily="34" charset="-122"/>
                <a:cs typeface="Calibri" pitchFamily="34" charset="-120"/>
              </a:rPr>
              <a:t>Keyword-based engine covering FDA Big 9 allergens plus vegan, vegetarian, gluten-free, keto, halal, and kosher filters. Uses word-boundary regex matching to reduce false positives.</a:t>
            </a:r>
            <a:endParaRPr lang="en-US" sz="1100" dirty="0"/>
          </a:p>
        </p:txBody>
      </p:sp>
      <p:sp>
        <p:nvSpPr>
          <p:cNvPr id="15" name="Shape 7"/>
          <p:cNvSpPr/>
          <p:nvPr/>
        </p:nvSpPr>
        <p:spPr>
          <a:xfrm>
            <a:off x="457200" y="2926080"/>
            <a:ext cx="3931920" cy="169164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a:p>
        </p:txBody>
      </p:sp>
      <p:pic>
        <p:nvPicPr>
          <p:cNvPr id="16" name="Image 6" descr="preencoded.png"/>
          <p:cNvPicPr>
            <a:picLocks noChangeAspect="1"/>
          </p:cNvPicPr>
          <p:nvPr/>
        </p:nvPicPr>
        <p:blipFill>
          <a:blip r:embed="rId9"/>
          <a:stretch>
            <a:fillRect/>
          </a:stretch>
        </p:blipFill>
        <p:spPr>
          <a:xfrm>
            <a:off x="685800" y="3154680"/>
            <a:ext cx="365760" cy="365760"/>
          </a:xfrm>
          <a:prstGeom prst="rect">
            <a:avLst/>
          </a:prstGeom>
        </p:spPr>
      </p:pic>
      <p:sp>
        <p:nvSpPr>
          <p:cNvPr id="17" name="Text 8"/>
          <p:cNvSpPr/>
          <p:nvPr/>
        </p:nvSpPr>
        <p:spPr>
          <a:xfrm>
            <a:off x="1188720" y="3108960"/>
            <a:ext cx="2926080" cy="365760"/>
          </a:xfrm>
          <a:prstGeom prst="rect">
            <a:avLst/>
          </a:prstGeom>
          <a:noFill/>
          <a:ln/>
        </p:spPr>
        <p:txBody>
          <a:bodyPr wrap="square" lIns="0" tIns="0" rIns="0" bIns="0" rtlCol="0" anchor="ctr"/>
          <a:lstStyle/>
          <a:p>
            <a:pPr marL="0" indent="0" algn="l">
              <a:buNone/>
            </a:pPr>
            <a:r>
              <a:rPr lang="en-US" sz="1400" b="1" dirty="0">
                <a:solidFill>
                  <a:srgbClr val="081E3F"/>
                </a:solidFill>
                <a:latin typeface="Georgia" pitchFamily="34" charset="0"/>
                <a:ea typeface="Georgia" pitchFamily="34" charset="-122"/>
                <a:cs typeface="Georgia" pitchFamily="34" charset="-120"/>
              </a:rPr>
              <a:t>Barcode Scanner</a:t>
            </a:r>
            <a:endParaRPr lang="en-US" sz="1400" dirty="0"/>
          </a:p>
        </p:txBody>
      </p:sp>
      <p:sp>
        <p:nvSpPr>
          <p:cNvPr id="18" name="Text 9"/>
          <p:cNvSpPr/>
          <p:nvPr/>
        </p:nvSpPr>
        <p:spPr>
          <a:xfrm>
            <a:off x="685800" y="3566160"/>
            <a:ext cx="3474720" cy="914400"/>
          </a:xfrm>
          <a:prstGeom prst="rect">
            <a:avLst/>
          </a:prstGeom>
          <a:noFill/>
          <a:ln/>
        </p:spPr>
        <p:txBody>
          <a:bodyPr wrap="square" lIns="0" tIns="0" rIns="0" bIns="0" rtlCol="0" anchor="ctr"/>
          <a:lstStyle/>
          <a:p>
            <a:pPr marL="0" indent="0" algn="l">
              <a:lnSpc>
                <a:spcPct val="135000"/>
              </a:lnSpc>
              <a:buNone/>
            </a:pPr>
            <a:r>
              <a:rPr lang="en-US" sz="1100" dirty="0">
                <a:solidFill>
                  <a:srgbClr val="4A5568"/>
                </a:solidFill>
                <a:latin typeface="Calibri" pitchFamily="34" charset="0"/>
                <a:ea typeface="Calibri" pitchFamily="34" charset="-122"/>
                <a:cs typeface="Calibri" pitchFamily="34" charset="-120"/>
              </a:rPr>
              <a:t>Live camera barcode scanning using the native BarcodeDetector API with ZXing fallback for cross-browser support. Scanned barcodes trigger automatic product lookup.</a:t>
            </a:r>
            <a:endParaRPr lang="en-US" sz="1100" dirty="0"/>
          </a:p>
        </p:txBody>
      </p:sp>
      <p:sp>
        <p:nvSpPr>
          <p:cNvPr id="19" name="Shape 10"/>
          <p:cNvSpPr/>
          <p:nvPr/>
        </p:nvSpPr>
        <p:spPr>
          <a:xfrm>
            <a:off x="4663440" y="2926080"/>
            <a:ext cx="3931920" cy="169164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a:p>
        </p:txBody>
      </p:sp>
      <p:pic>
        <p:nvPicPr>
          <p:cNvPr id="20" name="Image 7" descr="preencoded.png"/>
          <p:cNvPicPr>
            <a:picLocks noChangeAspect="1"/>
          </p:cNvPicPr>
          <p:nvPr/>
        </p:nvPicPr>
        <p:blipFill>
          <a:blip r:embed="rId10"/>
          <a:stretch>
            <a:fillRect/>
          </a:stretch>
        </p:blipFill>
        <p:spPr>
          <a:xfrm>
            <a:off x="4892040" y="3154680"/>
            <a:ext cx="365760" cy="365760"/>
          </a:xfrm>
          <a:prstGeom prst="rect">
            <a:avLst/>
          </a:prstGeom>
        </p:spPr>
      </p:pic>
      <p:sp>
        <p:nvSpPr>
          <p:cNvPr id="21" name="Text 11"/>
          <p:cNvSpPr/>
          <p:nvPr/>
        </p:nvSpPr>
        <p:spPr>
          <a:xfrm>
            <a:off x="5394960" y="3108960"/>
            <a:ext cx="2926080" cy="365760"/>
          </a:xfrm>
          <a:prstGeom prst="rect">
            <a:avLst/>
          </a:prstGeom>
          <a:noFill/>
          <a:ln/>
        </p:spPr>
        <p:txBody>
          <a:bodyPr wrap="square" lIns="0" tIns="0" rIns="0" bIns="0" rtlCol="0" anchor="ctr"/>
          <a:lstStyle/>
          <a:p>
            <a:pPr marL="0" indent="0" algn="l">
              <a:buNone/>
            </a:pPr>
            <a:r>
              <a:rPr lang="en-US" sz="1400" b="1" dirty="0">
                <a:solidFill>
                  <a:srgbClr val="081E3F"/>
                </a:solidFill>
                <a:latin typeface="Georgia" pitchFamily="34" charset="0"/>
                <a:ea typeface="Georgia" pitchFamily="34" charset="-122"/>
                <a:cs typeface="Georgia" pitchFamily="34" charset="-120"/>
              </a:rPr>
              <a:t>Cloud Deployment</a:t>
            </a:r>
            <a:endParaRPr lang="en-US" sz="1400" dirty="0"/>
          </a:p>
        </p:txBody>
      </p:sp>
      <p:sp>
        <p:nvSpPr>
          <p:cNvPr id="22" name="Text 12"/>
          <p:cNvSpPr/>
          <p:nvPr/>
        </p:nvSpPr>
        <p:spPr>
          <a:xfrm>
            <a:off x="4892040" y="3566160"/>
            <a:ext cx="3474720" cy="914400"/>
          </a:xfrm>
          <a:prstGeom prst="rect">
            <a:avLst/>
          </a:prstGeom>
          <a:noFill/>
          <a:ln/>
        </p:spPr>
        <p:txBody>
          <a:bodyPr wrap="square" lIns="0" tIns="0" rIns="0" bIns="0" rtlCol="0" anchor="ctr"/>
          <a:lstStyle/>
          <a:p>
            <a:pPr marL="0" indent="0" algn="l">
              <a:lnSpc>
                <a:spcPct val="135000"/>
              </a:lnSpc>
              <a:buNone/>
            </a:pPr>
            <a:r>
              <a:rPr lang="en-US" sz="1100" dirty="0">
                <a:solidFill>
                  <a:srgbClr val="4A5568"/>
                </a:solidFill>
                <a:latin typeface="Calibri" pitchFamily="34" charset="0"/>
                <a:ea typeface="Calibri" pitchFamily="34" charset="-122"/>
                <a:cs typeface="Calibri" pitchFamily="34" charset="-120"/>
              </a:rPr>
              <a:t>Deployed on Render with automatic GitHub CI/CD. Google service account credentials stored as environment variables. Gunicorn serves the Flask app in production.</a:t>
            </a:r>
            <a:endParaRPr lang="en-US" sz="1100" dirty="0"/>
          </a:p>
        </p:txBody>
      </p:sp>
      <p:sp>
        <p:nvSpPr>
          <p:cNvPr id="23" name="Text 13"/>
          <p:cNvSpPr/>
          <p:nvPr/>
        </p:nvSpPr>
        <p:spPr>
          <a:xfrm>
            <a:off x="457200" y="4709160"/>
            <a:ext cx="3657600" cy="228600"/>
          </a:xfrm>
          <a:prstGeom prst="rect">
            <a:avLst/>
          </a:prstGeom>
          <a:noFill/>
          <a:ln/>
        </p:spPr>
        <p:txBody>
          <a:bodyPr wrap="square" lIns="0" tIns="0" rIns="0" bIns="0" rtlCol="0" anchor="ctr"/>
          <a:lstStyle/>
          <a:p>
            <a:pPr marL="0" indent="0">
              <a:buNone/>
            </a:pPr>
            <a:r>
              <a:rPr lang="en-US" sz="800" dirty="0">
                <a:solidFill>
                  <a:srgbClr val="8899B0"/>
                </a:solidFill>
                <a:latin typeface="Calibri" pitchFamily="34" charset="0"/>
                <a:ea typeface="Calibri" pitchFamily="34" charset="-122"/>
                <a:cs typeface="Calibri" pitchFamily="34" charset="-120"/>
              </a:rPr>
              <a:t>FIU | College of Engineering &amp; Computing</a:t>
            </a:r>
            <a:endParaRPr lang="en-US" sz="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 cy="548640"/>
          </a:xfrm>
          <a:prstGeom prst="rect">
            <a:avLst/>
          </a:prstGeom>
        </p:spPr>
      </p:pic>
      <p:pic>
        <p:nvPicPr>
          <p:cNvPr id="3" name="Image 1" descr="preencoded.png"/>
          <p:cNvPicPr>
            <a:picLocks noChangeAspect="1"/>
          </p:cNvPicPr>
          <p:nvPr/>
        </p:nvPicPr>
        <p:blipFill>
          <a:blip r:embed="rId4"/>
          <a:stretch>
            <a:fillRect/>
          </a:stretch>
        </p:blipFill>
        <p:spPr>
          <a:xfrm>
            <a:off x="8595360" y="0"/>
            <a:ext cx="548640" cy="548640"/>
          </a:xfrm>
          <a:prstGeom prst="rect">
            <a:avLst/>
          </a:prstGeom>
        </p:spPr>
      </p:pic>
      <p:pic>
        <p:nvPicPr>
          <p:cNvPr id="4" name="Image 2" descr="preencoded.png"/>
          <p:cNvPicPr>
            <a:picLocks noChangeAspect="1"/>
          </p:cNvPicPr>
          <p:nvPr/>
        </p:nvPicPr>
        <p:blipFill>
          <a:blip r:embed="rId5"/>
          <a:stretch>
            <a:fillRect/>
          </a:stretch>
        </p:blipFill>
        <p:spPr>
          <a:xfrm>
            <a:off x="0" y="4594860"/>
            <a:ext cx="548640" cy="548640"/>
          </a:xfrm>
          <a:prstGeom prst="rect">
            <a:avLst/>
          </a:prstGeom>
        </p:spPr>
      </p:pic>
      <p:pic>
        <p:nvPicPr>
          <p:cNvPr id="5" name="Image 3" descr="preencoded.png"/>
          <p:cNvPicPr>
            <a:picLocks noChangeAspect="1"/>
          </p:cNvPicPr>
          <p:nvPr/>
        </p:nvPicPr>
        <p:blipFill>
          <a:blip r:embed="rId6"/>
          <a:stretch>
            <a:fillRect/>
          </a:stretch>
        </p:blipFill>
        <p:spPr>
          <a:xfrm>
            <a:off x="8595360" y="4594860"/>
            <a:ext cx="548640" cy="548640"/>
          </a:xfrm>
          <a:prstGeom prst="rect">
            <a:avLst/>
          </a:prstGeom>
        </p:spPr>
      </p:pic>
      <p:sp>
        <p:nvSpPr>
          <p:cNvPr id="6" name="Text 0"/>
          <p:cNvSpPr/>
          <p:nvPr/>
        </p:nvSpPr>
        <p:spPr>
          <a:xfrm>
            <a:off x="640080" y="274320"/>
            <a:ext cx="7315200" cy="640080"/>
          </a:xfrm>
          <a:prstGeom prst="rect">
            <a:avLst/>
          </a:prstGeom>
          <a:noFill/>
          <a:ln/>
        </p:spPr>
        <p:txBody>
          <a:bodyPr wrap="square" lIns="0" tIns="0" rIns="0" bIns="0" rtlCol="0" anchor="ctr"/>
          <a:lstStyle/>
          <a:p>
            <a:pPr marL="0" indent="0" algn="l">
              <a:buNone/>
            </a:pPr>
            <a:r>
              <a:rPr lang="en-US" sz="3200" b="1" dirty="0">
                <a:solidFill>
                  <a:srgbClr val="081E3F"/>
                </a:solidFill>
                <a:latin typeface="Georgia" pitchFamily="34" charset="0"/>
                <a:ea typeface="Georgia" pitchFamily="34" charset="-122"/>
                <a:cs typeface="Georgia" pitchFamily="34" charset="-120"/>
              </a:rPr>
              <a:t>Demonstration Overview</a:t>
            </a:r>
            <a:endParaRPr lang="en-US" sz="3200" dirty="0"/>
          </a:p>
        </p:txBody>
      </p:sp>
      <p:sp>
        <p:nvSpPr>
          <p:cNvPr id="7" name="Shape 1"/>
          <p:cNvSpPr/>
          <p:nvPr/>
        </p:nvSpPr>
        <p:spPr>
          <a:xfrm>
            <a:off x="320040" y="1097280"/>
            <a:ext cx="1965960" cy="2926080"/>
          </a:xfrm>
          <a:prstGeom prst="rect">
            <a:avLst/>
          </a:prstGeom>
          <a:solidFill>
            <a:srgbClr val="F2F4F7"/>
          </a:solidFill>
          <a:ln/>
          <a:effectLst>
            <a:outerShdw blurRad="50800" dist="25400" dir="8100000" algn="bl" rotWithShape="0">
              <a:srgbClr val="000000">
                <a:alpha val="10000"/>
              </a:srgbClr>
            </a:outerShdw>
          </a:effectLst>
        </p:spPr>
        <p:txBody>
          <a:bodyPr/>
          <a:lstStyle/>
          <a:p>
            <a:endParaRPr lang="en-US"/>
          </a:p>
        </p:txBody>
      </p:sp>
      <p:sp>
        <p:nvSpPr>
          <p:cNvPr id="8" name="Shape 2"/>
          <p:cNvSpPr/>
          <p:nvPr/>
        </p:nvSpPr>
        <p:spPr>
          <a:xfrm>
            <a:off x="978408" y="1280160"/>
            <a:ext cx="640080" cy="640080"/>
          </a:xfrm>
          <a:prstGeom prst="ellipse">
            <a:avLst/>
          </a:prstGeom>
          <a:solidFill>
            <a:srgbClr val="081E3F"/>
          </a:solidFill>
          <a:ln/>
        </p:spPr>
        <p:txBody>
          <a:bodyPr/>
          <a:lstStyle/>
          <a:p>
            <a:endParaRPr lang="en-US"/>
          </a:p>
        </p:txBody>
      </p:sp>
      <p:sp>
        <p:nvSpPr>
          <p:cNvPr id="9" name="Text 3"/>
          <p:cNvSpPr/>
          <p:nvPr/>
        </p:nvSpPr>
        <p:spPr>
          <a:xfrm>
            <a:off x="978408" y="1298448"/>
            <a:ext cx="640080" cy="640080"/>
          </a:xfrm>
          <a:prstGeom prst="rect">
            <a:avLst/>
          </a:prstGeom>
          <a:noFill/>
          <a:ln/>
        </p:spPr>
        <p:txBody>
          <a:bodyPr wrap="square" lIns="0" tIns="0" rIns="0" bIns="0" rtlCol="0" anchor="ctr"/>
          <a:lstStyle/>
          <a:p>
            <a:pPr marL="0" indent="0" algn="ctr">
              <a:buNone/>
            </a:pPr>
            <a:r>
              <a:rPr lang="en-US" sz="2000" b="1" dirty="0">
                <a:solidFill>
                  <a:srgbClr val="FFFFFF"/>
                </a:solidFill>
                <a:latin typeface="Georgia" pitchFamily="34" charset="0"/>
                <a:ea typeface="Georgia" pitchFamily="34" charset="-122"/>
                <a:cs typeface="Georgia" pitchFamily="34" charset="-120"/>
              </a:rPr>
              <a:t>1</a:t>
            </a:r>
            <a:endParaRPr lang="en-US" sz="2000" dirty="0"/>
          </a:p>
        </p:txBody>
      </p:sp>
      <p:pic>
        <p:nvPicPr>
          <p:cNvPr id="10" name="Image 4" descr="preencoded.png"/>
          <p:cNvPicPr>
            <a:picLocks noChangeAspect="1"/>
          </p:cNvPicPr>
          <p:nvPr/>
        </p:nvPicPr>
        <p:blipFill>
          <a:blip r:embed="rId7"/>
          <a:stretch>
            <a:fillRect/>
          </a:stretch>
        </p:blipFill>
        <p:spPr>
          <a:xfrm>
            <a:off x="1024128" y="2103120"/>
            <a:ext cx="548640" cy="548640"/>
          </a:xfrm>
          <a:prstGeom prst="rect">
            <a:avLst/>
          </a:prstGeom>
        </p:spPr>
      </p:pic>
      <p:sp>
        <p:nvSpPr>
          <p:cNvPr id="11" name="Text 4"/>
          <p:cNvSpPr/>
          <p:nvPr/>
        </p:nvSpPr>
        <p:spPr>
          <a:xfrm>
            <a:off x="457200" y="2788920"/>
            <a:ext cx="1691640" cy="320040"/>
          </a:xfrm>
          <a:prstGeom prst="rect">
            <a:avLst/>
          </a:prstGeom>
          <a:noFill/>
          <a:ln/>
        </p:spPr>
        <p:txBody>
          <a:bodyPr wrap="square" lIns="0" tIns="0" rIns="0" bIns="0" rtlCol="0" anchor="ctr"/>
          <a:lstStyle/>
          <a:p>
            <a:pPr marL="0" indent="0" algn="ctr">
              <a:buNone/>
            </a:pPr>
            <a:r>
              <a:rPr lang="en-US" sz="1300" b="1" dirty="0">
                <a:solidFill>
                  <a:srgbClr val="081E3F"/>
                </a:solidFill>
                <a:latin typeface="Georgia" pitchFamily="34" charset="0"/>
                <a:ea typeface="Georgia" pitchFamily="34" charset="-122"/>
                <a:cs typeface="Georgia" pitchFamily="34" charset="-120"/>
              </a:rPr>
              <a:t>Upload or Scan</a:t>
            </a:r>
            <a:endParaRPr lang="en-US" sz="1300" dirty="0"/>
          </a:p>
        </p:txBody>
      </p:sp>
      <p:sp>
        <p:nvSpPr>
          <p:cNvPr id="12" name="Text 5"/>
          <p:cNvSpPr/>
          <p:nvPr/>
        </p:nvSpPr>
        <p:spPr>
          <a:xfrm>
            <a:off x="457200" y="3108960"/>
            <a:ext cx="1691640" cy="777240"/>
          </a:xfrm>
          <a:prstGeom prst="rect">
            <a:avLst/>
          </a:prstGeom>
          <a:noFill/>
          <a:ln/>
        </p:spPr>
        <p:txBody>
          <a:bodyPr wrap="square" lIns="0" tIns="0" rIns="0" bIns="0" rtlCol="0" anchor="ctr"/>
          <a:lstStyle/>
          <a:p>
            <a:pPr marL="0" indent="0" algn="ctr">
              <a:lnSpc>
                <a:spcPct val="130000"/>
              </a:lnSpc>
              <a:buNone/>
            </a:pPr>
            <a:r>
              <a:rPr lang="en-US" sz="1000" dirty="0">
                <a:solidFill>
                  <a:srgbClr val="4A5568"/>
                </a:solidFill>
                <a:latin typeface="Calibri" pitchFamily="34" charset="0"/>
                <a:ea typeface="Calibri" pitchFamily="34" charset="-122"/>
                <a:cs typeface="Calibri" pitchFamily="34" charset="-120"/>
              </a:rPr>
              <a:t>User uploads a photo of an ingredients label or scans a barcode with the camera</a:t>
            </a:r>
            <a:endParaRPr lang="en-US" sz="1000" dirty="0"/>
          </a:p>
        </p:txBody>
      </p:sp>
      <p:sp>
        <p:nvSpPr>
          <p:cNvPr id="13" name="Text 6"/>
          <p:cNvSpPr/>
          <p:nvPr/>
        </p:nvSpPr>
        <p:spPr>
          <a:xfrm>
            <a:off x="2194560" y="2103120"/>
            <a:ext cx="457200" cy="457200"/>
          </a:xfrm>
          <a:prstGeom prst="rect">
            <a:avLst/>
          </a:prstGeom>
          <a:noFill/>
          <a:ln/>
        </p:spPr>
        <p:txBody>
          <a:bodyPr wrap="square" lIns="0" tIns="0" rIns="0" bIns="0" rtlCol="0" anchor="ctr"/>
          <a:lstStyle/>
          <a:p>
            <a:pPr marL="0" indent="0" algn="ctr">
              <a:buNone/>
            </a:pPr>
            <a:r>
              <a:rPr lang="en-US" sz="2200" dirty="0">
                <a:solidFill>
                  <a:srgbClr val="D1A644"/>
                </a:solidFill>
              </a:rPr>
              <a:t>→</a:t>
            </a:r>
            <a:endParaRPr lang="en-US" sz="2200" dirty="0"/>
          </a:p>
        </p:txBody>
      </p:sp>
      <p:sp>
        <p:nvSpPr>
          <p:cNvPr id="14" name="Shape 7"/>
          <p:cNvSpPr/>
          <p:nvPr/>
        </p:nvSpPr>
        <p:spPr>
          <a:xfrm>
            <a:off x="2514600" y="1097280"/>
            <a:ext cx="1965960" cy="2926080"/>
          </a:xfrm>
          <a:prstGeom prst="rect">
            <a:avLst/>
          </a:prstGeom>
          <a:solidFill>
            <a:srgbClr val="F2F4F7"/>
          </a:solidFill>
          <a:ln/>
          <a:effectLst>
            <a:outerShdw blurRad="50800" dist="25400" dir="8100000" algn="bl" rotWithShape="0">
              <a:srgbClr val="000000">
                <a:alpha val="10000"/>
              </a:srgbClr>
            </a:outerShdw>
          </a:effectLst>
        </p:spPr>
        <p:txBody>
          <a:bodyPr/>
          <a:lstStyle/>
          <a:p>
            <a:endParaRPr lang="en-US"/>
          </a:p>
        </p:txBody>
      </p:sp>
      <p:sp>
        <p:nvSpPr>
          <p:cNvPr id="15" name="Shape 8"/>
          <p:cNvSpPr/>
          <p:nvPr/>
        </p:nvSpPr>
        <p:spPr>
          <a:xfrm>
            <a:off x="3172968" y="1280160"/>
            <a:ext cx="640080" cy="640080"/>
          </a:xfrm>
          <a:prstGeom prst="ellipse">
            <a:avLst/>
          </a:prstGeom>
          <a:solidFill>
            <a:srgbClr val="081E3F"/>
          </a:solidFill>
          <a:ln/>
        </p:spPr>
        <p:txBody>
          <a:bodyPr/>
          <a:lstStyle/>
          <a:p>
            <a:endParaRPr lang="en-US"/>
          </a:p>
        </p:txBody>
      </p:sp>
      <p:sp>
        <p:nvSpPr>
          <p:cNvPr id="16" name="Text 9"/>
          <p:cNvSpPr/>
          <p:nvPr/>
        </p:nvSpPr>
        <p:spPr>
          <a:xfrm>
            <a:off x="3172968" y="1298448"/>
            <a:ext cx="640080" cy="640080"/>
          </a:xfrm>
          <a:prstGeom prst="rect">
            <a:avLst/>
          </a:prstGeom>
          <a:noFill/>
          <a:ln/>
        </p:spPr>
        <p:txBody>
          <a:bodyPr wrap="square" lIns="0" tIns="0" rIns="0" bIns="0" rtlCol="0" anchor="ctr"/>
          <a:lstStyle/>
          <a:p>
            <a:pPr marL="0" indent="0" algn="ctr">
              <a:buNone/>
            </a:pPr>
            <a:r>
              <a:rPr lang="en-US" sz="2000" b="1" dirty="0">
                <a:solidFill>
                  <a:srgbClr val="FFFFFF"/>
                </a:solidFill>
                <a:latin typeface="Georgia" pitchFamily="34" charset="0"/>
                <a:ea typeface="Georgia" pitchFamily="34" charset="-122"/>
                <a:cs typeface="Georgia" pitchFamily="34" charset="-120"/>
              </a:rPr>
              <a:t>2</a:t>
            </a:r>
            <a:endParaRPr lang="en-US" sz="2000" dirty="0"/>
          </a:p>
        </p:txBody>
      </p:sp>
      <p:pic>
        <p:nvPicPr>
          <p:cNvPr id="17" name="Image 5" descr="preencoded.png"/>
          <p:cNvPicPr>
            <a:picLocks noChangeAspect="1"/>
          </p:cNvPicPr>
          <p:nvPr/>
        </p:nvPicPr>
        <p:blipFill>
          <a:blip r:embed="rId8"/>
          <a:stretch>
            <a:fillRect/>
          </a:stretch>
        </p:blipFill>
        <p:spPr>
          <a:xfrm>
            <a:off x="3218688" y="2103120"/>
            <a:ext cx="548640" cy="548640"/>
          </a:xfrm>
          <a:prstGeom prst="rect">
            <a:avLst/>
          </a:prstGeom>
        </p:spPr>
      </p:pic>
      <p:sp>
        <p:nvSpPr>
          <p:cNvPr id="18" name="Text 10"/>
          <p:cNvSpPr/>
          <p:nvPr/>
        </p:nvSpPr>
        <p:spPr>
          <a:xfrm>
            <a:off x="2651760" y="2788920"/>
            <a:ext cx="1691640" cy="320040"/>
          </a:xfrm>
          <a:prstGeom prst="rect">
            <a:avLst/>
          </a:prstGeom>
          <a:noFill/>
          <a:ln/>
        </p:spPr>
        <p:txBody>
          <a:bodyPr wrap="square" lIns="0" tIns="0" rIns="0" bIns="0" rtlCol="0" anchor="ctr"/>
          <a:lstStyle/>
          <a:p>
            <a:pPr marL="0" indent="0" algn="ctr">
              <a:buNone/>
            </a:pPr>
            <a:r>
              <a:rPr lang="en-US" sz="1300" b="1" dirty="0">
                <a:solidFill>
                  <a:srgbClr val="081E3F"/>
                </a:solidFill>
                <a:latin typeface="Georgia" pitchFamily="34" charset="0"/>
                <a:ea typeface="Georgia" pitchFamily="34" charset="-122"/>
                <a:cs typeface="Georgia" pitchFamily="34" charset="-120"/>
              </a:rPr>
              <a:t>Select Filters</a:t>
            </a:r>
            <a:endParaRPr lang="en-US" sz="1300" dirty="0"/>
          </a:p>
        </p:txBody>
      </p:sp>
      <p:sp>
        <p:nvSpPr>
          <p:cNvPr id="19" name="Text 11"/>
          <p:cNvSpPr/>
          <p:nvPr/>
        </p:nvSpPr>
        <p:spPr>
          <a:xfrm>
            <a:off x="2651760" y="3108960"/>
            <a:ext cx="1691640" cy="777240"/>
          </a:xfrm>
          <a:prstGeom prst="rect">
            <a:avLst/>
          </a:prstGeom>
          <a:noFill/>
          <a:ln/>
        </p:spPr>
        <p:txBody>
          <a:bodyPr wrap="square" lIns="0" tIns="0" rIns="0" bIns="0" rtlCol="0" anchor="ctr"/>
          <a:lstStyle/>
          <a:p>
            <a:pPr marL="0" indent="0" algn="ctr">
              <a:lnSpc>
                <a:spcPct val="130000"/>
              </a:lnSpc>
              <a:buNone/>
            </a:pPr>
            <a:r>
              <a:rPr lang="en-US" sz="1000" dirty="0">
                <a:solidFill>
                  <a:srgbClr val="4A5568"/>
                </a:solidFill>
                <a:latin typeface="Calibri" pitchFamily="34" charset="0"/>
                <a:ea typeface="Calibri" pitchFamily="34" charset="-122"/>
                <a:cs typeface="Calibri" pitchFamily="34" charset="-120"/>
              </a:rPr>
              <a:t>Choose dietary filters to check: allergens, vegan, gluten-free, halal, kosher, etc.</a:t>
            </a:r>
            <a:endParaRPr lang="en-US" sz="1000" dirty="0"/>
          </a:p>
        </p:txBody>
      </p:sp>
      <p:sp>
        <p:nvSpPr>
          <p:cNvPr id="20" name="Text 12"/>
          <p:cNvSpPr/>
          <p:nvPr/>
        </p:nvSpPr>
        <p:spPr>
          <a:xfrm>
            <a:off x="4389120" y="2103120"/>
            <a:ext cx="457200" cy="457200"/>
          </a:xfrm>
          <a:prstGeom prst="rect">
            <a:avLst/>
          </a:prstGeom>
          <a:noFill/>
          <a:ln/>
        </p:spPr>
        <p:txBody>
          <a:bodyPr wrap="square" lIns="0" tIns="0" rIns="0" bIns="0" rtlCol="0" anchor="ctr"/>
          <a:lstStyle/>
          <a:p>
            <a:pPr marL="0" indent="0" algn="ctr">
              <a:buNone/>
            </a:pPr>
            <a:r>
              <a:rPr lang="en-US" sz="2200" dirty="0">
                <a:solidFill>
                  <a:srgbClr val="D1A644"/>
                </a:solidFill>
              </a:rPr>
              <a:t>→</a:t>
            </a:r>
            <a:endParaRPr lang="en-US" sz="2200" dirty="0"/>
          </a:p>
        </p:txBody>
      </p:sp>
      <p:sp>
        <p:nvSpPr>
          <p:cNvPr id="21" name="Shape 13"/>
          <p:cNvSpPr/>
          <p:nvPr/>
        </p:nvSpPr>
        <p:spPr>
          <a:xfrm>
            <a:off x="4709160" y="1097280"/>
            <a:ext cx="1965960" cy="2926080"/>
          </a:xfrm>
          <a:prstGeom prst="rect">
            <a:avLst/>
          </a:prstGeom>
          <a:solidFill>
            <a:srgbClr val="F2F4F7"/>
          </a:solidFill>
          <a:ln/>
          <a:effectLst>
            <a:outerShdw blurRad="50800" dist="25400" dir="8100000" algn="bl" rotWithShape="0">
              <a:srgbClr val="000000">
                <a:alpha val="10000"/>
              </a:srgbClr>
            </a:outerShdw>
          </a:effectLst>
        </p:spPr>
        <p:txBody>
          <a:bodyPr/>
          <a:lstStyle/>
          <a:p>
            <a:endParaRPr lang="en-US"/>
          </a:p>
        </p:txBody>
      </p:sp>
      <p:sp>
        <p:nvSpPr>
          <p:cNvPr id="22" name="Shape 14"/>
          <p:cNvSpPr/>
          <p:nvPr/>
        </p:nvSpPr>
        <p:spPr>
          <a:xfrm>
            <a:off x="5367528" y="1280160"/>
            <a:ext cx="640080" cy="640080"/>
          </a:xfrm>
          <a:prstGeom prst="ellipse">
            <a:avLst/>
          </a:prstGeom>
          <a:solidFill>
            <a:srgbClr val="081E3F"/>
          </a:solidFill>
          <a:ln/>
        </p:spPr>
        <p:txBody>
          <a:bodyPr/>
          <a:lstStyle/>
          <a:p>
            <a:endParaRPr lang="en-US"/>
          </a:p>
        </p:txBody>
      </p:sp>
      <p:sp>
        <p:nvSpPr>
          <p:cNvPr id="23" name="Text 15"/>
          <p:cNvSpPr/>
          <p:nvPr/>
        </p:nvSpPr>
        <p:spPr>
          <a:xfrm>
            <a:off x="5367528" y="1298448"/>
            <a:ext cx="640080" cy="640080"/>
          </a:xfrm>
          <a:prstGeom prst="rect">
            <a:avLst/>
          </a:prstGeom>
          <a:noFill/>
          <a:ln/>
        </p:spPr>
        <p:txBody>
          <a:bodyPr wrap="square" lIns="0" tIns="0" rIns="0" bIns="0" rtlCol="0" anchor="ctr"/>
          <a:lstStyle/>
          <a:p>
            <a:pPr marL="0" indent="0" algn="ctr">
              <a:buNone/>
            </a:pPr>
            <a:r>
              <a:rPr lang="en-US" sz="2000" b="1" dirty="0">
                <a:solidFill>
                  <a:srgbClr val="FFFFFF"/>
                </a:solidFill>
                <a:latin typeface="Georgia" pitchFamily="34" charset="0"/>
                <a:ea typeface="Georgia" pitchFamily="34" charset="-122"/>
                <a:cs typeface="Georgia" pitchFamily="34" charset="-120"/>
              </a:rPr>
              <a:t>3</a:t>
            </a:r>
            <a:endParaRPr lang="en-US" sz="2000" dirty="0"/>
          </a:p>
        </p:txBody>
      </p:sp>
      <p:pic>
        <p:nvPicPr>
          <p:cNvPr id="24" name="Image 6" descr="preencoded.png"/>
          <p:cNvPicPr>
            <a:picLocks noChangeAspect="1"/>
          </p:cNvPicPr>
          <p:nvPr/>
        </p:nvPicPr>
        <p:blipFill>
          <a:blip r:embed="rId9"/>
          <a:stretch>
            <a:fillRect/>
          </a:stretch>
        </p:blipFill>
        <p:spPr>
          <a:xfrm>
            <a:off x="5413248" y="2103120"/>
            <a:ext cx="548640" cy="548640"/>
          </a:xfrm>
          <a:prstGeom prst="rect">
            <a:avLst/>
          </a:prstGeom>
        </p:spPr>
      </p:pic>
      <p:sp>
        <p:nvSpPr>
          <p:cNvPr id="25" name="Text 16"/>
          <p:cNvSpPr/>
          <p:nvPr/>
        </p:nvSpPr>
        <p:spPr>
          <a:xfrm>
            <a:off x="4846320" y="2788920"/>
            <a:ext cx="1691640" cy="320040"/>
          </a:xfrm>
          <a:prstGeom prst="rect">
            <a:avLst/>
          </a:prstGeom>
          <a:noFill/>
          <a:ln/>
        </p:spPr>
        <p:txBody>
          <a:bodyPr wrap="square" lIns="0" tIns="0" rIns="0" bIns="0" rtlCol="0" anchor="ctr"/>
          <a:lstStyle/>
          <a:p>
            <a:pPr marL="0" indent="0" algn="ctr">
              <a:buNone/>
            </a:pPr>
            <a:r>
              <a:rPr lang="en-US" sz="1300" b="1" dirty="0">
                <a:solidFill>
                  <a:srgbClr val="081E3F"/>
                </a:solidFill>
                <a:latin typeface="Georgia" pitchFamily="34" charset="0"/>
                <a:ea typeface="Georgia" pitchFamily="34" charset="-122"/>
                <a:cs typeface="Georgia" pitchFamily="34" charset="-120"/>
              </a:rPr>
              <a:t>OCR Processing</a:t>
            </a:r>
            <a:endParaRPr lang="en-US" sz="1300" dirty="0"/>
          </a:p>
        </p:txBody>
      </p:sp>
      <p:sp>
        <p:nvSpPr>
          <p:cNvPr id="26" name="Text 17"/>
          <p:cNvSpPr/>
          <p:nvPr/>
        </p:nvSpPr>
        <p:spPr>
          <a:xfrm>
            <a:off x="4846320" y="3108960"/>
            <a:ext cx="1691640" cy="777240"/>
          </a:xfrm>
          <a:prstGeom prst="rect">
            <a:avLst/>
          </a:prstGeom>
          <a:noFill/>
          <a:ln/>
        </p:spPr>
        <p:txBody>
          <a:bodyPr wrap="square" lIns="0" tIns="0" rIns="0" bIns="0" rtlCol="0" anchor="ctr"/>
          <a:lstStyle/>
          <a:p>
            <a:pPr marL="0" indent="0" algn="ctr">
              <a:lnSpc>
                <a:spcPct val="130000"/>
              </a:lnSpc>
              <a:buNone/>
            </a:pPr>
            <a:r>
              <a:rPr lang="en-US" sz="1000" dirty="0">
                <a:solidFill>
                  <a:srgbClr val="4A5568"/>
                </a:solidFill>
                <a:latin typeface="Calibri" pitchFamily="34" charset="0"/>
                <a:ea typeface="Calibri" pitchFamily="34" charset="-122"/>
                <a:cs typeface="Calibri" pitchFamily="34" charset="-120"/>
              </a:rPr>
              <a:t>Google Cloud Vision extracts text from the image with document-level accuracy</a:t>
            </a:r>
            <a:endParaRPr lang="en-US" sz="1000" dirty="0"/>
          </a:p>
        </p:txBody>
      </p:sp>
      <p:sp>
        <p:nvSpPr>
          <p:cNvPr id="27" name="Text 18"/>
          <p:cNvSpPr/>
          <p:nvPr/>
        </p:nvSpPr>
        <p:spPr>
          <a:xfrm>
            <a:off x="6583680" y="2103120"/>
            <a:ext cx="457200" cy="457200"/>
          </a:xfrm>
          <a:prstGeom prst="rect">
            <a:avLst/>
          </a:prstGeom>
          <a:noFill/>
          <a:ln/>
        </p:spPr>
        <p:txBody>
          <a:bodyPr wrap="square" lIns="0" tIns="0" rIns="0" bIns="0" rtlCol="0" anchor="ctr"/>
          <a:lstStyle/>
          <a:p>
            <a:pPr marL="0" indent="0" algn="ctr">
              <a:buNone/>
            </a:pPr>
            <a:r>
              <a:rPr lang="en-US" sz="2200" dirty="0">
                <a:solidFill>
                  <a:srgbClr val="D1A644"/>
                </a:solidFill>
              </a:rPr>
              <a:t>→</a:t>
            </a:r>
            <a:endParaRPr lang="en-US" sz="2200" dirty="0"/>
          </a:p>
        </p:txBody>
      </p:sp>
      <p:sp>
        <p:nvSpPr>
          <p:cNvPr id="28" name="Shape 19"/>
          <p:cNvSpPr/>
          <p:nvPr/>
        </p:nvSpPr>
        <p:spPr>
          <a:xfrm>
            <a:off x="6903720" y="1097280"/>
            <a:ext cx="1965960" cy="2926080"/>
          </a:xfrm>
          <a:prstGeom prst="rect">
            <a:avLst/>
          </a:prstGeom>
          <a:solidFill>
            <a:srgbClr val="F2F4F7"/>
          </a:solidFill>
          <a:ln/>
          <a:effectLst>
            <a:outerShdw blurRad="50800" dist="25400" dir="8100000" algn="bl" rotWithShape="0">
              <a:srgbClr val="000000">
                <a:alpha val="10000"/>
              </a:srgbClr>
            </a:outerShdw>
          </a:effectLst>
        </p:spPr>
        <p:txBody>
          <a:bodyPr/>
          <a:lstStyle/>
          <a:p>
            <a:endParaRPr lang="en-US"/>
          </a:p>
        </p:txBody>
      </p:sp>
      <p:sp>
        <p:nvSpPr>
          <p:cNvPr id="29" name="Shape 20"/>
          <p:cNvSpPr/>
          <p:nvPr/>
        </p:nvSpPr>
        <p:spPr>
          <a:xfrm>
            <a:off x="7562088" y="1280160"/>
            <a:ext cx="640080" cy="640080"/>
          </a:xfrm>
          <a:prstGeom prst="ellipse">
            <a:avLst/>
          </a:prstGeom>
          <a:solidFill>
            <a:srgbClr val="081E3F"/>
          </a:solidFill>
          <a:ln/>
        </p:spPr>
        <p:txBody>
          <a:bodyPr/>
          <a:lstStyle/>
          <a:p>
            <a:endParaRPr lang="en-US"/>
          </a:p>
        </p:txBody>
      </p:sp>
      <p:sp>
        <p:nvSpPr>
          <p:cNvPr id="30" name="Text 21"/>
          <p:cNvSpPr/>
          <p:nvPr/>
        </p:nvSpPr>
        <p:spPr>
          <a:xfrm>
            <a:off x="7562088" y="1298448"/>
            <a:ext cx="640080" cy="640080"/>
          </a:xfrm>
          <a:prstGeom prst="rect">
            <a:avLst/>
          </a:prstGeom>
          <a:noFill/>
          <a:ln/>
        </p:spPr>
        <p:txBody>
          <a:bodyPr wrap="square" lIns="0" tIns="0" rIns="0" bIns="0" rtlCol="0" anchor="ctr"/>
          <a:lstStyle/>
          <a:p>
            <a:pPr marL="0" indent="0" algn="ctr">
              <a:buNone/>
            </a:pPr>
            <a:r>
              <a:rPr lang="en-US" sz="2000" b="1" dirty="0">
                <a:solidFill>
                  <a:srgbClr val="FFFFFF"/>
                </a:solidFill>
                <a:latin typeface="Georgia" pitchFamily="34" charset="0"/>
                <a:ea typeface="Georgia" pitchFamily="34" charset="-122"/>
                <a:cs typeface="Georgia" pitchFamily="34" charset="-120"/>
              </a:rPr>
              <a:t>4</a:t>
            </a:r>
            <a:endParaRPr lang="en-US" sz="2000" dirty="0"/>
          </a:p>
        </p:txBody>
      </p:sp>
      <p:pic>
        <p:nvPicPr>
          <p:cNvPr id="31" name="Image 7" descr="preencoded.png"/>
          <p:cNvPicPr>
            <a:picLocks noChangeAspect="1"/>
          </p:cNvPicPr>
          <p:nvPr/>
        </p:nvPicPr>
        <p:blipFill>
          <a:blip r:embed="rId10"/>
          <a:stretch>
            <a:fillRect/>
          </a:stretch>
        </p:blipFill>
        <p:spPr>
          <a:xfrm>
            <a:off x="7607808" y="2103120"/>
            <a:ext cx="548640" cy="548640"/>
          </a:xfrm>
          <a:prstGeom prst="rect">
            <a:avLst/>
          </a:prstGeom>
        </p:spPr>
      </p:pic>
      <p:sp>
        <p:nvSpPr>
          <p:cNvPr id="32" name="Text 22"/>
          <p:cNvSpPr/>
          <p:nvPr/>
        </p:nvSpPr>
        <p:spPr>
          <a:xfrm>
            <a:off x="7040880" y="2788920"/>
            <a:ext cx="1691640" cy="320040"/>
          </a:xfrm>
          <a:prstGeom prst="rect">
            <a:avLst/>
          </a:prstGeom>
          <a:noFill/>
          <a:ln/>
        </p:spPr>
        <p:txBody>
          <a:bodyPr wrap="square" lIns="0" tIns="0" rIns="0" bIns="0" rtlCol="0" anchor="ctr"/>
          <a:lstStyle/>
          <a:p>
            <a:pPr marL="0" indent="0" algn="ctr">
              <a:buNone/>
            </a:pPr>
            <a:r>
              <a:rPr lang="en-US" sz="1300" b="1" dirty="0">
                <a:solidFill>
                  <a:srgbClr val="081E3F"/>
                </a:solidFill>
                <a:latin typeface="Georgia" pitchFamily="34" charset="0"/>
                <a:ea typeface="Georgia" pitchFamily="34" charset="-122"/>
                <a:cs typeface="Georgia" pitchFamily="34" charset="-120"/>
              </a:rPr>
              <a:t>View Results</a:t>
            </a:r>
            <a:endParaRPr lang="en-US" sz="1300" dirty="0"/>
          </a:p>
        </p:txBody>
      </p:sp>
      <p:sp>
        <p:nvSpPr>
          <p:cNvPr id="33" name="Text 23"/>
          <p:cNvSpPr/>
          <p:nvPr/>
        </p:nvSpPr>
        <p:spPr>
          <a:xfrm>
            <a:off x="7040880" y="3108960"/>
            <a:ext cx="1691640" cy="777240"/>
          </a:xfrm>
          <a:prstGeom prst="rect">
            <a:avLst/>
          </a:prstGeom>
          <a:noFill/>
          <a:ln/>
        </p:spPr>
        <p:txBody>
          <a:bodyPr wrap="square" lIns="0" tIns="0" rIns="0" bIns="0" rtlCol="0" anchor="ctr"/>
          <a:lstStyle/>
          <a:p>
            <a:pPr marL="0" indent="0" algn="ctr">
              <a:lnSpc>
                <a:spcPct val="130000"/>
              </a:lnSpc>
              <a:buNone/>
            </a:pPr>
            <a:r>
              <a:rPr lang="en-US" sz="1000" dirty="0">
                <a:solidFill>
                  <a:srgbClr val="4A5568"/>
                </a:solidFill>
                <a:latin typeface="Calibri" pitchFamily="34" charset="0"/>
                <a:ea typeface="Calibri" pitchFamily="34" charset="-122"/>
                <a:cs typeface="Calibri" pitchFamily="34" charset="-120"/>
              </a:rPr>
              <a:t>Flagged ingredients and allergens displayed with clear pass/fail indicators</a:t>
            </a:r>
            <a:endParaRPr lang="en-US" sz="1000" dirty="0"/>
          </a:p>
        </p:txBody>
      </p:sp>
      <p:sp>
        <p:nvSpPr>
          <p:cNvPr id="34" name="Text 24"/>
          <p:cNvSpPr/>
          <p:nvPr/>
        </p:nvSpPr>
        <p:spPr>
          <a:xfrm>
            <a:off x="457200" y="4709160"/>
            <a:ext cx="3657600" cy="228600"/>
          </a:xfrm>
          <a:prstGeom prst="rect">
            <a:avLst/>
          </a:prstGeom>
          <a:noFill/>
          <a:ln/>
        </p:spPr>
        <p:txBody>
          <a:bodyPr wrap="square" lIns="0" tIns="0" rIns="0" bIns="0" rtlCol="0" anchor="ctr"/>
          <a:lstStyle/>
          <a:p>
            <a:pPr marL="0" indent="0">
              <a:buNone/>
            </a:pPr>
            <a:r>
              <a:rPr lang="en-US" sz="800" dirty="0">
                <a:solidFill>
                  <a:srgbClr val="8899B0"/>
                </a:solidFill>
                <a:latin typeface="Calibri" pitchFamily="34" charset="0"/>
                <a:ea typeface="Calibri" pitchFamily="34" charset="-122"/>
                <a:cs typeface="Calibri" pitchFamily="34" charset="-120"/>
              </a:rPr>
              <a:t>FIU | College of Engineering &amp; Computing</a:t>
            </a:r>
            <a:endParaRPr lang="en-US" sz="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2F4F7"/>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 cy="548640"/>
          </a:xfrm>
          <a:prstGeom prst="rect">
            <a:avLst/>
          </a:prstGeom>
        </p:spPr>
      </p:pic>
      <p:pic>
        <p:nvPicPr>
          <p:cNvPr id="3" name="Image 1" descr="preencoded.png"/>
          <p:cNvPicPr>
            <a:picLocks noChangeAspect="1"/>
          </p:cNvPicPr>
          <p:nvPr/>
        </p:nvPicPr>
        <p:blipFill>
          <a:blip r:embed="rId4"/>
          <a:stretch>
            <a:fillRect/>
          </a:stretch>
        </p:blipFill>
        <p:spPr>
          <a:xfrm>
            <a:off x="8595360" y="0"/>
            <a:ext cx="548640" cy="548640"/>
          </a:xfrm>
          <a:prstGeom prst="rect">
            <a:avLst/>
          </a:prstGeom>
        </p:spPr>
      </p:pic>
      <p:pic>
        <p:nvPicPr>
          <p:cNvPr id="4" name="Image 2" descr="preencoded.png"/>
          <p:cNvPicPr>
            <a:picLocks noChangeAspect="1"/>
          </p:cNvPicPr>
          <p:nvPr/>
        </p:nvPicPr>
        <p:blipFill>
          <a:blip r:embed="rId5"/>
          <a:stretch>
            <a:fillRect/>
          </a:stretch>
        </p:blipFill>
        <p:spPr>
          <a:xfrm>
            <a:off x="0" y="4594860"/>
            <a:ext cx="548640" cy="548640"/>
          </a:xfrm>
          <a:prstGeom prst="rect">
            <a:avLst/>
          </a:prstGeom>
        </p:spPr>
      </p:pic>
      <p:pic>
        <p:nvPicPr>
          <p:cNvPr id="5" name="Image 3" descr="preencoded.png"/>
          <p:cNvPicPr>
            <a:picLocks noChangeAspect="1"/>
          </p:cNvPicPr>
          <p:nvPr/>
        </p:nvPicPr>
        <p:blipFill>
          <a:blip r:embed="rId6"/>
          <a:stretch>
            <a:fillRect/>
          </a:stretch>
        </p:blipFill>
        <p:spPr>
          <a:xfrm>
            <a:off x="8595360" y="4594860"/>
            <a:ext cx="548640" cy="548640"/>
          </a:xfrm>
          <a:prstGeom prst="rect">
            <a:avLst/>
          </a:prstGeom>
        </p:spPr>
      </p:pic>
      <p:sp>
        <p:nvSpPr>
          <p:cNvPr id="6" name="Text 0"/>
          <p:cNvSpPr/>
          <p:nvPr/>
        </p:nvSpPr>
        <p:spPr>
          <a:xfrm>
            <a:off x="640080" y="274320"/>
            <a:ext cx="7315200" cy="640080"/>
          </a:xfrm>
          <a:prstGeom prst="rect">
            <a:avLst/>
          </a:prstGeom>
          <a:noFill/>
          <a:ln/>
        </p:spPr>
        <p:txBody>
          <a:bodyPr wrap="square" lIns="0" tIns="0" rIns="0" bIns="0" rtlCol="0" anchor="ctr"/>
          <a:lstStyle/>
          <a:p>
            <a:pPr marL="0" indent="0" algn="l">
              <a:buNone/>
            </a:pPr>
            <a:r>
              <a:rPr lang="en-US" sz="3200" b="1" dirty="0">
                <a:solidFill>
                  <a:srgbClr val="081E3F"/>
                </a:solidFill>
                <a:latin typeface="Georgia" pitchFamily="34" charset="0"/>
                <a:ea typeface="Georgia" pitchFamily="34" charset="-122"/>
                <a:cs typeface="Georgia" pitchFamily="34" charset="-120"/>
              </a:rPr>
              <a:t>Testing &amp; Evaluation</a:t>
            </a:r>
            <a:endParaRPr lang="en-US" sz="3200" dirty="0"/>
          </a:p>
        </p:txBody>
      </p:sp>
      <p:sp>
        <p:nvSpPr>
          <p:cNvPr id="7" name="Shape 1"/>
          <p:cNvSpPr/>
          <p:nvPr/>
        </p:nvSpPr>
        <p:spPr>
          <a:xfrm>
            <a:off x="457200" y="1051560"/>
            <a:ext cx="3931920" cy="329184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a:p>
        </p:txBody>
      </p:sp>
      <p:sp>
        <p:nvSpPr>
          <p:cNvPr id="8" name="Text 2"/>
          <p:cNvSpPr/>
          <p:nvPr/>
        </p:nvSpPr>
        <p:spPr>
          <a:xfrm>
            <a:off x="685800" y="1188720"/>
            <a:ext cx="3474720" cy="320040"/>
          </a:xfrm>
          <a:prstGeom prst="rect">
            <a:avLst/>
          </a:prstGeom>
          <a:noFill/>
          <a:ln/>
        </p:spPr>
        <p:txBody>
          <a:bodyPr wrap="square" lIns="0" tIns="0" rIns="0" bIns="0" rtlCol="0" anchor="ctr"/>
          <a:lstStyle/>
          <a:p>
            <a:pPr marL="0" indent="0" algn="l">
              <a:buNone/>
            </a:pPr>
            <a:r>
              <a:rPr lang="en-US" sz="1500" b="1" dirty="0">
                <a:solidFill>
                  <a:srgbClr val="081E3F"/>
                </a:solidFill>
                <a:latin typeface="Georgia" pitchFamily="34" charset="0"/>
                <a:ea typeface="Georgia" pitchFamily="34" charset="-122"/>
                <a:cs typeface="Georgia" pitchFamily="34" charset="-120"/>
              </a:rPr>
              <a:t>What We Tested</a:t>
            </a:r>
            <a:endParaRPr lang="en-US" sz="1500" dirty="0"/>
          </a:p>
        </p:txBody>
      </p:sp>
      <p:sp>
        <p:nvSpPr>
          <p:cNvPr id="9" name="Shape 3"/>
          <p:cNvSpPr/>
          <p:nvPr/>
        </p:nvSpPr>
        <p:spPr>
          <a:xfrm>
            <a:off x="685800" y="1554480"/>
            <a:ext cx="914400" cy="27432"/>
          </a:xfrm>
          <a:prstGeom prst="rect">
            <a:avLst/>
          </a:prstGeom>
          <a:solidFill>
            <a:srgbClr val="D1A644"/>
          </a:solidFill>
          <a:ln/>
        </p:spPr>
        <p:txBody>
          <a:bodyPr/>
          <a:lstStyle/>
          <a:p>
            <a:endParaRPr lang="en-US"/>
          </a:p>
        </p:txBody>
      </p:sp>
      <p:pic>
        <p:nvPicPr>
          <p:cNvPr id="10" name="Image 4" descr="preencoded.png"/>
          <p:cNvPicPr>
            <a:picLocks noChangeAspect="1"/>
          </p:cNvPicPr>
          <p:nvPr/>
        </p:nvPicPr>
        <p:blipFill>
          <a:blip r:embed="rId7"/>
          <a:stretch>
            <a:fillRect/>
          </a:stretch>
        </p:blipFill>
        <p:spPr>
          <a:xfrm>
            <a:off x="731520" y="1737360"/>
            <a:ext cx="228600" cy="228600"/>
          </a:xfrm>
          <a:prstGeom prst="rect">
            <a:avLst/>
          </a:prstGeom>
        </p:spPr>
      </p:pic>
      <p:sp>
        <p:nvSpPr>
          <p:cNvPr id="11" name="Text 4"/>
          <p:cNvSpPr/>
          <p:nvPr/>
        </p:nvSpPr>
        <p:spPr>
          <a:xfrm>
            <a:off x="1051560" y="1691640"/>
            <a:ext cx="3108960" cy="411480"/>
          </a:xfrm>
          <a:prstGeom prst="rect">
            <a:avLst/>
          </a:prstGeom>
          <a:noFill/>
          <a:ln/>
        </p:spPr>
        <p:txBody>
          <a:bodyPr wrap="square" lIns="0" tIns="0" rIns="0" bIns="0" rtlCol="0" anchor="ctr"/>
          <a:lstStyle/>
          <a:p>
            <a:pPr marL="0" indent="0" algn="l">
              <a:lnSpc>
                <a:spcPct val="120000"/>
              </a:lnSpc>
              <a:buNone/>
            </a:pPr>
            <a:r>
              <a:rPr lang="en-US" sz="1050" dirty="0">
                <a:solidFill>
                  <a:srgbClr val="4A5568"/>
                </a:solidFill>
                <a:latin typeface="Calibri" pitchFamily="34" charset="0"/>
                <a:ea typeface="Calibri" pitchFamily="34" charset="-122"/>
                <a:cs typeface="Calibri" pitchFamily="34" charset="-120"/>
              </a:rPr>
              <a:t>OCR accuracy across different label formats, lighting conditions, and image qualities</a:t>
            </a:r>
            <a:endParaRPr lang="en-US" sz="1050" dirty="0"/>
          </a:p>
        </p:txBody>
      </p:sp>
      <p:pic>
        <p:nvPicPr>
          <p:cNvPr id="12" name="Image 5" descr="preencoded.png"/>
          <p:cNvPicPr>
            <a:picLocks noChangeAspect="1"/>
          </p:cNvPicPr>
          <p:nvPr/>
        </p:nvPicPr>
        <p:blipFill>
          <a:blip r:embed="rId7"/>
          <a:stretch>
            <a:fillRect/>
          </a:stretch>
        </p:blipFill>
        <p:spPr>
          <a:xfrm>
            <a:off x="731520" y="2194560"/>
            <a:ext cx="228600" cy="228600"/>
          </a:xfrm>
          <a:prstGeom prst="rect">
            <a:avLst/>
          </a:prstGeom>
        </p:spPr>
      </p:pic>
      <p:sp>
        <p:nvSpPr>
          <p:cNvPr id="13" name="Text 5"/>
          <p:cNvSpPr/>
          <p:nvPr/>
        </p:nvSpPr>
        <p:spPr>
          <a:xfrm>
            <a:off x="1051560" y="2148840"/>
            <a:ext cx="3108960" cy="411480"/>
          </a:xfrm>
          <a:prstGeom prst="rect">
            <a:avLst/>
          </a:prstGeom>
          <a:noFill/>
          <a:ln/>
        </p:spPr>
        <p:txBody>
          <a:bodyPr wrap="square" lIns="0" tIns="0" rIns="0" bIns="0" rtlCol="0" anchor="ctr"/>
          <a:lstStyle/>
          <a:p>
            <a:pPr marL="0" indent="0" algn="l">
              <a:lnSpc>
                <a:spcPct val="120000"/>
              </a:lnSpc>
              <a:buNone/>
            </a:pPr>
            <a:r>
              <a:rPr lang="en-US" sz="1050" dirty="0">
                <a:solidFill>
                  <a:srgbClr val="4A5568"/>
                </a:solidFill>
                <a:latin typeface="Calibri" pitchFamily="34" charset="0"/>
                <a:ea typeface="Calibri" pitchFamily="34" charset="-122"/>
                <a:cs typeface="Calibri" pitchFamily="34" charset="-120"/>
              </a:rPr>
              <a:t>Allergen detection precision using known ingredient lists with verified allergen content</a:t>
            </a:r>
            <a:endParaRPr lang="en-US" sz="1050" dirty="0"/>
          </a:p>
        </p:txBody>
      </p:sp>
      <p:pic>
        <p:nvPicPr>
          <p:cNvPr id="14" name="Image 6" descr="preencoded.png"/>
          <p:cNvPicPr>
            <a:picLocks noChangeAspect="1"/>
          </p:cNvPicPr>
          <p:nvPr/>
        </p:nvPicPr>
        <p:blipFill>
          <a:blip r:embed="rId7"/>
          <a:stretch>
            <a:fillRect/>
          </a:stretch>
        </p:blipFill>
        <p:spPr>
          <a:xfrm>
            <a:off x="731520" y="2651760"/>
            <a:ext cx="228600" cy="228600"/>
          </a:xfrm>
          <a:prstGeom prst="rect">
            <a:avLst/>
          </a:prstGeom>
        </p:spPr>
      </p:pic>
      <p:sp>
        <p:nvSpPr>
          <p:cNvPr id="15" name="Text 6"/>
          <p:cNvSpPr/>
          <p:nvPr/>
        </p:nvSpPr>
        <p:spPr>
          <a:xfrm>
            <a:off x="1051560" y="2606040"/>
            <a:ext cx="3108960" cy="411480"/>
          </a:xfrm>
          <a:prstGeom prst="rect">
            <a:avLst/>
          </a:prstGeom>
          <a:noFill/>
          <a:ln/>
        </p:spPr>
        <p:txBody>
          <a:bodyPr wrap="square" lIns="0" tIns="0" rIns="0" bIns="0" rtlCol="0" anchor="ctr"/>
          <a:lstStyle/>
          <a:p>
            <a:pPr marL="0" indent="0" algn="l">
              <a:lnSpc>
                <a:spcPct val="120000"/>
              </a:lnSpc>
              <a:buNone/>
            </a:pPr>
            <a:r>
              <a:rPr lang="en-US" sz="1050" dirty="0">
                <a:solidFill>
                  <a:srgbClr val="4A5568"/>
                </a:solidFill>
                <a:latin typeface="Calibri" pitchFamily="34" charset="0"/>
                <a:ea typeface="Calibri" pitchFamily="34" charset="-122"/>
                <a:cs typeface="Calibri" pitchFamily="34" charset="-120"/>
              </a:rPr>
              <a:t>Dietary filter correctness for vegan, vegetarian, gluten-free, keto, halal, and kosher</a:t>
            </a:r>
            <a:endParaRPr lang="en-US" sz="1050" dirty="0"/>
          </a:p>
        </p:txBody>
      </p:sp>
      <p:pic>
        <p:nvPicPr>
          <p:cNvPr id="16" name="Image 7" descr="preencoded.png"/>
          <p:cNvPicPr>
            <a:picLocks noChangeAspect="1"/>
          </p:cNvPicPr>
          <p:nvPr/>
        </p:nvPicPr>
        <p:blipFill>
          <a:blip r:embed="rId7"/>
          <a:stretch>
            <a:fillRect/>
          </a:stretch>
        </p:blipFill>
        <p:spPr>
          <a:xfrm>
            <a:off x="731520" y="3108960"/>
            <a:ext cx="228600" cy="228600"/>
          </a:xfrm>
          <a:prstGeom prst="rect">
            <a:avLst/>
          </a:prstGeom>
        </p:spPr>
      </p:pic>
      <p:sp>
        <p:nvSpPr>
          <p:cNvPr id="17" name="Text 7"/>
          <p:cNvSpPr/>
          <p:nvPr/>
        </p:nvSpPr>
        <p:spPr>
          <a:xfrm>
            <a:off x="1051560" y="3063240"/>
            <a:ext cx="3108960" cy="411480"/>
          </a:xfrm>
          <a:prstGeom prst="rect">
            <a:avLst/>
          </a:prstGeom>
          <a:noFill/>
          <a:ln/>
        </p:spPr>
        <p:txBody>
          <a:bodyPr wrap="square" lIns="0" tIns="0" rIns="0" bIns="0" rtlCol="0" anchor="ctr"/>
          <a:lstStyle/>
          <a:p>
            <a:pPr marL="0" indent="0" algn="l">
              <a:lnSpc>
                <a:spcPct val="120000"/>
              </a:lnSpc>
              <a:buNone/>
            </a:pPr>
            <a:r>
              <a:rPr lang="en-US" sz="1050" dirty="0">
                <a:solidFill>
                  <a:srgbClr val="4A5568"/>
                </a:solidFill>
                <a:latin typeface="Calibri" pitchFamily="34" charset="0"/>
                <a:ea typeface="Calibri" pitchFamily="34" charset="-122"/>
                <a:cs typeface="Calibri" pitchFamily="34" charset="-120"/>
              </a:rPr>
              <a:t>Barcode scanning reliability across browsers using BarcodeDetector and ZXing fallback</a:t>
            </a:r>
            <a:endParaRPr lang="en-US" sz="1050" dirty="0"/>
          </a:p>
        </p:txBody>
      </p:sp>
      <p:pic>
        <p:nvPicPr>
          <p:cNvPr id="18" name="Image 8" descr="preencoded.png"/>
          <p:cNvPicPr>
            <a:picLocks noChangeAspect="1"/>
          </p:cNvPicPr>
          <p:nvPr/>
        </p:nvPicPr>
        <p:blipFill>
          <a:blip r:embed="rId7"/>
          <a:stretch>
            <a:fillRect/>
          </a:stretch>
        </p:blipFill>
        <p:spPr>
          <a:xfrm>
            <a:off x="731520" y="3566160"/>
            <a:ext cx="228600" cy="228600"/>
          </a:xfrm>
          <a:prstGeom prst="rect">
            <a:avLst/>
          </a:prstGeom>
        </p:spPr>
      </p:pic>
      <p:sp>
        <p:nvSpPr>
          <p:cNvPr id="19" name="Text 8"/>
          <p:cNvSpPr/>
          <p:nvPr/>
        </p:nvSpPr>
        <p:spPr>
          <a:xfrm>
            <a:off x="1051560" y="3520440"/>
            <a:ext cx="3108960" cy="411480"/>
          </a:xfrm>
          <a:prstGeom prst="rect">
            <a:avLst/>
          </a:prstGeom>
          <a:noFill/>
          <a:ln/>
        </p:spPr>
        <p:txBody>
          <a:bodyPr wrap="square" lIns="0" tIns="0" rIns="0" bIns="0" rtlCol="0" anchor="ctr"/>
          <a:lstStyle/>
          <a:p>
            <a:pPr marL="0" indent="0" algn="l">
              <a:lnSpc>
                <a:spcPct val="120000"/>
              </a:lnSpc>
              <a:buNone/>
            </a:pPr>
            <a:r>
              <a:rPr lang="en-US" sz="1050" dirty="0">
                <a:solidFill>
                  <a:srgbClr val="4A5568"/>
                </a:solidFill>
                <a:latin typeface="Calibri" pitchFamily="34" charset="0"/>
                <a:ea typeface="Calibri" pitchFamily="34" charset="-122"/>
                <a:cs typeface="Calibri" pitchFamily="34" charset="-120"/>
              </a:rPr>
              <a:t>End-to-end deployment stability on Render with Google Cloud Vision credentials</a:t>
            </a:r>
            <a:endParaRPr lang="en-US" sz="1050" dirty="0"/>
          </a:p>
        </p:txBody>
      </p:sp>
      <p:sp>
        <p:nvSpPr>
          <p:cNvPr id="20" name="Shape 9"/>
          <p:cNvSpPr/>
          <p:nvPr/>
        </p:nvSpPr>
        <p:spPr>
          <a:xfrm>
            <a:off x="4754880" y="1051560"/>
            <a:ext cx="3931920" cy="329184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a:p>
        </p:txBody>
      </p:sp>
      <p:sp>
        <p:nvSpPr>
          <p:cNvPr id="21" name="Text 10"/>
          <p:cNvSpPr/>
          <p:nvPr/>
        </p:nvSpPr>
        <p:spPr>
          <a:xfrm>
            <a:off x="4983480" y="1188720"/>
            <a:ext cx="3474720" cy="320040"/>
          </a:xfrm>
          <a:prstGeom prst="rect">
            <a:avLst/>
          </a:prstGeom>
          <a:noFill/>
          <a:ln/>
        </p:spPr>
        <p:txBody>
          <a:bodyPr wrap="square" lIns="0" tIns="0" rIns="0" bIns="0" rtlCol="0" anchor="ctr"/>
          <a:lstStyle/>
          <a:p>
            <a:pPr marL="0" indent="0" algn="l">
              <a:buNone/>
            </a:pPr>
            <a:r>
              <a:rPr lang="en-US" sz="1500" b="1" dirty="0">
                <a:solidFill>
                  <a:srgbClr val="081E3F"/>
                </a:solidFill>
                <a:latin typeface="Georgia" pitchFamily="34" charset="0"/>
                <a:ea typeface="Georgia" pitchFamily="34" charset="-122"/>
                <a:cs typeface="Georgia" pitchFamily="34" charset="-120"/>
              </a:rPr>
              <a:t>Key Findings</a:t>
            </a:r>
            <a:endParaRPr lang="en-US" sz="1500" dirty="0"/>
          </a:p>
        </p:txBody>
      </p:sp>
      <p:sp>
        <p:nvSpPr>
          <p:cNvPr id="22" name="Shape 11"/>
          <p:cNvSpPr/>
          <p:nvPr/>
        </p:nvSpPr>
        <p:spPr>
          <a:xfrm>
            <a:off x="4983480" y="1554480"/>
            <a:ext cx="914400" cy="27432"/>
          </a:xfrm>
          <a:prstGeom prst="rect">
            <a:avLst/>
          </a:prstGeom>
          <a:solidFill>
            <a:srgbClr val="D1A644"/>
          </a:solidFill>
          <a:ln/>
        </p:spPr>
        <p:txBody>
          <a:bodyPr/>
          <a:lstStyle/>
          <a:p>
            <a:endParaRPr lang="en-US"/>
          </a:p>
        </p:txBody>
      </p:sp>
      <p:sp>
        <p:nvSpPr>
          <p:cNvPr id="23" name="Text 12"/>
          <p:cNvSpPr/>
          <p:nvPr/>
        </p:nvSpPr>
        <p:spPr>
          <a:xfrm>
            <a:off x="4983480" y="1737360"/>
            <a:ext cx="3474720" cy="201168"/>
          </a:xfrm>
          <a:prstGeom prst="rect">
            <a:avLst/>
          </a:prstGeom>
          <a:noFill/>
          <a:ln/>
        </p:spPr>
        <p:txBody>
          <a:bodyPr wrap="square" lIns="0" tIns="0" rIns="0" bIns="0" rtlCol="0" anchor="ctr"/>
          <a:lstStyle/>
          <a:p>
            <a:pPr marL="0" indent="0" algn="l">
              <a:buNone/>
            </a:pPr>
            <a:r>
              <a:rPr lang="en-US" sz="1100" b="1" dirty="0">
                <a:solidFill>
                  <a:srgbClr val="081E3F"/>
                </a:solidFill>
                <a:latin typeface="Calibri" pitchFamily="34" charset="0"/>
                <a:ea typeface="Calibri" pitchFamily="34" charset="-122"/>
                <a:cs typeface="Calibri" pitchFamily="34" charset="-120"/>
              </a:rPr>
              <a:t>Google Vision vs Tesseract</a:t>
            </a:r>
            <a:endParaRPr lang="en-US" sz="1100" dirty="0"/>
          </a:p>
        </p:txBody>
      </p:sp>
      <p:sp>
        <p:nvSpPr>
          <p:cNvPr id="24" name="Text 13"/>
          <p:cNvSpPr/>
          <p:nvPr/>
        </p:nvSpPr>
        <p:spPr>
          <a:xfrm>
            <a:off x="4983480" y="1920240"/>
            <a:ext cx="3474720" cy="256032"/>
          </a:xfrm>
          <a:prstGeom prst="rect">
            <a:avLst/>
          </a:prstGeom>
          <a:noFill/>
          <a:ln/>
        </p:spPr>
        <p:txBody>
          <a:bodyPr wrap="square" lIns="0" tIns="0" rIns="0" bIns="0" rtlCol="0" anchor="ctr"/>
          <a:lstStyle/>
          <a:p>
            <a:pPr marL="0" indent="0" algn="l">
              <a:buNone/>
            </a:pPr>
            <a:r>
              <a:rPr lang="en-US" sz="1000" dirty="0">
                <a:solidFill>
                  <a:srgbClr val="4A5568"/>
                </a:solidFill>
                <a:latin typeface="Calibri" pitchFamily="34" charset="0"/>
                <a:ea typeface="Calibri" pitchFamily="34" charset="-122"/>
                <a:cs typeface="Calibri" pitchFamily="34" charset="-120"/>
              </a:rPr>
              <a:t>Major accuracy improvement on ingredient text extraction</a:t>
            </a:r>
            <a:endParaRPr lang="en-US" sz="1000" dirty="0"/>
          </a:p>
        </p:txBody>
      </p:sp>
      <p:sp>
        <p:nvSpPr>
          <p:cNvPr id="25" name="Text 14"/>
          <p:cNvSpPr/>
          <p:nvPr/>
        </p:nvSpPr>
        <p:spPr>
          <a:xfrm>
            <a:off x="4983480" y="2194560"/>
            <a:ext cx="3474720" cy="201168"/>
          </a:xfrm>
          <a:prstGeom prst="rect">
            <a:avLst/>
          </a:prstGeom>
          <a:noFill/>
          <a:ln/>
        </p:spPr>
        <p:txBody>
          <a:bodyPr wrap="square" lIns="0" tIns="0" rIns="0" bIns="0" rtlCol="0" anchor="ctr"/>
          <a:lstStyle/>
          <a:p>
            <a:pPr marL="0" indent="0" algn="l">
              <a:buNone/>
            </a:pPr>
            <a:r>
              <a:rPr lang="en-US" sz="1100" b="1" dirty="0">
                <a:solidFill>
                  <a:srgbClr val="081E3F"/>
                </a:solidFill>
                <a:latin typeface="Calibri" pitchFamily="34" charset="0"/>
                <a:ea typeface="Calibri" pitchFamily="34" charset="-122"/>
                <a:cs typeface="Calibri" pitchFamily="34" charset="-120"/>
              </a:rPr>
              <a:t>Allergen Detection</a:t>
            </a:r>
            <a:endParaRPr lang="en-US" sz="1100" dirty="0"/>
          </a:p>
        </p:txBody>
      </p:sp>
      <p:sp>
        <p:nvSpPr>
          <p:cNvPr id="26" name="Text 15"/>
          <p:cNvSpPr/>
          <p:nvPr/>
        </p:nvSpPr>
        <p:spPr>
          <a:xfrm>
            <a:off x="4983480" y="2377440"/>
            <a:ext cx="3474720" cy="256032"/>
          </a:xfrm>
          <a:prstGeom prst="rect">
            <a:avLst/>
          </a:prstGeom>
          <a:noFill/>
          <a:ln/>
        </p:spPr>
        <p:txBody>
          <a:bodyPr wrap="square" lIns="0" tIns="0" rIns="0" bIns="0" rtlCol="0" anchor="ctr"/>
          <a:lstStyle/>
          <a:p>
            <a:pPr marL="0" indent="0" algn="l">
              <a:buNone/>
            </a:pPr>
            <a:r>
              <a:rPr lang="en-US" sz="1000" dirty="0">
                <a:solidFill>
                  <a:srgbClr val="4A5568"/>
                </a:solidFill>
                <a:latin typeface="Calibri" pitchFamily="34" charset="0"/>
                <a:ea typeface="Calibri" pitchFamily="34" charset="-122"/>
                <a:cs typeface="Calibri" pitchFamily="34" charset="-120"/>
              </a:rPr>
              <a:t>Reliable keyword matching with word-boundary regex reduces false positives</a:t>
            </a:r>
            <a:endParaRPr lang="en-US" sz="1000" dirty="0"/>
          </a:p>
        </p:txBody>
      </p:sp>
      <p:sp>
        <p:nvSpPr>
          <p:cNvPr id="27" name="Text 16"/>
          <p:cNvSpPr/>
          <p:nvPr/>
        </p:nvSpPr>
        <p:spPr>
          <a:xfrm>
            <a:off x="4983480" y="2651760"/>
            <a:ext cx="3474720" cy="201168"/>
          </a:xfrm>
          <a:prstGeom prst="rect">
            <a:avLst/>
          </a:prstGeom>
          <a:noFill/>
          <a:ln/>
        </p:spPr>
        <p:txBody>
          <a:bodyPr wrap="square" lIns="0" tIns="0" rIns="0" bIns="0" rtlCol="0" anchor="ctr"/>
          <a:lstStyle/>
          <a:p>
            <a:pPr marL="0" indent="0" algn="l">
              <a:buNone/>
            </a:pPr>
            <a:r>
              <a:rPr lang="en-US" sz="1100" b="1" dirty="0">
                <a:solidFill>
                  <a:srgbClr val="081E3F"/>
                </a:solidFill>
                <a:latin typeface="Calibri" pitchFamily="34" charset="0"/>
                <a:ea typeface="Calibri" pitchFamily="34" charset="-122"/>
                <a:cs typeface="Calibri" pitchFamily="34" charset="-120"/>
              </a:rPr>
              <a:t>Barcode Scanning</a:t>
            </a:r>
            <a:endParaRPr lang="en-US" sz="1100" dirty="0"/>
          </a:p>
        </p:txBody>
      </p:sp>
      <p:sp>
        <p:nvSpPr>
          <p:cNvPr id="28" name="Text 17"/>
          <p:cNvSpPr/>
          <p:nvPr/>
        </p:nvSpPr>
        <p:spPr>
          <a:xfrm>
            <a:off x="4983480" y="2834640"/>
            <a:ext cx="3474720" cy="256032"/>
          </a:xfrm>
          <a:prstGeom prst="rect">
            <a:avLst/>
          </a:prstGeom>
          <a:noFill/>
          <a:ln/>
        </p:spPr>
        <p:txBody>
          <a:bodyPr wrap="square" lIns="0" tIns="0" rIns="0" bIns="0" rtlCol="0" anchor="ctr"/>
          <a:lstStyle/>
          <a:p>
            <a:pPr marL="0" indent="0" algn="l">
              <a:buNone/>
            </a:pPr>
            <a:r>
              <a:rPr lang="en-US" sz="1000" dirty="0">
                <a:solidFill>
                  <a:srgbClr val="4A5568"/>
                </a:solidFill>
                <a:latin typeface="Calibri" pitchFamily="34" charset="0"/>
                <a:ea typeface="Calibri" pitchFamily="34" charset="-122"/>
                <a:cs typeface="Calibri" pitchFamily="34" charset="-120"/>
              </a:rPr>
              <a:t>Works on Chrome/Edge natively; ZXing fallback covers Firefox/Safari</a:t>
            </a:r>
            <a:endParaRPr lang="en-US" sz="1000" dirty="0"/>
          </a:p>
        </p:txBody>
      </p:sp>
      <p:sp>
        <p:nvSpPr>
          <p:cNvPr id="29" name="Text 18"/>
          <p:cNvSpPr/>
          <p:nvPr/>
        </p:nvSpPr>
        <p:spPr>
          <a:xfrm>
            <a:off x="4983480" y="3108960"/>
            <a:ext cx="3474720" cy="201168"/>
          </a:xfrm>
          <a:prstGeom prst="rect">
            <a:avLst/>
          </a:prstGeom>
          <a:noFill/>
          <a:ln/>
        </p:spPr>
        <p:txBody>
          <a:bodyPr wrap="square" lIns="0" tIns="0" rIns="0" bIns="0" rtlCol="0" anchor="ctr"/>
          <a:lstStyle/>
          <a:p>
            <a:pPr marL="0" indent="0" algn="l">
              <a:buNone/>
            </a:pPr>
            <a:r>
              <a:rPr lang="en-US" sz="1100" b="1" dirty="0">
                <a:solidFill>
                  <a:srgbClr val="081E3F"/>
                </a:solidFill>
                <a:latin typeface="Calibri" pitchFamily="34" charset="0"/>
                <a:ea typeface="Calibri" pitchFamily="34" charset="-122"/>
                <a:cs typeface="Calibri" pitchFamily="34" charset="-120"/>
              </a:rPr>
              <a:t>Photo Quality Impact</a:t>
            </a:r>
            <a:endParaRPr lang="en-US" sz="1100" dirty="0"/>
          </a:p>
        </p:txBody>
      </p:sp>
      <p:sp>
        <p:nvSpPr>
          <p:cNvPr id="30" name="Text 19"/>
          <p:cNvSpPr/>
          <p:nvPr/>
        </p:nvSpPr>
        <p:spPr>
          <a:xfrm>
            <a:off x="4983480" y="3291840"/>
            <a:ext cx="3474720" cy="256032"/>
          </a:xfrm>
          <a:prstGeom prst="rect">
            <a:avLst/>
          </a:prstGeom>
          <a:noFill/>
          <a:ln/>
        </p:spPr>
        <p:txBody>
          <a:bodyPr wrap="square" lIns="0" tIns="0" rIns="0" bIns="0" rtlCol="0" anchor="ctr"/>
          <a:lstStyle/>
          <a:p>
            <a:pPr marL="0" indent="0" algn="l">
              <a:buNone/>
            </a:pPr>
            <a:r>
              <a:rPr lang="en-US" sz="1000" dirty="0">
                <a:solidFill>
                  <a:srgbClr val="4A5568"/>
                </a:solidFill>
                <a:latin typeface="Calibri" pitchFamily="34" charset="0"/>
                <a:ea typeface="Calibri" pitchFamily="34" charset="-122"/>
                <a:cs typeface="Calibri" pitchFamily="34" charset="-120"/>
              </a:rPr>
              <a:t>Blurry or glare-heavy photos remain the #1 source of OCR errors</a:t>
            </a:r>
            <a:endParaRPr lang="en-US" sz="1000" dirty="0"/>
          </a:p>
        </p:txBody>
      </p:sp>
      <p:sp>
        <p:nvSpPr>
          <p:cNvPr id="31" name="Text 20"/>
          <p:cNvSpPr/>
          <p:nvPr/>
        </p:nvSpPr>
        <p:spPr>
          <a:xfrm>
            <a:off x="4983480" y="3566160"/>
            <a:ext cx="3474720" cy="201168"/>
          </a:xfrm>
          <a:prstGeom prst="rect">
            <a:avLst/>
          </a:prstGeom>
          <a:noFill/>
          <a:ln/>
        </p:spPr>
        <p:txBody>
          <a:bodyPr wrap="square" lIns="0" tIns="0" rIns="0" bIns="0" rtlCol="0" anchor="ctr"/>
          <a:lstStyle/>
          <a:p>
            <a:pPr marL="0" indent="0" algn="l">
              <a:buNone/>
            </a:pPr>
            <a:r>
              <a:rPr lang="en-US" sz="1100" b="1" dirty="0">
                <a:solidFill>
                  <a:srgbClr val="081E3F"/>
                </a:solidFill>
                <a:latin typeface="Calibri" pitchFamily="34" charset="0"/>
                <a:ea typeface="Calibri" pitchFamily="34" charset="-122"/>
                <a:cs typeface="Calibri" pitchFamily="34" charset="-120"/>
              </a:rPr>
              <a:t>Deployment</a:t>
            </a:r>
            <a:endParaRPr lang="en-US" sz="1100" dirty="0"/>
          </a:p>
        </p:txBody>
      </p:sp>
      <p:sp>
        <p:nvSpPr>
          <p:cNvPr id="32" name="Text 21"/>
          <p:cNvSpPr/>
          <p:nvPr/>
        </p:nvSpPr>
        <p:spPr>
          <a:xfrm>
            <a:off x="4983480" y="3749040"/>
            <a:ext cx="3474720" cy="256032"/>
          </a:xfrm>
          <a:prstGeom prst="rect">
            <a:avLst/>
          </a:prstGeom>
          <a:noFill/>
          <a:ln/>
        </p:spPr>
        <p:txBody>
          <a:bodyPr wrap="square" lIns="0" tIns="0" rIns="0" bIns="0" rtlCol="0" anchor="ctr"/>
          <a:lstStyle/>
          <a:p>
            <a:pPr marL="0" indent="0" algn="l">
              <a:buNone/>
            </a:pPr>
            <a:r>
              <a:rPr lang="en-US" sz="1000" dirty="0">
                <a:solidFill>
                  <a:srgbClr val="4A5568"/>
                </a:solidFill>
                <a:latin typeface="Calibri" pitchFamily="34" charset="0"/>
                <a:ea typeface="Calibri" pitchFamily="34" charset="-122"/>
                <a:cs typeface="Calibri" pitchFamily="34" charset="-120"/>
              </a:rPr>
              <a:t>Credential management via env vars solved the local vs. production gap</a:t>
            </a:r>
            <a:endParaRPr lang="en-US" sz="1000" dirty="0"/>
          </a:p>
        </p:txBody>
      </p:sp>
      <p:sp>
        <p:nvSpPr>
          <p:cNvPr id="33" name="Text 22"/>
          <p:cNvSpPr/>
          <p:nvPr/>
        </p:nvSpPr>
        <p:spPr>
          <a:xfrm>
            <a:off x="457200" y="4709160"/>
            <a:ext cx="3657600" cy="228600"/>
          </a:xfrm>
          <a:prstGeom prst="rect">
            <a:avLst/>
          </a:prstGeom>
          <a:noFill/>
          <a:ln/>
        </p:spPr>
        <p:txBody>
          <a:bodyPr wrap="square" lIns="0" tIns="0" rIns="0" bIns="0" rtlCol="0" anchor="ctr"/>
          <a:lstStyle/>
          <a:p>
            <a:pPr marL="0" indent="0">
              <a:buNone/>
            </a:pPr>
            <a:r>
              <a:rPr lang="en-US" sz="800" dirty="0">
                <a:solidFill>
                  <a:srgbClr val="8899B0"/>
                </a:solidFill>
                <a:latin typeface="Calibri" pitchFamily="34" charset="0"/>
                <a:ea typeface="Calibri" pitchFamily="34" charset="-122"/>
                <a:cs typeface="Calibri" pitchFamily="34" charset="-120"/>
              </a:rPr>
              <a:t>FIU | College of Engineering &amp; Computing</a:t>
            </a:r>
            <a:endParaRPr lang="en-US" sz="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 cy="548640"/>
          </a:xfrm>
          <a:prstGeom prst="rect">
            <a:avLst/>
          </a:prstGeom>
        </p:spPr>
      </p:pic>
      <p:pic>
        <p:nvPicPr>
          <p:cNvPr id="3" name="Image 1" descr="preencoded.png"/>
          <p:cNvPicPr>
            <a:picLocks noChangeAspect="1"/>
          </p:cNvPicPr>
          <p:nvPr/>
        </p:nvPicPr>
        <p:blipFill>
          <a:blip r:embed="rId4"/>
          <a:stretch>
            <a:fillRect/>
          </a:stretch>
        </p:blipFill>
        <p:spPr>
          <a:xfrm>
            <a:off x="8595360" y="0"/>
            <a:ext cx="548640" cy="548640"/>
          </a:xfrm>
          <a:prstGeom prst="rect">
            <a:avLst/>
          </a:prstGeom>
        </p:spPr>
      </p:pic>
      <p:pic>
        <p:nvPicPr>
          <p:cNvPr id="4" name="Image 2" descr="preencoded.png"/>
          <p:cNvPicPr>
            <a:picLocks noChangeAspect="1"/>
          </p:cNvPicPr>
          <p:nvPr/>
        </p:nvPicPr>
        <p:blipFill>
          <a:blip r:embed="rId5"/>
          <a:stretch>
            <a:fillRect/>
          </a:stretch>
        </p:blipFill>
        <p:spPr>
          <a:xfrm>
            <a:off x="0" y="4594860"/>
            <a:ext cx="548640" cy="548640"/>
          </a:xfrm>
          <a:prstGeom prst="rect">
            <a:avLst/>
          </a:prstGeom>
        </p:spPr>
      </p:pic>
      <p:pic>
        <p:nvPicPr>
          <p:cNvPr id="5" name="Image 3" descr="preencoded.png"/>
          <p:cNvPicPr>
            <a:picLocks noChangeAspect="1"/>
          </p:cNvPicPr>
          <p:nvPr/>
        </p:nvPicPr>
        <p:blipFill>
          <a:blip r:embed="rId6"/>
          <a:stretch>
            <a:fillRect/>
          </a:stretch>
        </p:blipFill>
        <p:spPr>
          <a:xfrm>
            <a:off x="8595360" y="4594860"/>
            <a:ext cx="548640" cy="548640"/>
          </a:xfrm>
          <a:prstGeom prst="rect">
            <a:avLst/>
          </a:prstGeom>
        </p:spPr>
      </p:pic>
      <p:sp>
        <p:nvSpPr>
          <p:cNvPr id="6" name="Text 0"/>
          <p:cNvSpPr/>
          <p:nvPr/>
        </p:nvSpPr>
        <p:spPr>
          <a:xfrm>
            <a:off x="640080" y="274320"/>
            <a:ext cx="8229600" cy="640080"/>
          </a:xfrm>
          <a:prstGeom prst="rect">
            <a:avLst/>
          </a:prstGeom>
          <a:noFill/>
          <a:ln/>
        </p:spPr>
        <p:txBody>
          <a:bodyPr wrap="square" lIns="0" tIns="0" rIns="0" bIns="0" rtlCol="0" anchor="ctr"/>
          <a:lstStyle/>
          <a:p>
            <a:pPr marL="0" indent="0" algn="l">
              <a:buNone/>
            </a:pPr>
            <a:r>
              <a:rPr lang="en-US" sz="3200" b="1" dirty="0">
                <a:solidFill>
                  <a:srgbClr val="081E3F"/>
                </a:solidFill>
                <a:latin typeface="Georgia" pitchFamily="34" charset="0"/>
                <a:ea typeface="Georgia" pitchFamily="34" charset="-122"/>
                <a:cs typeface="Georgia" pitchFamily="34" charset="-120"/>
              </a:rPr>
              <a:t>Challenges &amp; Lessons Learned</a:t>
            </a:r>
            <a:endParaRPr lang="en-US" sz="3200" dirty="0"/>
          </a:p>
        </p:txBody>
      </p:sp>
      <p:sp>
        <p:nvSpPr>
          <p:cNvPr id="7" name="Shape 1"/>
          <p:cNvSpPr/>
          <p:nvPr/>
        </p:nvSpPr>
        <p:spPr>
          <a:xfrm>
            <a:off x="457200" y="1051560"/>
            <a:ext cx="3931920" cy="3291840"/>
          </a:xfrm>
          <a:prstGeom prst="rect">
            <a:avLst/>
          </a:prstGeom>
          <a:solidFill>
            <a:srgbClr val="F2F4F7"/>
          </a:solidFill>
          <a:ln/>
          <a:effectLst>
            <a:outerShdw blurRad="50800" dist="25400" dir="8100000" algn="bl" rotWithShape="0">
              <a:srgbClr val="000000">
                <a:alpha val="10000"/>
              </a:srgbClr>
            </a:outerShdw>
          </a:effectLst>
        </p:spPr>
        <p:txBody>
          <a:bodyPr/>
          <a:lstStyle/>
          <a:p>
            <a:endParaRPr lang="en-US"/>
          </a:p>
        </p:txBody>
      </p:sp>
      <p:pic>
        <p:nvPicPr>
          <p:cNvPr id="8" name="Image 4" descr="preencoded.png"/>
          <p:cNvPicPr>
            <a:picLocks noChangeAspect="1"/>
          </p:cNvPicPr>
          <p:nvPr/>
        </p:nvPicPr>
        <p:blipFill>
          <a:blip r:embed="rId7"/>
          <a:stretch>
            <a:fillRect/>
          </a:stretch>
        </p:blipFill>
        <p:spPr>
          <a:xfrm>
            <a:off x="685800" y="1188720"/>
            <a:ext cx="320040" cy="320040"/>
          </a:xfrm>
          <a:prstGeom prst="rect">
            <a:avLst/>
          </a:prstGeom>
        </p:spPr>
      </p:pic>
      <p:sp>
        <p:nvSpPr>
          <p:cNvPr id="9" name="Text 2"/>
          <p:cNvSpPr/>
          <p:nvPr/>
        </p:nvSpPr>
        <p:spPr>
          <a:xfrm>
            <a:off x="1097280" y="1188720"/>
            <a:ext cx="2743200" cy="320040"/>
          </a:xfrm>
          <a:prstGeom prst="rect">
            <a:avLst/>
          </a:prstGeom>
          <a:noFill/>
          <a:ln/>
        </p:spPr>
        <p:txBody>
          <a:bodyPr wrap="square" lIns="0" tIns="0" rIns="0" bIns="0" rtlCol="0" anchor="ctr"/>
          <a:lstStyle/>
          <a:p>
            <a:pPr marL="0" indent="0" algn="l">
              <a:buNone/>
            </a:pPr>
            <a:r>
              <a:rPr lang="en-US" sz="1500" b="1" dirty="0">
                <a:solidFill>
                  <a:srgbClr val="081E3F"/>
                </a:solidFill>
                <a:latin typeface="Georgia" pitchFamily="34" charset="0"/>
                <a:ea typeface="Georgia" pitchFamily="34" charset="-122"/>
                <a:cs typeface="Georgia" pitchFamily="34" charset="-120"/>
              </a:rPr>
              <a:t>Challenges</a:t>
            </a:r>
            <a:endParaRPr lang="en-US" sz="1500" dirty="0"/>
          </a:p>
        </p:txBody>
      </p:sp>
      <p:sp>
        <p:nvSpPr>
          <p:cNvPr id="10" name="Text 3"/>
          <p:cNvSpPr/>
          <p:nvPr/>
        </p:nvSpPr>
        <p:spPr>
          <a:xfrm>
            <a:off x="685800" y="1691640"/>
            <a:ext cx="274320" cy="274320"/>
          </a:xfrm>
          <a:prstGeom prst="rect">
            <a:avLst/>
          </a:prstGeom>
          <a:noFill/>
          <a:ln/>
        </p:spPr>
        <p:txBody>
          <a:bodyPr wrap="square" lIns="0" tIns="0" rIns="0" bIns="0" rtlCol="0" anchor="ctr"/>
          <a:lstStyle/>
          <a:p>
            <a:pPr marL="0" indent="0" algn="l">
              <a:buNone/>
            </a:pPr>
            <a:r>
              <a:rPr lang="en-US" sz="1100" b="1" dirty="0">
                <a:solidFill>
                  <a:srgbClr val="D1A644"/>
                </a:solidFill>
                <a:latin typeface="Georgia" pitchFamily="34" charset="0"/>
                <a:ea typeface="Georgia" pitchFamily="34" charset="-122"/>
                <a:cs typeface="Georgia" pitchFamily="34" charset="-120"/>
              </a:rPr>
              <a:t>1.</a:t>
            </a:r>
            <a:endParaRPr lang="en-US" sz="1100" dirty="0"/>
          </a:p>
        </p:txBody>
      </p:sp>
      <p:sp>
        <p:nvSpPr>
          <p:cNvPr id="11" name="Text 4"/>
          <p:cNvSpPr/>
          <p:nvPr/>
        </p:nvSpPr>
        <p:spPr>
          <a:xfrm>
            <a:off x="960120" y="1664208"/>
            <a:ext cx="3200400" cy="438912"/>
          </a:xfrm>
          <a:prstGeom prst="rect">
            <a:avLst/>
          </a:prstGeom>
          <a:noFill/>
          <a:ln/>
        </p:spPr>
        <p:txBody>
          <a:bodyPr wrap="square" lIns="0" tIns="0" rIns="0" bIns="0" rtlCol="0" anchor="ctr"/>
          <a:lstStyle/>
          <a:p>
            <a:pPr marL="0" indent="0" algn="l">
              <a:lnSpc>
                <a:spcPct val="115000"/>
              </a:lnSpc>
              <a:buNone/>
            </a:pPr>
            <a:r>
              <a:rPr lang="en-US" sz="1000" dirty="0">
                <a:solidFill>
                  <a:srgbClr val="4A5568"/>
                </a:solidFill>
                <a:latin typeface="Calibri" pitchFamily="34" charset="0"/>
                <a:ea typeface="Calibri" pitchFamily="34" charset="-122"/>
                <a:cs typeface="Calibri" pitchFamily="34" charset="-120"/>
              </a:rPr>
              <a:t>Tesseract OCR was too inaccurate for nutrition labels, requiring a full switch to Google Cloud Vision mid-project</a:t>
            </a:r>
            <a:endParaRPr lang="en-US" sz="1000" dirty="0"/>
          </a:p>
        </p:txBody>
      </p:sp>
      <p:sp>
        <p:nvSpPr>
          <p:cNvPr id="12" name="Text 5"/>
          <p:cNvSpPr/>
          <p:nvPr/>
        </p:nvSpPr>
        <p:spPr>
          <a:xfrm>
            <a:off x="685800" y="2148840"/>
            <a:ext cx="274320" cy="274320"/>
          </a:xfrm>
          <a:prstGeom prst="rect">
            <a:avLst/>
          </a:prstGeom>
          <a:noFill/>
          <a:ln/>
        </p:spPr>
        <p:txBody>
          <a:bodyPr wrap="square" lIns="0" tIns="0" rIns="0" bIns="0" rtlCol="0" anchor="ctr"/>
          <a:lstStyle/>
          <a:p>
            <a:pPr marL="0" indent="0" algn="l">
              <a:buNone/>
            </a:pPr>
            <a:r>
              <a:rPr lang="en-US" sz="1100" b="1" dirty="0">
                <a:solidFill>
                  <a:srgbClr val="D1A644"/>
                </a:solidFill>
                <a:latin typeface="Georgia" pitchFamily="34" charset="0"/>
                <a:ea typeface="Georgia" pitchFamily="34" charset="-122"/>
                <a:cs typeface="Georgia" pitchFamily="34" charset="-120"/>
              </a:rPr>
              <a:t>2.</a:t>
            </a:r>
            <a:endParaRPr lang="en-US" sz="1100" dirty="0"/>
          </a:p>
        </p:txBody>
      </p:sp>
      <p:sp>
        <p:nvSpPr>
          <p:cNvPr id="13" name="Text 6"/>
          <p:cNvSpPr/>
          <p:nvPr/>
        </p:nvSpPr>
        <p:spPr>
          <a:xfrm>
            <a:off x="960120" y="2121408"/>
            <a:ext cx="3200400" cy="438912"/>
          </a:xfrm>
          <a:prstGeom prst="rect">
            <a:avLst/>
          </a:prstGeom>
          <a:noFill/>
          <a:ln/>
        </p:spPr>
        <p:txBody>
          <a:bodyPr wrap="square" lIns="0" tIns="0" rIns="0" bIns="0" rtlCol="0" anchor="ctr"/>
          <a:lstStyle/>
          <a:p>
            <a:pPr marL="0" indent="0" algn="l">
              <a:lnSpc>
                <a:spcPct val="115000"/>
              </a:lnSpc>
              <a:buNone/>
            </a:pPr>
            <a:r>
              <a:rPr lang="en-US" sz="1000" dirty="0">
                <a:solidFill>
                  <a:srgbClr val="4A5568"/>
                </a:solidFill>
                <a:latin typeface="Calibri" pitchFamily="34" charset="0"/>
                <a:ea typeface="Calibri" pitchFamily="34" charset="-122"/>
                <a:cs typeface="Calibri" pitchFamily="34" charset="-120"/>
              </a:rPr>
              <a:t>Google Cloud credentials worked locally but failed on Render — required writing env var JSON to a temp file at startup</a:t>
            </a:r>
            <a:endParaRPr lang="en-US" sz="1000" dirty="0"/>
          </a:p>
        </p:txBody>
      </p:sp>
      <p:sp>
        <p:nvSpPr>
          <p:cNvPr id="14" name="Text 7"/>
          <p:cNvSpPr/>
          <p:nvPr/>
        </p:nvSpPr>
        <p:spPr>
          <a:xfrm>
            <a:off x="685800" y="2606040"/>
            <a:ext cx="274320" cy="274320"/>
          </a:xfrm>
          <a:prstGeom prst="rect">
            <a:avLst/>
          </a:prstGeom>
          <a:noFill/>
          <a:ln/>
        </p:spPr>
        <p:txBody>
          <a:bodyPr wrap="square" lIns="0" tIns="0" rIns="0" bIns="0" rtlCol="0" anchor="ctr"/>
          <a:lstStyle/>
          <a:p>
            <a:pPr marL="0" indent="0" algn="l">
              <a:buNone/>
            </a:pPr>
            <a:r>
              <a:rPr lang="en-US" sz="1100" b="1" dirty="0">
                <a:solidFill>
                  <a:srgbClr val="D1A644"/>
                </a:solidFill>
                <a:latin typeface="Georgia" pitchFamily="34" charset="0"/>
                <a:ea typeface="Georgia" pitchFamily="34" charset="-122"/>
                <a:cs typeface="Georgia" pitchFamily="34" charset="-120"/>
              </a:rPr>
              <a:t>3.</a:t>
            </a:r>
            <a:endParaRPr lang="en-US" sz="1100" dirty="0"/>
          </a:p>
        </p:txBody>
      </p:sp>
      <p:sp>
        <p:nvSpPr>
          <p:cNvPr id="15" name="Text 8"/>
          <p:cNvSpPr/>
          <p:nvPr/>
        </p:nvSpPr>
        <p:spPr>
          <a:xfrm>
            <a:off x="960120" y="2578608"/>
            <a:ext cx="3200400" cy="438912"/>
          </a:xfrm>
          <a:prstGeom prst="rect">
            <a:avLst/>
          </a:prstGeom>
          <a:noFill/>
          <a:ln/>
        </p:spPr>
        <p:txBody>
          <a:bodyPr wrap="square" lIns="0" tIns="0" rIns="0" bIns="0" rtlCol="0" anchor="ctr"/>
          <a:lstStyle/>
          <a:p>
            <a:pPr marL="0" indent="0" algn="l">
              <a:lnSpc>
                <a:spcPct val="115000"/>
              </a:lnSpc>
              <a:buNone/>
            </a:pPr>
            <a:r>
              <a:rPr lang="en-US" sz="1000" dirty="0">
                <a:solidFill>
                  <a:srgbClr val="4A5568"/>
                </a:solidFill>
                <a:latin typeface="Calibri" pitchFamily="34" charset="0"/>
                <a:ea typeface="Calibri" pitchFamily="34" charset="-122"/>
                <a:cs typeface="Calibri" pitchFamily="34" charset="-120"/>
              </a:rPr>
              <a:t>The &lt;label&gt; HTML element caused double-toggle on filter checkboxes due to browser auto-toggle behavior</a:t>
            </a:r>
            <a:endParaRPr lang="en-US" sz="1000" dirty="0"/>
          </a:p>
        </p:txBody>
      </p:sp>
      <p:sp>
        <p:nvSpPr>
          <p:cNvPr id="16" name="Text 9"/>
          <p:cNvSpPr/>
          <p:nvPr/>
        </p:nvSpPr>
        <p:spPr>
          <a:xfrm>
            <a:off x="685800" y="3063240"/>
            <a:ext cx="274320" cy="274320"/>
          </a:xfrm>
          <a:prstGeom prst="rect">
            <a:avLst/>
          </a:prstGeom>
          <a:noFill/>
          <a:ln/>
        </p:spPr>
        <p:txBody>
          <a:bodyPr wrap="square" lIns="0" tIns="0" rIns="0" bIns="0" rtlCol="0" anchor="ctr"/>
          <a:lstStyle/>
          <a:p>
            <a:pPr marL="0" indent="0" algn="l">
              <a:buNone/>
            </a:pPr>
            <a:r>
              <a:rPr lang="en-US" sz="1100" b="1" dirty="0">
                <a:solidFill>
                  <a:srgbClr val="D1A644"/>
                </a:solidFill>
                <a:latin typeface="Georgia" pitchFamily="34" charset="0"/>
                <a:ea typeface="Georgia" pitchFamily="34" charset="-122"/>
                <a:cs typeface="Georgia" pitchFamily="34" charset="-120"/>
              </a:rPr>
              <a:t>4.</a:t>
            </a:r>
            <a:endParaRPr lang="en-US" sz="1100" dirty="0"/>
          </a:p>
        </p:txBody>
      </p:sp>
      <p:sp>
        <p:nvSpPr>
          <p:cNvPr id="17" name="Text 10"/>
          <p:cNvSpPr/>
          <p:nvPr/>
        </p:nvSpPr>
        <p:spPr>
          <a:xfrm>
            <a:off x="960120" y="3035808"/>
            <a:ext cx="3200400" cy="438912"/>
          </a:xfrm>
          <a:prstGeom prst="rect">
            <a:avLst/>
          </a:prstGeom>
          <a:noFill/>
          <a:ln/>
        </p:spPr>
        <p:txBody>
          <a:bodyPr wrap="square" lIns="0" tIns="0" rIns="0" bIns="0" rtlCol="0" anchor="ctr"/>
          <a:lstStyle/>
          <a:p>
            <a:pPr marL="0" indent="0" algn="l">
              <a:lnSpc>
                <a:spcPct val="115000"/>
              </a:lnSpc>
              <a:buNone/>
            </a:pPr>
            <a:r>
              <a:rPr lang="en-US" sz="1000" dirty="0">
                <a:solidFill>
                  <a:srgbClr val="4A5568"/>
                </a:solidFill>
                <a:latin typeface="Calibri" pitchFamily="34" charset="0"/>
                <a:ea typeface="Calibri" pitchFamily="34" charset="-122"/>
                <a:cs typeface="Calibri" pitchFamily="34" charset="-120"/>
              </a:rPr>
              <a:t>Barcode scanner showed all filters instead of only user-selected ones, requiring frontend filtering logic</a:t>
            </a:r>
            <a:endParaRPr lang="en-US" sz="1000" dirty="0"/>
          </a:p>
        </p:txBody>
      </p:sp>
      <p:sp>
        <p:nvSpPr>
          <p:cNvPr id="18" name="Text 11"/>
          <p:cNvSpPr/>
          <p:nvPr/>
        </p:nvSpPr>
        <p:spPr>
          <a:xfrm>
            <a:off x="685800" y="3520440"/>
            <a:ext cx="274320" cy="274320"/>
          </a:xfrm>
          <a:prstGeom prst="rect">
            <a:avLst/>
          </a:prstGeom>
          <a:noFill/>
          <a:ln/>
        </p:spPr>
        <p:txBody>
          <a:bodyPr wrap="square" lIns="0" tIns="0" rIns="0" bIns="0" rtlCol="0" anchor="ctr"/>
          <a:lstStyle/>
          <a:p>
            <a:pPr marL="0" indent="0" algn="l">
              <a:buNone/>
            </a:pPr>
            <a:r>
              <a:rPr lang="en-US" sz="1100" b="1" dirty="0">
                <a:solidFill>
                  <a:srgbClr val="D1A644"/>
                </a:solidFill>
                <a:latin typeface="Georgia" pitchFamily="34" charset="0"/>
                <a:ea typeface="Georgia" pitchFamily="34" charset="-122"/>
                <a:cs typeface="Georgia" pitchFamily="34" charset="-120"/>
              </a:rPr>
              <a:t>5.</a:t>
            </a:r>
            <a:endParaRPr lang="en-US" sz="1100" dirty="0"/>
          </a:p>
        </p:txBody>
      </p:sp>
      <p:sp>
        <p:nvSpPr>
          <p:cNvPr id="19" name="Text 12"/>
          <p:cNvSpPr/>
          <p:nvPr/>
        </p:nvSpPr>
        <p:spPr>
          <a:xfrm>
            <a:off x="960120" y="3493008"/>
            <a:ext cx="3200400" cy="438912"/>
          </a:xfrm>
          <a:prstGeom prst="rect">
            <a:avLst/>
          </a:prstGeom>
          <a:noFill/>
          <a:ln/>
        </p:spPr>
        <p:txBody>
          <a:bodyPr wrap="square" lIns="0" tIns="0" rIns="0" bIns="0" rtlCol="0" anchor="ctr"/>
          <a:lstStyle/>
          <a:p>
            <a:pPr marL="0" indent="0" algn="l">
              <a:lnSpc>
                <a:spcPct val="115000"/>
              </a:lnSpc>
              <a:buNone/>
            </a:pPr>
            <a:r>
              <a:rPr lang="en-US" sz="1000" dirty="0">
                <a:solidFill>
                  <a:srgbClr val="4A5568"/>
                </a:solidFill>
                <a:latin typeface="Calibri" pitchFamily="34" charset="0"/>
                <a:ea typeface="Calibri" pitchFamily="34" charset="-122"/>
                <a:cs typeface="Calibri" pitchFamily="34" charset="-120"/>
              </a:rPr>
              <a:t>Git merge conflicts in requirements.txt from parallel feature branches</a:t>
            </a:r>
            <a:endParaRPr lang="en-US" sz="1000" dirty="0"/>
          </a:p>
        </p:txBody>
      </p:sp>
      <p:sp>
        <p:nvSpPr>
          <p:cNvPr id="20" name="Shape 13"/>
          <p:cNvSpPr/>
          <p:nvPr/>
        </p:nvSpPr>
        <p:spPr>
          <a:xfrm>
            <a:off x="4754880" y="1051560"/>
            <a:ext cx="3931920" cy="3291840"/>
          </a:xfrm>
          <a:prstGeom prst="rect">
            <a:avLst/>
          </a:prstGeom>
          <a:solidFill>
            <a:srgbClr val="F2F4F7"/>
          </a:solidFill>
          <a:ln/>
          <a:effectLst>
            <a:outerShdw blurRad="50800" dist="25400" dir="8100000" algn="bl" rotWithShape="0">
              <a:srgbClr val="000000">
                <a:alpha val="10000"/>
              </a:srgbClr>
            </a:outerShdw>
          </a:effectLst>
        </p:spPr>
        <p:txBody>
          <a:bodyPr/>
          <a:lstStyle/>
          <a:p>
            <a:endParaRPr lang="en-US"/>
          </a:p>
        </p:txBody>
      </p:sp>
      <p:pic>
        <p:nvPicPr>
          <p:cNvPr id="21" name="Image 5" descr="preencoded.png"/>
          <p:cNvPicPr>
            <a:picLocks noChangeAspect="1"/>
          </p:cNvPicPr>
          <p:nvPr/>
        </p:nvPicPr>
        <p:blipFill>
          <a:blip r:embed="rId8"/>
          <a:stretch>
            <a:fillRect/>
          </a:stretch>
        </p:blipFill>
        <p:spPr>
          <a:xfrm>
            <a:off x="4983480" y="1188720"/>
            <a:ext cx="320040" cy="320040"/>
          </a:xfrm>
          <a:prstGeom prst="rect">
            <a:avLst/>
          </a:prstGeom>
        </p:spPr>
      </p:pic>
      <p:sp>
        <p:nvSpPr>
          <p:cNvPr id="22" name="Text 14"/>
          <p:cNvSpPr/>
          <p:nvPr/>
        </p:nvSpPr>
        <p:spPr>
          <a:xfrm>
            <a:off x="5394960" y="1188720"/>
            <a:ext cx="2743200" cy="320040"/>
          </a:xfrm>
          <a:prstGeom prst="rect">
            <a:avLst/>
          </a:prstGeom>
          <a:noFill/>
          <a:ln/>
        </p:spPr>
        <p:txBody>
          <a:bodyPr wrap="square" lIns="0" tIns="0" rIns="0" bIns="0" rtlCol="0" anchor="ctr"/>
          <a:lstStyle/>
          <a:p>
            <a:pPr marL="0" indent="0" algn="l">
              <a:buNone/>
            </a:pPr>
            <a:r>
              <a:rPr lang="en-US" sz="1500" b="1" dirty="0">
                <a:solidFill>
                  <a:srgbClr val="081E3F"/>
                </a:solidFill>
                <a:latin typeface="Georgia" pitchFamily="34" charset="0"/>
                <a:ea typeface="Georgia" pitchFamily="34" charset="-122"/>
                <a:cs typeface="Georgia" pitchFamily="34" charset="-120"/>
              </a:rPr>
              <a:t>Lessons Learned</a:t>
            </a:r>
            <a:endParaRPr lang="en-US" sz="1500" dirty="0"/>
          </a:p>
        </p:txBody>
      </p:sp>
      <p:sp>
        <p:nvSpPr>
          <p:cNvPr id="23" name="Text 15"/>
          <p:cNvSpPr/>
          <p:nvPr/>
        </p:nvSpPr>
        <p:spPr>
          <a:xfrm>
            <a:off x="4983480" y="1691640"/>
            <a:ext cx="274320" cy="274320"/>
          </a:xfrm>
          <a:prstGeom prst="rect">
            <a:avLst/>
          </a:prstGeom>
          <a:noFill/>
          <a:ln/>
        </p:spPr>
        <p:txBody>
          <a:bodyPr wrap="square" lIns="0" tIns="0" rIns="0" bIns="0" rtlCol="0" anchor="ctr"/>
          <a:lstStyle/>
          <a:p>
            <a:pPr marL="0" indent="0" algn="l">
              <a:buNone/>
            </a:pPr>
            <a:r>
              <a:rPr lang="en-US" sz="1100" b="1" dirty="0">
                <a:solidFill>
                  <a:srgbClr val="D1A644"/>
                </a:solidFill>
                <a:latin typeface="Georgia" pitchFamily="34" charset="0"/>
                <a:ea typeface="Georgia" pitchFamily="34" charset="-122"/>
                <a:cs typeface="Georgia" pitchFamily="34" charset="-120"/>
              </a:rPr>
              <a:t>1.</a:t>
            </a:r>
            <a:endParaRPr lang="en-US" sz="1100" dirty="0"/>
          </a:p>
        </p:txBody>
      </p:sp>
      <p:sp>
        <p:nvSpPr>
          <p:cNvPr id="24" name="Text 16"/>
          <p:cNvSpPr/>
          <p:nvPr/>
        </p:nvSpPr>
        <p:spPr>
          <a:xfrm>
            <a:off x="5257800" y="1664208"/>
            <a:ext cx="3200400" cy="438912"/>
          </a:xfrm>
          <a:prstGeom prst="rect">
            <a:avLst/>
          </a:prstGeom>
          <a:noFill/>
          <a:ln/>
        </p:spPr>
        <p:txBody>
          <a:bodyPr wrap="square" lIns="0" tIns="0" rIns="0" bIns="0" rtlCol="0" anchor="ctr"/>
          <a:lstStyle/>
          <a:p>
            <a:pPr marL="0" indent="0" algn="l">
              <a:lnSpc>
                <a:spcPct val="115000"/>
              </a:lnSpc>
              <a:buNone/>
            </a:pPr>
            <a:r>
              <a:rPr lang="en-US" sz="1000" dirty="0">
                <a:solidFill>
                  <a:srgbClr val="4A5568"/>
                </a:solidFill>
                <a:latin typeface="Calibri" pitchFamily="34" charset="0"/>
                <a:ea typeface="Calibri" pitchFamily="34" charset="-122"/>
                <a:cs typeface="Calibri" pitchFamily="34" charset="-120"/>
              </a:rPr>
              <a:t>Test deployment early — local-only testing hides credential and dependency issues until it's urgent</a:t>
            </a:r>
            <a:endParaRPr lang="en-US" sz="1000" dirty="0"/>
          </a:p>
        </p:txBody>
      </p:sp>
      <p:sp>
        <p:nvSpPr>
          <p:cNvPr id="25" name="Text 17"/>
          <p:cNvSpPr/>
          <p:nvPr/>
        </p:nvSpPr>
        <p:spPr>
          <a:xfrm>
            <a:off x="4983480" y="2148840"/>
            <a:ext cx="274320" cy="274320"/>
          </a:xfrm>
          <a:prstGeom prst="rect">
            <a:avLst/>
          </a:prstGeom>
          <a:noFill/>
          <a:ln/>
        </p:spPr>
        <p:txBody>
          <a:bodyPr wrap="square" lIns="0" tIns="0" rIns="0" bIns="0" rtlCol="0" anchor="ctr"/>
          <a:lstStyle/>
          <a:p>
            <a:pPr marL="0" indent="0" algn="l">
              <a:buNone/>
            </a:pPr>
            <a:r>
              <a:rPr lang="en-US" sz="1100" b="1" dirty="0">
                <a:solidFill>
                  <a:srgbClr val="D1A644"/>
                </a:solidFill>
                <a:latin typeface="Georgia" pitchFamily="34" charset="0"/>
                <a:ea typeface="Georgia" pitchFamily="34" charset="-122"/>
                <a:cs typeface="Georgia" pitchFamily="34" charset="-120"/>
              </a:rPr>
              <a:t>2.</a:t>
            </a:r>
            <a:endParaRPr lang="en-US" sz="1100" dirty="0"/>
          </a:p>
        </p:txBody>
      </p:sp>
      <p:sp>
        <p:nvSpPr>
          <p:cNvPr id="26" name="Text 18"/>
          <p:cNvSpPr/>
          <p:nvPr/>
        </p:nvSpPr>
        <p:spPr>
          <a:xfrm>
            <a:off x="5257800" y="2121408"/>
            <a:ext cx="3200400" cy="438912"/>
          </a:xfrm>
          <a:prstGeom prst="rect">
            <a:avLst/>
          </a:prstGeom>
          <a:noFill/>
          <a:ln/>
        </p:spPr>
        <p:txBody>
          <a:bodyPr wrap="square" lIns="0" tIns="0" rIns="0" bIns="0" rtlCol="0" anchor="ctr"/>
          <a:lstStyle/>
          <a:p>
            <a:pPr marL="0" indent="0" algn="l">
              <a:lnSpc>
                <a:spcPct val="115000"/>
              </a:lnSpc>
              <a:buNone/>
            </a:pPr>
            <a:r>
              <a:rPr lang="en-US" sz="1000" dirty="0">
                <a:solidFill>
                  <a:srgbClr val="4A5568"/>
                </a:solidFill>
                <a:latin typeface="Calibri" pitchFamily="34" charset="0"/>
                <a:ea typeface="Calibri" pitchFamily="34" charset="-122"/>
                <a:cs typeface="Calibri" pitchFamily="34" charset="-120"/>
              </a:rPr>
              <a:t>Cloud APIs can dramatically outperform local libraries; evaluate them before committing to a stack</a:t>
            </a:r>
            <a:endParaRPr lang="en-US" sz="1000" dirty="0"/>
          </a:p>
        </p:txBody>
      </p:sp>
      <p:sp>
        <p:nvSpPr>
          <p:cNvPr id="27" name="Text 19"/>
          <p:cNvSpPr/>
          <p:nvPr/>
        </p:nvSpPr>
        <p:spPr>
          <a:xfrm>
            <a:off x="4983480" y="2606040"/>
            <a:ext cx="274320" cy="274320"/>
          </a:xfrm>
          <a:prstGeom prst="rect">
            <a:avLst/>
          </a:prstGeom>
          <a:noFill/>
          <a:ln/>
        </p:spPr>
        <p:txBody>
          <a:bodyPr wrap="square" lIns="0" tIns="0" rIns="0" bIns="0" rtlCol="0" anchor="ctr"/>
          <a:lstStyle/>
          <a:p>
            <a:pPr marL="0" indent="0" algn="l">
              <a:buNone/>
            </a:pPr>
            <a:r>
              <a:rPr lang="en-US" sz="1100" b="1" dirty="0">
                <a:solidFill>
                  <a:srgbClr val="D1A644"/>
                </a:solidFill>
                <a:latin typeface="Georgia" pitchFamily="34" charset="0"/>
                <a:ea typeface="Georgia" pitchFamily="34" charset="-122"/>
                <a:cs typeface="Georgia" pitchFamily="34" charset="-120"/>
              </a:rPr>
              <a:t>3.</a:t>
            </a:r>
            <a:endParaRPr lang="en-US" sz="1100" dirty="0"/>
          </a:p>
        </p:txBody>
      </p:sp>
      <p:sp>
        <p:nvSpPr>
          <p:cNvPr id="28" name="Text 20"/>
          <p:cNvSpPr/>
          <p:nvPr/>
        </p:nvSpPr>
        <p:spPr>
          <a:xfrm>
            <a:off x="5257800" y="2578608"/>
            <a:ext cx="3200400" cy="438912"/>
          </a:xfrm>
          <a:prstGeom prst="rect">
            <a:avLst/>
          </a:prstGeom>
          <a:noFill/>
          <a:ln/>
        </p:spPr>
        <p:txBody>
          <a:bodyPr wrap="square" lIns="0" tIns="0" rIns="0" bIns="0" rtlCol="0" anchor="ctr"/>
          <a:lstStyle/>
          <a:p>
            <a:pPr marL="0" indent="0" algn="l">
              <a:lnSpc>
                <a:spcPct val="115000"/>
              </a:lnSpc>
              <a:buNone/>
            </a:pPr>
            <a:r>
              <a:rPr lang="en-US" sz="1000" dirty="0">
                <a:solidFill>
                  <a:srgbClr val="4A5568"/>
                </a:solidFill>
                <a:latin typeface="Calibri" pitchFamily="34" charset="0"/>
                <a:ea typeface="Calibri" pitchFamily="34" charset="-122"/>
                <a:cs typeface="Calibri" pitchFamily="34" charset="-120"/>
              </a:rPr>
              <a:t>Environment variable management is critical for secure, portable deployments across team members</a:t>
            </a:r>
            <a:endParaRPr lang="en-US" sz="1000" dirty="0"/>
          </a:p>
        </p:txBody>
      </p:sp>
      <p:sp>
        <p:nvSpPr>
          <p:cNvPr id="29" name="Text 21"/>
          <p:cNvSpPr/>
          <p:nvPr/>
        </p:nvSpPr>
        <p:spPr>
          <a:xfrm>
            <a:off x="4983480" y="3063240"/>
            <a:ext cx="274320" cy="274320"/>
          </a:xfrm>
          <a:prstGeom prst="rect">
            <a:avLst/>
          </a:prstGeom>
          <a:noFill/>
          <a:ln/>
        </p:spPr>
        <p:txBody>
          <a:bodyPr wrap="square" lIns="0" tIns="0" rIns="0" bIns="0" rtlCol="0" anchor="ctr"/>
          <a:lstStyle/>
          <a:p>
            <a:pPr marL="0" indent="0" algn="l">
              <a:buNone/>
            </a:pPr>
            <a:r>
              <a:rPr lang="en-US" sz="1100" b="1" dirty="0">
                <a:solidFill>
                  <a:srgbClr val="D1A644"/>
                </a:solidFill>
                <a:latin typeface="Georgia" pitchFamily="34" charset="0"/>
                <a:ea typeface="Georgia" pitchFamily="34" charset="-122"/>
                <a:cs typeface="Georgia" pitchFamily="34" charset="-120"/>
              </a:rPr>
              <a:t>4.</a:t>
            </a:r>
            <a:endParaRPr lang="en-US" sz="1100" dirty="0"/>
          </a:p>
        </p:txBody>
      </p:sp>
      <p:sp>
        <p:nvSpPr>
          <p:cNvPr id="30" name="Text 22"/>
          <p:cNvSpPr/>
          <p:nvPr/>
        </p:nvSpPr>
        <p:spPr>
          <a:xfrm>
            <a:off x="5257800" y="3035808"/>
            <a:ext cx="3200400" cy="438912"/>
          </a:xfrm>
          <a:prstGeom prst="rect">
            <a:avLst/>
          </a:prstGeom>
          <a:noFill/>
          <a:ln/>
        </p:spPr>
        <p:txBody>
          <a:bodyPr wrap="square" lIns="0" tIns="0" rIns="0" bIns="0" rtlCol="0" anchor="ctr"/>
          <a:lstStyle/>
          <a:p>
            <a:pPr marL="0" indent="0" algn="l">
              <a:lnSpc>
                <a:spcPct val="115000"/>
              </a:lnSpc>
              <a:buNone/>
            </a:pPr>
            <a:r>
              <a:rPr lang="en-US" sz="1000" dirty="0">
                <a:solidFill>
                  <a:srgbClr val="4A5568"/>
                </a:solidFill>
                <a:latin typeface="Calibri" pitchFamily="34" charset="0"/>
                <a:ea typeface="Calibri" pitchFamily="34" charset="-122"/>
                <a:cs typeface="Calibri" pitchFamily="34" charset="-120"/>
              </a:rPr>
              <a:t>Small UI bugs (like double-toggle) can block users entirely — always test interactive elements in-browser</a:t>
            </a:r>
            <a:endParaRPr lang="en-US" sz="1000" dirty="0"/>
          </a:p>
        </p:txBody>
      </p:sp>
      <p:sp>
        <p:nvSpPr>
          <p:cNvPr id="31" name="Text 23"/>
          <p:cNvSpPr/>
          <p:nvPr/>
        </p:nvSpPr>
        <p:spPr>
          <a:xfrm>
            <a:off x="4983480" y="3520440"/>
            <a:ext cx="274320" cy="274320"/>
          </a:xfrm>
          <a:prstGeom prst="rect">
            <a:avLst/>
          </a:prstGeom>
          <a:noFill/>
          <a:ln/>
        </p:spPr>
        <p:txBody>
          <a:bodyPr wrap="square" lIns="0" tIns="0" rIns="0" bIns="0" rtlCol="0" anchor="ctr"/>
          <a:lstStyle/>
          <a:p>
            <a:pPr marL="0" indent="0" algn="l">
              <a:buNone/>
            </a:pPr>
            <a:r>
              <a:rPr lang="en-US" sz="1100" b="1" dirty="0">
                <a:solidFill>
                  <a:srgbClr val="D1A644"/>
                </a:solidFill>
                <a:latin typeface="Georgia" pitchFamily="34" charset="0"/>
                <a:ea typeface="Georgia" pitchFamily="34" charset="-122"/>
                <a:cs typeface="Georgia" pitchFamily="34" charset="-120"/>
              </a:rPr>
              <a:t>5.</a:t>
            </a:r>
            <a:endParaRPr lang="en-US" sz="1100" dirty="0"/>
          </a:p>
        </p:txBody>
      </p:sp>
      <p:sp>
        <p:nvSpPr>
          <p:cNvPr id="32" name="Text 24"/>
          <p:cNvSpPr/>
          <p:nvPr/>
        </p:nvSpPr>
        <p:spPr>
          <a:xfrm>
            <a:off x="5257800" y="3493008"/>
            <a:ext cx="3200400" cy="438912"/>
          </a:xfrm>
          <a:prstGeom prst="rect">
            <a:avLst/>
          </a:prstGeom>
          <a:noFill/>
          <a:ln/>
        </p:spPr>
        <p:txBody>
          <a:bodyPr wrap="square" lIns="0" tIns="0" rIns="0" bIns="0" rtlCol="0" anchor="ctr"/>
          <a:lstStyle/>
          <a:p>
            <a:pPr marL="0" indent="0" algn="l">
              <a:lnSpc>
                <a:spcPct val="115000"/>
              </a:lnSpc>
              <a:buNone/>
            </a:pPr>
            <a:r>
              <a:rPr lang="en-US" sz="1000" dirty="0">
                <a:solidFill>
                  <a:srgbClr val="4A5568"/>
                </a:solidFill>
                <a:latin typeface="Calibri" pitchFamily="34" charset="0"/>
                <a:ea typeface="Calibri" pitchFamily="34" charset="-122"/>
                <a:cs typeface="Calibri" pitchFamily="34" charset="-120"/>
              </a:rPr>
              <a:t>Version control discipline (branching, merging, conflict resolution) is essential for team projects</a:t>
            </a:r>
            <a:endParaRPr lang="en-US" sz="1000" dirty="0"/>
          </a:p>
        </p:txBody>
      </p:sp>
      <p:sp>
        <p:nvSpPr>
          <p:cNvPr id="33" name="Text 25"/>
          <p:cNvSpPr/>
          <p:nvPr/>
        </p:nvSpPr>
        <p:spPr>
          <a:xfrm>
            <a:off x="457200" y="4709160"/>
            <a:ext cx="3657600" cy="228600"/>
          </a:xfrm>
          <a:prstGeom prst="rect">
            <a:avLst/>
          </a:prstGeom>
          <a:noFill/>
          <a:ln/>
        </p:spPr>
        <p:txBody>
          <a:bodyPr wrap="square" lIns="0" tIns="0" rIns="0" bIns="0" rtlCol="0" anchor="ctr"/>
          <a:lstStyle/>
          <a:p>
            <a:pPr marL="0" indent="0">
              <a:buNone/>
            </a:pPr>
            <a:r>
              <a:rPr lang="en-US" sz="800" dirty="0">
                <a:solidFill>
                  <a:srgbClr val="8899B0"/>
                </a:solidFill>
                <a:latin typeface="Calibri" pitchFamily="34" charset="0"/>
                <a:ea typeface="Calibri" pitchFamily="34" charset="-122"/>
                <a:cs typeface="Calibri" pitchFamily="34" charset="-120"/>
              </a:rPr>
              <a:t>FIU | College of Engineering &amp; Computing</a:t>
            </a:r>
            <a:endParaRPr lang="en-US" sz="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2F4F7"/>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 cy="548640"/>
          </a:xfrm>
          <a:prstGeom prst="rect">
            <a:avLst/>
          </a:prstGeom>
        </p:spPr>
      </p:pic>
      <p:pic>
        <p:nvPicPr>
          <p:cNvPr id="3" name="Image 1" descr="preencoded.png"/>
          <p:cNvPicPr>
            <a:picLocks noChangeAspect="1"/>
          </p:cNvPicPr>
          <p:nvPr/>
        </p:nvPicPr>
        <p:blipFill>
          <a:blip r:embed="rId4"/>
          <a:stretch>
            <a:fillRect/>
          </a:stretch>
        </p:blipFill>
        <p:spPr>
          <a:xfrm>
            <a:off x="8595360" y="0"/>
            <a:ext cx="548640" cy="548640"/>
          </a:xfrm>
          <a:prstGeom prst="rect">
            <a:avLst/>
          </a:prstGeom>
        </p:spPr>
      </p:pic>
      <p:pic>
        <p:nvPicPr>
          <p:cNvPr id="4" name="Image 2" descr="preencoded.png"/>
          <p:cNvPicPr>
            <a:picLocks noChangeAspect="1"/>
          </p:cNvPicPr>
          <p:nvPr/>
        </p:nvPicPr>
        <p:blipFill>
          <a:blip r:embed="rId5"/>
          <a:stretch>
            <a:fillRect/>
          </a:stretch>
        </p:blipFill>
        <p:spPr>
          <a:xfrm>
            <a:off x="0" y="4594860"/>
            <a:ext cx="548640" cy="548640"/>
          </a:xfrm>
          <a:prstGeom prst="rect">
            <a:avLst/>
          </a:prstGeom>
        </p:spPr>
      </p:pic>
      <p:pic>
        <p:nvPicPr>
          <p:cNvPr id="5" name="Image 3" descr="preencoded.png"/>
          <p:cNvPicPr>
            <a:picLocks noChangeAspect="1"/>
          </p:cNvPicPr>
          <p:nvPr/>
        </p:nvPicPr>
        <p:blipFill>
          <a:blip r:embed="rId6"/>
          <a:stretch>
            <a:fillRect/>
          </a:stretch>
        </p:blipFill>
        <p:spPr>
          <a:xfrm>
            <a:off x="8595360" y="4594860"/>
            <a:ext cx="548640" cy="548640"/>
          </a:xfrm>
          <a:prstGeom prst="rect">
            <a:avLst/>
          </a:prstGeom>
        </p:spPr>
      </p:pic>
      <p:sp>
        <p:nvSpPr>
          <p:cNvPr id="6" name="Text 0"/>
          <p:cNvSpPr/>
          <p:nvPr/>
        </p:nvSpPr>
        <p:spPr>
          <a:xfrm>
            <a:off x="640080" y="274320"/>
            <a:ext cx="7315200" cy="640080"/>
          </a:xfrm>
          <a:prstGeom prst="rect">
            <a:avLst/>
          </a:prstGeom>
          <a:noFill/>
          <a:ln/>
        </p:spPr>
        <p:txBody>
          <a:bodyPr wrap="square" lIns="0" tIns="0" rIns="0" bIns="0" rtlCol="0" anchor="ctr"/>
          <a:lstStyle/>
          <a:p>
            <a:pPr marL="0" indent="0" algn="l">
              <a:buNone/>
            </a:pPr>
            <a:r>
              <a:rPr lang="en-US" sz="3200" b="1" dirty="0">
                <a:solidFill>
                  <a:srgbClr val="081E3F"/>
                </a:solidFill>
                <a:latin typeface="Georgia" pitchFamily="34" charset="0"/>
                <a:ea typeface="Georgia" pitchFamily="34" charset="-122"/>
                <a:cs typeface="Georgia" pitchFamily="34" charset="-120"/>
              </a:rPr>
              <a:t>Future Work</a:t>
            </a:r>
            <a:endParaRPr lang="en-US" sz="3200" dirty="0"/>
          </a:p>
        </p:txBody>
      </p:sp>
      <p:sp>
        <p:nvSpPr>
          <p:cNvPr id="7" name="Shape 1"/>
          <p:cNvSpPr/>
          <p:nvPr/>
        </p:nvSpPr>
        <p:spPr>
          <a:xfrm>
            <a:off x="457200" y="1051560"/>
            <a:ext cx="3931920" cy="169164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a:p>
        </p:txBody>
      </p:sp>
      <p:pic>
        <p:nvPicPr>
          <p:cNvPr id="8" name="Image 4" descr="preencoded.png"/>
          <p:cNvPicPr>
            <a:picLocks noChangeAspect="1"/>
          </p:cNvPicPr>
          <p:nvPr/>
        </p:nvPicPr>
        <p:blipFill>
          <a:blip r:embed="rId7"/>
          <a:stretch>
            <a:fillRect/>
          </a:stretch>
        </p:blipFill>
        <p:spPr>
          <a:xfrm>
            <a:off x="685800" y="1280160"/>
            <a:ext cx="365760" cy="365760"/>
          </a:xfrm>
          <a:prstGeom prst="rect">
            <a:avLst/>
          </a:prstGeom>
        </p:spPr>
      </p:pic>
      <p:sp>
        <p:nvSpPr>
          <p:cNvPr id="9" name="Text 2"/>
          <p:cNvSpPr/>
          <p:nvPr/>
        </p:nvSpPr>
        <p:spPr>
          <a:xfrm>
            <a:off x="1188720" y="1234440"/>
            <a:ext cx="2926080" cy="365760"/>
          </a:xfrm>
          <a:prstGeom prst="rect">
            <a:avLst/>
          </a:prstGeom>
          <a:noFill/>
          <a:ln/>
        </p:spPr>
        <p:txBody>
          <a:bodyPr wrap="square" lIns="0" tIns="0" rIns="0" bIns="0" rtlCol="0" anchor="ctr"/>
          <a:lstStyle/>
          <a:p>
            <a:pPr marL="0" indent="0" algn="l">
              <a:buNone/>
            </a:pPr>
            <a:r>
              <a:rPr lang="en-US" sz="1400" b="1" dirty="0">
                <a:solidFill>
                  <a:srgbClr val="081E3F"/>
                </a:solidFill>
                <a:latin typeface="Georgia" pitchFamily="34" charset="0"/>
                <a:ea typeface="Georgia" pitchFamily="34" charset="-122"/>
                <a:cs typeface="Georgia" pitchFamily="34" charset="-120"/>
              </a:rPr>
              <a:t>User Accounts &amp; Profiles</a:t>
            </a:r>
            <a:endParaRPr lang="en-US" sz="1400" dirty="0"/>
          </a:p>
        </p:txBody>
      </p:sp>
      <p:sp>
        <p:nvSpPr>
          <p:cNvPr id="10" name="Text 3"/>
          <p:cNvSpPr/>
          <p:nvPr/>
        </p:nvSpPr>
        <p:spPr>
          <a:xfrm>
            <a:off x="685800" y="1691640"/>
            <a:ext cx="3474720" cy="914400"/>
          </a:xfrm>
          <a:prstGeom prst="rect">
            <a:avLst/>
          </a:prstGeom>
          <a:noFill/>
          <a:ln/>
        </p:spPr>
        <p:txBody>
          <a:bodyPr wrap="square" lIns="0" tIns="0" rIns="0" bIns="0" rtlCol="0" anchor="ctr"/>
          <a:lstStyle/>
          <a:p>
            <a:pPr marL="0" indent="0" algn="l">
              <a:lnSpc>
                <a:spcPct val="135000"/>
              </a:lnSpc>
              <a:buNone/>
            </a:pPr>
            <a:r>
              <a:rPr lang="en-US" sz="1100" dirty="0">
                <a:solidFill>
                  <a:srgbClr val="4A5568"/>
                </a:solidFill>
                <a:latin typeface="Calibri" pitchFamily="34" charset="0"/>
                <a:ea typeface="Calibri" pitchFamily="34" charset="-122"/>
                <a:cs typeface="Calibri" pitchFamily="34" charset="-120"/>
              </a:rPr>
              <a:t>Login system with saved allergen profiles so users don't re-select filters every scan. SQLAlchemy models already scaffolded.</a:t>
            </a:r>
            <a:endParaRPr lang="en-US" sz="1100" dirty="0"/>
          </a:p>
        </p:txBody>
      </p:sp>
      <p:sp>
        <p:nvSpPr>
          <p:cNvPr id="11" name="Shape 4"/>
          <p:cNvSpPr/>
          <p:nvPr/>
        </p:nvSpPr>
        <p:spPr>
          <a:xfrm>
            <a:off x="4663440" y="1051560"/>
            <a:ext cx="3931920" cy="169164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a:p>
        </p:txBody>
      </p:sp>
      <p:pic>
        <p:nvPicPr>
          <p:cNvPr id="12" name="Image 5" descr="preencoded.png"/>
          <p:cNvPicPr>
            <a:picLocks noChangeAspect="1"/>
          </p:cNvPicPr>
          <p:nvPr/>
        </p:nvPicPr>
        <p:blipFill>
          <a:blip r:embed="rId8"/>
          <a:stretch>
            <a:fillRect/>
          </a:stretch>
        </p:blipFill>
        <p:spPr>
          <a:xfrm>
            <a:off x="4892040" y="1280160"/>
            <a:ext cx="365760" cy="365760"/>
          </a:xfrm>
          <a:prstGeom prst="rect">
            <a:avLst/>
          </a:prstGeom>
        </p:spPr>
      </p:pic>
      <p:sp>
        <p:nvSpPr>
          <p:cNvPr id="13" name="Text 5"/>
          <p:cNvSpPr/>
          <p:nvPr/>
        </p:nvSpPr>
        <p:spPr>
          <a:xfrm>
            <a:off x="5394960" y="1234440"/>
            <a:ext cx="2926080" cy="365760"/>
          </a:xfrm>
          <a:prstGeom prst="rect">
            <a:avLst/>
          </a:prstGeom>
          <a:noFill/>
          <a:ln/>
        </p:spPr>
        <p:txBody>
          <a:bodyPr wrap="square" lIns="0" tIns="0" rIns="0" bIns="0" rtlCol="0" anchor="ctr"/>
          <a:lstStyle/>
          <a:p>
            <a:pPr marL="0" indent="0" algn="l">
              <a:buNone/>
            </a:pPr>
            <a:r>
              <a:rPr lang="en-US" sz="1400" b="1" dirty="0">
                <a:solidFill>
                  <a:srgbClr val="081E3F"/>
                </a:solidFill>
                <a:latin typeface="Georgia" pitchFamily="34" charset="0"/>
                <a:ea typeface="Georgia" pitchFamily="34" charset="-122"/>
                <a:cs typeface="Georgia" pitchFamily="34" charset="-120"/>
              </a:rPr>
              <a:t>Nutrition Parser</a:t>
            </a:r>
            <a:endParaRPr lang="en-US" sz="1400" dirty="0"/>
          </a:p>
        </p:txBody>
      </p:sp>
      <p:sp>
        <p:nvSpPr>
          <p:cNvPr id="14" name="Text 6"/>
          <p:cNvSpPr/>
          <p:nvPr/>
        </p:nvSpPr>
        <p:spPr>
          <a:xfrm>
            <a:off x="4892040" y="1691640"/>
            <a:ext cx="3474720" cy="914400"/>
          </a:xfrm>
          <a:prstGeom prst="rect">
            <a:avLst/>
          </a:prstGeom>
          <a:noFill/>
          <a:ln/>
        </p:spPr>
        <p:txBody>
          <a:bodyPr wrap="square" lIns="0" tIns="0" rIns="0" bIns="0" rtlCol="0" anchor="ctr"/>
          <a:lstStyle/>
          <a:p>
            <a:pPr marL="0" indent="0" algn="l">
              <a:lnSpc>
                <a:spcPct val="135000"/>
              </a:lnSpc>
              <a:buNone/>
            </a:pPr>
            <a:r>
              <a:rPr lang="en-US" sz="1100" dirty="0">
                <a:solidFill>
                  <a:srgbClr val="4A5568"/>
                </a:solidFill>
                <a:latin typeface="Calibri" pitchFamily="34" charset="0"/>
                <a:ea typeface="Calibri" pitchFamily="34" charset="-122"/>
                <a:cs typeface="Calibri" pitchFamily="34" charset="-120"/>
              </a:rPr>
              <a:t>Extract actual nutritional values (calories, fat, sodium) from OCR text and display per-serving and per-package breakdowns.</a:t>
            </a:r>
            <a:endParaRPr lang="en-US" sz="1100" dirty="0"/>
          </a:p>
        </p:txBody>
      </p:sp>
      <p:sp>
        <p:nvSpPr>
          <p:cNvPr id="15" name="Shape 7"/>
          <p:cNvSpPr/>
          <p:nvPr/>
        </p:nvSpPr>
        <p:spPr>
          <a:xfrm>
            <a:off x="457200" y="2926080"/>
            <a:ext cx="3931920" cy="169164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a:p>
        </p:txBody>
      </p:sp>
      <p:pic>
        <p:nvPicPr>
          <p:cNvPr id="16" name="Image 6" descr="preencoded.png"/>
          <p:cNvPicPr>
            <a:picLocks noChangeAspect="1"/>
          </p:cNvPicPr>
          <p:nvPr/>
        </p:nvPicPr>
        <p:blipFill>
          <a:blip r:embed="rId9"/>
          <a:stretch>
            <a:fillRect/>
          </a:stretch>
        </p:blipFill>
        <p:spPr>
          <a:xfrm>
            <a:off x="685800" y="3154680"/>
            <a:ext cx="365760" cy="365760"/>
          </a:xfrm>
          <a:prstGeom prst="rect">
            <a:avLst/>
          </a:prstGeom>
        </p:spPr>
      </p:pic>
      <p:sp>
        <p:nvSpPr>
          <p:cNvPr id="17" name="Text 8"/>
          <p:cNvSpPr/>
          <p:nvPr/>
        </p:nvSpPr>
        <p:spPr>
          <a:xfrm>
            <a:off x="1188720" y="3108960"/>
            <a:ext cx="2926080" cy="365760"/>
          </a:xfrm>
          <a:prstGeom prst="rect">
            <a:avLst/>
          </a:prstGeom>
          <a:noFill/>
          <a:ln/>
        </p:spPr>
        <p:txBody>
          <a:bodyPr wrap="square" lIns="0" tIns="0" rIns="0" bIns="0" rtlCol="0" anchor="ctr"/>
          <a:lstStyle/>
          <a:p>
            <a:pPr marL="0" indent="0" algn="l">
              <a:buNone/>
            </a:pPr>
            <a:r>
              <a:rPr lang="en-US" sz="1400" b="1" dirty="0">
                <a:solidFill>
                  <a:srgbClr val="081E3F"/>
                </a:solidFill>
                <a:latin typeface="Georgia" pitchFamily="34" charset="0"/>
                <a:ea typeface="Georgia" pitchFamily="34" charset="-122"/>
                <a:cs typeface="Georgia" pitchFamily="34" charset="-120"/>
              </a:rPr>
              <a:t>Smarter OCR Post-Processing</a:t>
            </a:r>
            <a:endParaRPr lang="en-US" sz="1400" dirty="0"/>
          </a:p>
        </p:txBody>
      </p:sp>
      <p:sp>
        <p:nvSpPr>
          <p:cNvPr id="18" name="Text 9"/>
          <p:cNvSpPr/>
          <p:nvPr/>
        </p:nvSpPr>
        <p:spPr>
          <a:xfrm>
            <a:off x="685800" y="3566160"/>
            <a:ext cx="3474720" cy="914400"/>
          </a:xfrm>
          <a:prstGeom prst="rect">
            <a:avLst/>
          </a:prstGeom>
          <a:noFill/>
          <a:ln/>
        </p:spPr>
        <p:txBody>
          <a:bodyPr wrap="square" lIns="0" tIns="0" rIns="0" bIns="0" rtlCol="0" anchor="ctr"/>
          <a:lstStyle/>
          <a:p>
            <a:pPr marL="0" indent="0" algn="l">
              <a:lnSpc>
                <a:spcPct val="135000"/>
              </a:lnSpc>
              <a:buNone/>
            </a:pPr>
            <a:r>
              <a:rPr lang="en-US" sz="1100" dirty="0">
                <a:solidFill>
                  <a:srgbClr val="4A5568"/>
                </a:solidFill>
                <a:latin typeface="Calibri" pitchFamily="34" charset="0"/>
                <a:ea typeface="Calibri" pitchFamily="34" charset="-122"/>
                <a:cs typeface="Calibri" pitchFamily="34" charset="-120"/>
              </a:rPr>
              <a:t>General-purpose regex corrections for common Vision misreads (g→9, O→0, S→5) instead of label-specific hardcoded rules.</a:t>
            </a:r>
            <a:endParaRPr lang="en-US" sz="1100" dirty="0"/>
          </a:p>
        </p:txBody>
      </p:sp>
      <p:sp>
        <p:nvSpPr>
          <p:cNvPr id="19" name="Shape 10"/>
          <p:cNvSpPr/>
          <p:nvPr/>
        </p:nvSpPr>
        <p:spPr>
          <a:xfrm>
            <a:off x="4663440" y="2926080"/>
            <a:ext cx="3931920" cy="169164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US"/>
          </a:p>
        </p:txBody>
      </p:sp>
      <p:pic>
        <p:nvPicPr>
          <p:cNvPr id="20" name="Image 7" descr="preencoded.png"/>
          <p:cNvPicPr>
            <a:picLocks noChangeAspect="1"/>
          </p:cNvPicPr>
          <p:nvPr/>
        </p:nvPicPr>
        <p:blipFill>
          <a:blip r:embed="rId10"/>
          <a:stretch>
            <a:fillRect/>
          </a:stretch>
        </p:blipFill>
        <p:spPr>
          <a:xfrm>
            <a:off x="4892040" y="3154680"/>
            <a:ext cx="365760" cy="365760"/>
          </a:xfrm>
          <a:prstGeom prst="rect">
            <a:avLst/>
          </a:prstGeom>
        </p:spPr>
      </p:pic>
      <p:sp>
        <p:nvSpPr>
          <p:cNvPr id="21" name="Text 11"/>
          <p:cNvSpPr/>
          <p:nvPr/>
        </p:nvSpPr>
        <p:spPr>
          <a:xfrm>
            <a:off x="5394960" y="3108960"/>
            <a:ext cx="2926080" cy="365760"/>
          </a:xfrm>
          <a:prstGeom prst="rect">
            <a:avLst/>
          </a:prstGeom>
          <a:noFill/>
          <a:ln/>
        </p:spPr>
        <p:txBody>
          <a:bodyPr wrap="square" lIns="0" tIns="0" rIns="0" bIns="0" rtlCol="0" anchor="ctr"/>
          <a:lstStyle/>
          <a:p>
            <a:pPr marL="0" indent="0" algn="l">
              <a:buNone/>
            </a:pPr>
            <a:r>
              <a:rPr lang="en-US" sz="1400" b="1" dirty="0">
                <a:solidFill>
                  <a:srgbClr val="081E3F"/>
                </a:solidFill>
                <a:latin typeface="Georgia" pitchFamily="34" charset="0"/>
                <a:ea typeface="Georgia" pitchFamily="34" charset="-122"/>
                <a:cs typeface="Georgia" pitchFamily="34" charset="-120"/>
              </a:rPr>
              <a:t>Mobile App &amp; Offline Mode</a:t>
            </a:r>
            <a:endParaRPr lang="en-US" sz="1400" dirty="0"/>
          </a:p>
        </p:txBody>
      </p:sp>
      <p:sp>
        <p:nvSpPr>
          <p:cNvPr id="22" name="Text 12"/>
          <p:cNvSpPr/>
          <p:nvPr/>
        </p:nvSpPr>
        <p:spPr>
          <a:xfrm>
            <a:off x="4892040" y="3566160"/>
            <a:ext cx="3474720" cy="914400"/>
          </a:xfrm>
          <a:prstGeom prst="rect">
            <a:avLst/>
          </a:prstGeom>
          <a:noFill/>
          <a:ln/>
        </p:spPr>
        <p:txBody>
          <a:bodyPr wrap="square" lIns="0" tIns="0" rIns="0" bIns="0" rtlCol="0" anchor="ctr"/>
          <a:lstStyle/>
          <a:p>
            <a:pPr marL="0" indent="0" algn="l">
              <a:lnSpc>
                <a:spcPct val="135000"/>
              </a:lnSpc>
              <a:buNone/>
            </a:pPr>
            <a:r>
              <a:rPr lang="en-US" sz="1100" dirty="0">
                <a:solidFill>
                  <a:srgbClr val="4A5568"/>
                </a:solidFill>
                <a:latin typeface="Calibri" pitchFamily="34" charset="0"/>
                <a:ea typeface="Calibri" pitchFamily="34" charset="-122"/>
                <a:cs typeface="Calibri" pitchFamily="34" charset="-120"/>
              </a:rPr>
              <a:t>Native mobile app with offline allergen detection using on-device ML models. Camera-first UX for faster scanning.</a:t>
            </a:r>
            <a:endParaRPr lang="en-US" sz="1100" dirty="0"/>
          </a:p>
        </p:txBody>
      </p:sp>
      <p:sp>
        <p:nvSpPr>
          <p:cNvPr id="23" name="Text 13"/>
          <p:cNvSpPr/>
          <p:nvPr/>
        </p:nvSpPr>
        <p:spPr>
          <a:xfrm>
            <a:off x="457200" y="4709160"/>
            <a:ext cx="3657600" cy="228600"/>
          </a:xfrm>
          <a:prstGeom prst="rect">
            <a:avLst/>
          </a:prstGeom>
          <a:noFill/>
          <a:ln/>
        </p:spPr>
        <p:txBody>
          <a:bodyPr wrap="square" lIns="0" tIns="0" rIns="0" bIns="0" rtlCol="0" anchor="ctr"/>
          <a:lstStyle/>
          <a:p>
            <a:pPr marL="0" indent="0">
              <a:buNone/>
            </a:pPr>
            <a:r>
              <a:rPr lang="en-US" sz="800" dirty="0">
                <a:solidFill>
                  <a:srgbClr val="8899B0"/>
                </a:solidFill>
                <a:latin typeface="Calibri" pitchFamily="34" charset="0"/>
                <a:ea typeface="Calibri" pitchFamily="34" charset="-122"/>
                <a:cs typeface="Calibri" pitchFamily="34" charset="-120"/>
              </a:rPr>
              <a:t>FIU | College of Engineering &amp; Computing</a:t>
            </a:r>
            <a:endParaRPr lang="en-US" sz="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81E3F"/>
        </a:solidFill>
        <a:effectLst/>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D1A644"/>
          </a:solidFill>
          <a:ln/>
        </p:spPr>
        <p:txBody>
          <a:bodyPr/>
          <a:lstStyle/>
          <a:p>
            <a:endParaRPr lang="en-US"/>
          </a:p>
        </p:txBody>
      </p:sp>
      <p:sp>
        <p:nvSpPr>
          <p:cNvPr id="3" name="Shape 1"/>
          <p:cNvSpPr/>
          <p:nvPr/>
        </p:nvSpPr>
        <p:spPr>
          <a:xfrm>
            <a:off x="0" y="5088636"/>
            <a:ext cx="9144000" cy="54864"/>
          </a:xfrm>
          <a:prstGeom prst="rect">
            <a:avLst/>
          </a:prstGeom>
          <a:solidFill>
            <a:srgbClr val="D1A644"/>
          </a:solidFill>
          <a:ln/>
        </p:spPr>
        <p:txBody>
          <a:bodyPr/>
          <a:lstStyle/>
          <a:p>
            <a:endParaRPr lang="en-US"/>
          </a:p>
        </p:txBody>
      </p:sp>
      <p:pic>
        <p:nvPicPr>
          <p:cNvPr id="4" name="Image 0" descr="preencoded.png"/>
          <p:cNvPicPr>
            <a:picLocks noChangeAspect="1"/>
          </p:cNvPicPr>
          <p:nvPr/>
        </p:nvPicPr>
        <p:blipFill>
          <a:blip r:embed="rId3"/>
          <a:stretch>
            <a:fillRect/>
          </a:stretch>
        </p:blipFill>
        <p:spPr>
          <a:xfrm>
            <a:off x="6583680" y="274320"/>
            <a:ext cx="2194560" cy="265176"/>
          </a:xfrm>
          <a:prstGeom prst="rect">
            <a:avLst/>
          </a:prstGeom>
        </p:spPr>
      </p:pic>
      <p:sp>
        <p:nvSpPr>
          <p:cNvPr id="5" name="Text 2"/>
          <p:cNvSpPr/>
          <p:nvPr/>
        </p:nvSpPr>
        <p:spPr>
          <a:xfrm>
            <a:off x="457200" y="1371600"/>
            <a:ext cx="8229600" cy="914400"/>
          </a:xfrm>
          <a:prstGeom prst="rect">
            <a:avLst/>
          </a:prstGeom>
          <a:noFill/>
          <a:ln/>
        </p:spPr>
        <p:txBody>
          <a:bodyPr wrap="square" lIns="0" tIns="0" rIns="0" bIns="0" rtlCol="0" anchor="ctr"/>
          <a:lstStyle/>
          <a:p>
            <a:pPr marL="0" indent="0" algn="ctr">
              <a:buNone/>
            </a:pPr>
            <a:r>
              <a:rPr lang="en-US" sz="4800" b="1" dirty="0">
                <a:solidFill>
                  <a:srgbClr val="D1A644"/>
                </a:solidFill>
                <a:latin typeface="Georgia" pitchFamily="34" charset="0"/>
                <a:ea typeface="Georgia" pitchFamily="34" charset="-122"/>
                <a:cs typeface="Georgia" pitchFamily="34" charset="-120"/>
              </a:rPr>
              <a:t>Thank You</a:t>
            </a:r>
            <a:endParaRPr lang="en-US" sz="4800" dirty="0"/>
          </a:p>
        </p:txBody>
      </p:sp>
      <p:sp>
        <p:nvSpPr>
          <p:cNvPr id="6" name="Shape 3"/>
          <p:cNvSpPr/>
          <p:nvPr/>
        </p:nvSpPr>
        <p:spPr>
          <a:xfrm>
            <a:off x="3840480" y="2331720"/>
            <a:ext cx="1463040" cy="36576"/>
          </a:xfrm>
          <a:prstGeom prst="rect">
            <a:avLst/>
          </a:prstGeom>
          <a:solidFill>
            <a:srgbClr val="D1A644"/>
          </a:solidFill>
          <a:ln/>
        </p:spPr>
        <p:txBody>
          <a:bodyPr/>
          <a:lstStyle/>
          <a:p>
            <a:endParaRPr lang="en-US"/>
          </a:p>
        </p:txBody>
      </p:sp>
      <p:sp>
        <p:nvSpPr>
          <p:cNvPr id="7" name="Text 4"/>
          <p:cNvSpPr/>
          <p:nvPr/>
        </p:nvSpPr>
        <p:spPr>
          <a:xfrm>
            <a:off x="457200" y="2560320"/>
            <a:ext cx="8229600" cy="548640"/>
          </a:xfrm>
          <a:prstGeom prst="rect">
            <a:avLst/>
          </a:prstGeom>
          <a:noFill/>
          <a:ln/>
        </p:spPr>
        <p:txBody>
          <a:bodyPr wrap="square" lIns="0" tIns="0" rIns="0" bIns="0" rtlCol="0" anchor="ctr"/>
          <a:lstStyle/>
          <a:p>
            <a:pPr marL="0" indent="0" algn="ctr">
              <a:buNone/>
            </a:pPr>
            <a:r>
              <a:rPr lang="en-US" sz="2000" dirty="0">
                <a:solidFill>
                  <a:srgbClr val="FFFFFF"/>
                </a:solidFill>
                <a:latin typeface="Calibri" pitchFamily="34" charset="0"/>
                <a:ea typeface="Calibri" pitchFamily="34" charset="-122"/>
                <a:cs typeface="Calibri" pitchFamily="34" charset="-120"/>
              </a:rPr>
              <a:t>Questions &amp; Discussion</a:t>
            </a:r>
            <a:endParaRPr lang="en-US" sz="2000" dirty="0"/>
          </a:p>
        </p:txBody>
      </p:sp>
      <p:sp>
        <p:nvSpPr>
          <p:cNvPr id="8" name="Text 5"/>
          <p:cNvSpPr/>
          <p:nvPr/>
        </p:nvSpPr>
        <p:spPr>
          <a:xfrm>
            <a:off x="457200" y="3291840"/>
            <a:ext cx="8229600" cy="365760"/>
          </a:xfrm>
          <a:prstGeom prst="rect">
            <a:avLst/>
          </a:prstGeom>
          <a:noFill/>
          <a:ln/>
        </p:spPr>
        <p:txBody>
          <a:bodyPr wrap="square" lIns="0" tIns="0" rIns="0" bIns="0" rtlCol="0" anchor="ctr"/>
          <a:lstStyle/>
          <a:p>
            <a:pPr marL="0" indent="0" algn="ctr">
              <a:buNone/>
            </a:pPr>
            <a:r>
              <a:rPr lang="en-US" sz="1300" i="1" dirty="0">
                <a:solidFill>
                  <a:srgbClr val="8899B0"/>
                </a:solidFill>
                <a:latin typeface="Calibri" pitchFamily="34" charset="0"/>
                <a:ea typeface="Calibri" pitchFamily="34" charset="-122"/>
                <a:cs typeface="Calibri" pitchFamily="34" charset="-120"/>
              </a:rPr>
              <a:t>FitLabel — Ingredient Scanner &amp; Dietary Compatibility Checker</a:t>
            </a:r>
            <a:endParaRPr lang="en-US" sz="1300" dirty="0"/>
          </a:p>
        </p:txBody>
      </p:sp>
      <p:sp>
        <p:nvSpPr>
          <p:cNvPr id="9" name="Text 6"/>
          <p:cNvSpPr/>
          <p:nvPr/>
        </p:nvSpPr>
        <p:spPr>
          <a:xfrm>
            <a:off x="457200" y="3749040"/>
            <a:ext cx="8229600" cy="365760"/>
          </a:xfrm>
          <a:prstGeom prst="rect">
            <a:avLst/>
          </a:prstGeom>
          <a:noFill/>
          <a:ln/>
        </p:spPr>
        <p:txBody>
          <a:bodyPr wrap="square" lIns="0" tIns="0" rIns="0" bIns="0" rtlCol="0" anchor="ctr"/>
          <a:lstStyle/>
          <a:p>
            <a:pPr marL="0" indent="0" algn="ctr">
              <a:buNone/>
            </a:pPr>
            <a:r>
              <a:rPr lang="en-US" sz="1200" dirty="0">
                <a:solidFill>
                  <a:srgbClr val="6B7FA0"/>
                </a:solidFill>
                <a:latin typeface="Calibri" pitchFamily="34" charset="0"/>
                <a:ea typeface="Calibri" pitchFamily="34" charset="-122"/>
                <a:cs typeface="Calibri" pitchFamily="34" charset="-120"/>
              </a:rPr>
              <a:t>Florida International University  ·  College of Engineering &amp; Computing  ·  Spring 2026</a:t>
            </a:r>
            <a:endParaRPr lang="en-US" sz="1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56769974-3CC3-49E3-B6F3-8A1E931623DC}">
  <we:reference id="wa200010001" version="1.0.0.1" store="en-US" storeType="OMEX"/>
  <we:alternateReferences>
    <we:reference id="wa200010001" version="1.0.0.1"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5</TotalTime>
  <Words>872</Words>
  <Application>Microsoft Office PowerPoint</Application>
  <PresentationFormat>On-screen Show (16:9)</PresentationFormat>
  <Paragraphs>131</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Georgia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FitLabel – Capstone Presentation</dc:title>
  <dc:subject>PptxGenJS Presentation</dc:subject>
  <dc:creator>FitLabel Team</dc:creator>
  <cp:lastModifiedBy>Brian Cardona</cp:lastModifiedBy>
  <cp:revision>2</cp:revision>
  <dcterms:created xsi:type="dcterms:W3CDTF">2026-04-15T10:33:39Z</dcterms:created>
  <dcterms:modified xsi:type="dcterms:W3CDTF">2026-04-15T15:25:00Z</dcterms:modified>
</cp:coreProperties>
</file>