
<file path=[Content_Types].xml><?xml version="1.0" encoding="utf-8"?>
<Types xmlns="http://schemas.openxmlformats.org/package/2006/content-types">
  <Default ContentType="application/x-fontdata" Extension="fntdata"/>
  <Default ContentType="image/jpeg" Extension="jpeg"/>
  <Default ContentType="image/png" Extension="png"/>
  <Default ContentType="application/vnd.openxmlformats-package.relationships+xml" Extension="rels"/>
  <Default ContentType="application/xml" Extension="xml"/>
  <Override ContentType="application/vnd.openxmlformats-officedocument.extended-properties+xml" PartName="/docProps/app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tableStyles+xml" PartName="/ppt/tableStyles.xml"/>
  <Override ContentType="application/vnd.openxmlformats-officedocument.theme+xml" PartName="/ppt/theme/theme1.xml"/>
  <Override ContentType="application/vnd.openxmlformats-officedocument.presentationml.viewProps+xml" PartName="/ppt/viewProps.xml"/>
</Types>
</file>

<file path=_rels/.rels><?xml version="1.0" encoding="UTF-8" standalone="yes"?><Relationships xmlns="http://schemas.openxmlformats.org/package/2006/relationships"><Relationship Id="rId1" Target="ppt/presentation.xml" Type="http://schemas.openxmlformats.org/officeDocument/2006/relationships/officeDocument"/><Relationship Id="rId2" Target="docProps/thumbnail.jpeg" Type="http://schemas.openxmlformats.org/package/2006/relationships/metadata/thumbnail"/><Relationship Id="rId3" Target="docProps/core.xml" Type="http://schemas.openxmlformats.org/package/2006/relationships/metadata/core-properties"/><Relationship Id="rId4" Target="docProps/app.xml" Type="http://schemas.openxmlformats.org/officeDocument/2006/relationships/extended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embedTrueTypeFonts="true">
  <p:sldMasterIdLst>
    <p:sldMasterId id="2147483648" r:id="rId1"/>
  </p:sldMasterIdLst>
  <p:sldIdLst>
    <p:sldId id="256" r:id="rId6"/>
  </p:sldIdLst>
  <p:sldSz cx="43891200" cy="32918400"/>
  <p:notesSz cx="6858000" cy="9144000"/>
  <p:embeddedFontLst>
    <p:embeddedFont>
      <p:font typeface="Arial" charset="1" panose="020B0604020202020204"/>
      <p:regular r:id="rId7"/>
    </p:embeddedFont>
    <p:embeddedFont>
      <p:font typeface="Arial Bold" charset="1" panose="020B0704020202020204"/>
      <p:regular r:id="rId8"/>
    </p:embeddedFont>
    <p:embeddedFont>
      <p:font typeface="Arial Bold Italics" charset="1" panose="020B0704020202090204"/>
      <p:regular r:id="rId9"/>
    </p:embeddedFont>
    <p:embeddedFont>
      <p:font typeface="Arial Italics" charset="1" panose="020B0604020202090204"/>
      <p:regular r:id="rId10"/>
    </p:embeddedFont>
    <p:embeddedFont>
      <p:font typeface="Canva Sans" charset="1" panose="020B0503030501040103"/>
      <p:regular r:id="rId11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22" autoAdjust="0"/>
  </p:normalViewPr>
  <p:slideViewPr>
    <p:cSldViewPr>
      <p:cViewPr varScale="1">
        <p:scale>
          <a:sx n="74" d="100"/>
          <a:sy n="74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<Relationships xmlns="http://schemas.openxmlformats.org/package/2006/relationships"><Relationship Id="rId1" Target="slideMasters/slideMaster1.xml" Type="http://schemas.openxmlformats.org/officeDocument/2006/relationships/slideMaster"/><Relationship Id="rId10" Target="fonts/font10.fntdata" Type="http://schemas.openxmlformats.org/officeDocument/2006/relationships/font"/><Relationship Id="rId11" Target="fonts/font11.fntdata" Type="http://schemas.openxmlformats.org/officeDocument/2006/relationships/font"/><Relationship Id="rId2" Target="presProps.xml" Type="http://schemas.openxmlformats.org/officeDocument/2006/relationships/presProps"/><Relationship Id="rId3" Target="viewProps.xml" Type="http://schemas.openxmlformats.org/officeDocument/2006/relationships/viewProps"/><Relationship Id="rId4" Target="theme/theme1.xml" Type="http://schemas.openxmlformats.org/officeDocument/2006/relationships/theme"/><Relationship Id="rId5" Target="tableStyles.xml" Type="http://schemas.openxmlformats.org/officeDocument/2006/relationships/tableStyles"/><Relationship Id="rId6" Target="slides/slide1.xml" Type="http://schemas.openxmlformats.org/officeDocument/2006/relationships/slide"/><Relationship Id="rId7" Target="fonts/font7.fntdata" Type="http://schemas.openxmlformats.org/officeDocument/2006/relationships/font"/><Relationship Id="rId8" Target="fonts/font8.fntdata" Type="http://schemas.openxmlformats.org/officeDocument/2006/relationships/font"/><Relationship Id="rId9" Target="fonts/font9.fntdata" Type="http://schemas.openxmlformats.org/officeDocument/2006/relationships/font"/></Relationships>
</file>

<file path=ppt/slideLayouts/_rels/slideLayout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0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11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2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3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4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5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6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7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8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_rels/slideLayout9.xml.rels><?xml version="1.0" encoding="UTF-8" standalone="yes"?><Relationships xmlns="http://schemas.openxmlformats.org/package/2006/relationships"><Relationship Id="rId1" Target="../slideMasters/slideMaster1.xml" Type="http://schemas.openxmlformats.org/officeDocument/2006/relationships/slideMaster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arget="../slideLayouts/slideLayout1.xml" Type="http://schemas.openxmlformats.org/officeDocument/2006/relationships/slideLayout"/><Relationship Id="rId10" Target="../slideLayouts/slideLayout10.xml" Type="http://schemas.openxmlformats.org/officeDocument/2006/relationships/slideLayout"/><Relationship Id="rId11" Target="../slideLayouts/slideLayout11.xml" Type="http://schemas.openxmlformats.org/officeDocument/2006/relationships/slideLayout"/><Relationship Id="rId12" Target="../theme/theme1.xml" Type="http://schemas.openxmlformats.org/officeDocument/2006/relationships/theme"/><Relationship Id="rId2" Target="../slideLayouts/slideLayout2.xml" Type="http://schemas.openxmlformats.org/officeDocument/2006/relationships/slideLayout"/><Relationship Id="rId3" Target="../slideLayouts/slideLayout3.xml" Type="http://schemas.openxmlformats.org/officeDocument/2006/relationships/slideLayout"/><Relationship Id="rId4" Target="../slideLayouts/slideLayout4.xml" Type="http://schemas.openxmlformats.org/officeDocument/2006/relationships/slideLayout"/><Relationship Id="rId5" Target="../slideLayouts/slideLayout5.xml" Type="http://schemas.openxmlformats.org/officeDocument/2006/relationships/slideLayout"/><Relationship Id="rId6" Target="../slideLayouts/slideLayout6.xml" Type="http://schemas.openxmlformats.org/officeDocument/2006/relationships/slideLayout"/><Relationship Id="rId7" Target="../slideLayouts/slideLayout7.xml" Type="http://schemas.openxmlformats.org/officeDocument/2006/relationships/slideLayout"/><Relationship Id="rId8" Target="../slideLayouts/slideLayout8.xml" Type="http://schemas.openxmlformats.org/officeDocument/2006/relationships/slideLayout"/><Relationship Id="rId9" Target="../slideLayouts/slideLayout9.xml" Type="http://schemas.openxmlformats.org/officeDocument/2006/relationships/slideLayout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arget="../slideLayouts/slideLayout7.xml" Type="http://schemas.openxmlformats.org/officeDocument/2006/relationships/slideLayout"/><Relationship Id="rId2" Target="../media/image1.png" Type="http://schemas.openxmlformats.org/officeDocument/2006/relationships/image"/><Relationship Id="rId3" Target="../media/image2.png" Type="http://schemas.openxmlformats.org/officeDocument/2006/relationships/image"/><Relationship Id="rId4" Target="../media/image3.png" Type="http://schemas.openxmlformats.org/officeDocument/2006/relationships/image"/><Relationship Id="rId5" Target="../media/image4.png" Type="http://schemas.openxmlformats.org/officeDocument/2006/relationships/image"/><Relationship Id="rId6" Target="../media/image5.png" Type="http://schemas.openxmlformats.org/officeDocument/2006/relationships/image"/><Relationship Id="rId7" Target="../media/image6.png" Type="http://schemas.openxmlformats.org/officeDocument/2006/relationships/image"/><Relationship Id="rId8" Target="../media/image7.png" Type="http://schemas.openxmlformats.org/officeDocument/2006/relationships/image"/><Relationship Id="rId9" Target="../media/image8.png" Type="http://schemas.openxmlformats.org/officeDocument/2006/relationships/image"/></Relationships>
</file>

<file path=ppt/slides/slide1.xml><?xml version="1.0" encoding="utf-8"?>
<p:sld xmlns:p="http://schemas.openxmlformats.org/presentationml/2006/main" xmlns:a="http://schemas.openxmlformats.org/drawingml/2006/main" xmlns:r="http://schemas.openxmlformats.org/officeDocument/2006/relationships">
  <p:cSld>
    <p:bg>
      <p:bgPr>
        <a:solidFill>
          <a:srgbClr val="F2F2F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name="Group 2" id="2"/>
          <p:cNvGrpSpPr/>
          <p:nvPr/>
        </p:nvGrpSpPr>
        <p:grpSpPr>
          <a:xfrm rot="0">
            <a:off x="1171304" y="1089179"/>
            <a:ext cx="3641469" cy="3126905"/>
            <a:chOff x="0" y="0"/>
            <a:chExt cx="1078954" cy="926490"/>
          </a:xfrm>
        </p:grpSpPr>
        <p:sp>
          <p:nvSpPr>
            <p:cNvPr name="Freeform 3" id="3" descr="A close up of a sign  Description automatically generated"/>
            <p:cNvSpPr/>
            <p:nvPr/>
          </p:nvSpPr>
          <p:spPr>
            <a:xfrm flipH="false" flipV="false" rot="0">
              <a:off x="0" y="0"/>
              <a:ext cx="1078992" cy="926465"/>
            </a:xfrm>
            <a:custGeom>
              <a:avLst/>
              <a:gdLst/>
              <a:ahLst/>
              <a:cxnLst/>
              <a:rect r="r" b="b" t="t" l="l"/>
              <a:pathLst>
                <a:path h="926465" w="1078992">
                  <a:moveTo>
                    <a:pt x="0" y="0"/>
                  </a:moveTo>
                  <a:lnTo>
                    <a:pt x="1078992" y="0"/>
                  </a:lnTo>
                  <a:lnTo>
                    <a:pt x="1078992" y="926465"/>
                  </a:lnTo>
                  <a:lnTo>
                    <a:pt x="0" y="926465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/>
              <a:stretch>
                <a:fillRect l="-36" t="0" r="-31" b="-2"/>
              </a:stretch>
            </a:blipFill>
          </p:spPr>
        </p:sp>
      </p:grpSp>
      <p:grpSp>
        <p:nvGrpSpPr>
          <p:cNvPr name="Group 4" id="4"/>
          <p:cNvGrpSpPr/>
          <p:nvPr/>
        </p:nvGrpSpPr>
        <p:grpSpPr>
          <a:xfrm rot="0">
            <a:off x="6352865" y="323269"/>
            <a:ext cx="35217116" cy="2759616"/>
            <a:chOff x="0" y="0"/>
            <a:chExt cx="10434701" cy="817664"/>
          </a:xfrm>
        </p:grpSpPr>
        <p:sp>
          <p:nvSpPr>
            <p:cNvPr name="Freeform 5" id="5"/>
            <p:cNvSpPr/>
            <p:nvPr/>
          </p:nvSpPr>
          <p:spPr>
            <a:xfrm flipH="false" flipV="false" rot="0">
              <a:off x="1905" y="1905"/>
              <a:ext cx="10430891" cy="813816"/>
            </a:xfrm>
            <a:custGeom>
              <a:avLst/>
              <a:gdLst/>
              <a:ahLst/>
              <a:cxnLst/>
              <a:rect r="r" b="b" t="t" l="l"/>
              <a:pathLst>
                <a:path h="813816" w="10430891">
                  <a:moveTo>
                    <a:pt x="0" y="0"/>
                  </a:moveTo>
                  <a:lnTo>
                    <a:pt x="10430891" y="0"/>
                  </a:lnTo>
                  <a:lnTo>
                    <a:pt x="10430891" y="813816"/>
                  </a:lnTo>
                  <a:lnTo>
                    <a:pt x="0" y="813816"/>
                  </a:lnTo>
                  <a:close/>
                </a:path>
              </a:pathLst>
            </a:custGeom>
            <a:solidFill>
              <a:srgbClr val="081E3F"/>
            </a:solidFill>
          </p:spPr>
        </p:sp>
        <p:sp>
          <p:nvSpPr>
            <p:cNvPr name="Freeform 6" id="6"/>
            <p:cNvSpPr/>
            <p:nvPr/>
          </p:nvSpPr>
          <p:spPr>
            <a:xfrm flipH="false" flipV="false" rot="0">
              <a:off x="0" y="0"/>
              <a:ext cx="10434701" cy="817626"/>
            </a:xfrm>
            <a:custGeom>
              <a:avLst/>
              <a:gdLst/>
              <a:ahLst/>
              <a:cxnLst/>
              <a:rect r="r" b="b" t="t" l="l"/>
              <a:pathLst>
                <a:path h="817626" w="10434701">
                  <a:moveTo>
                    <a:pt x="1905" y="0"/>
                  </a:moveTo>
                  <a:lnTo>
                    <a:pt x="10432796" y="0"/>
                  </a:lnTo>
                  <a:cubicBezTo>
                    <a:pt x="10433812" y="0"/>
                    <a:pt x="10434701" y="889"/>
                    <a:pt x="10434701" y="1905"/>
                  </a:cubicBezTo>
                  <a:lnTo>
                    <a:pt x="10434701" y="815721"/>
                  </a:lnTo>
                  <a:cubicBezTo>
                    <a:pt x="10434701" y="816737"/>
                    <a:pt x="10433812" y="817626"/>
                    <a:pt x="10432796" y="817626"/>
                  </a:cubicBezTo>
                  <a:lnTo>
                    <a:pt x="1905" y="817626"/>
                  </a:lnTo>
                  <a:cubicBezTo>
                    <a:pt x="889" y="817626"/>
                    <a:pt x="0" y="816737"/>
                    <a:pt x="0" y="815721"/>
                  </a:cubicBezTo>
                  <a:lnTo>
                    <a:pt x="0" y="1905"/>
                  </a:lnTo>
                  <a:cubicBezTo>
                    <a:pt x="0" y="889"/>
                    <a:pt x="889" y="0"/>
                    <a:pt x="1905" y="0"/>
                  </a:cubicBezTo>
                  <a:moveTo>
                    <a:pt x="1905" y="3810"/>
                  </a:moveTo>
                  <a:lnTo>
                    <a:pt x="1905" y="1905"/>
                  </a:lnTo>
                  <a:lnTo>
                    <a:pt x="3810" y="1905"/>
                  </a:lnTo>
                  <a:lnTo>
                    <a:pt x="3810" y="815721"/>
                  </a:lnTo>
                  <a:lnTo>
                    <a:pt x="1905" y="815721"/>
                  </a:lnTo>
                  <a:lnTo>
                    <a:pt x="1905" y="813816"/>
                  </a:lnTo>
                  <a:lnTo>
                    <a:pt x="10432796" y="813816"/>
                  </a:lnTo>
                  <a:lnTo>
                    <a:pt x="10432796" y="815721"/>
                  </a:lnTo>
                  <a:lnTo>
                    <a:pt x="10430890" y="815721"/>
                  </a:lnTo>
                  <a:lnTo>
                    <a:pt x="10430890" y="1905"/>
                  </a:lnTo>
                  <a:lnTo>
                    <a:pt x="10432796" y="1905"/>
                  </a:lnTo>
                  <a:lnTo>
                    <a:pt x="10432796" y="3810"/>
                  </a:lnTo>
                  <a:lnTo>
                    <a:pt x="1905" y="3810"/>
                  </a:lnTo>
                  <a:close/>
                </a:path>
              </a:pathLst>
            </a:custGeom>
            <a:solidFill>
              <a:srgbClr val="6C4F00"/>
            </a:solidFill>
          </p:spPr>
        </p:sp>
      </p:grpSp>
      <p:sp>
        <p:nvSpPr>
          <p:cNvPr name="Freeform 7" id="7"/>
          <p:cNvSpPr/>
          <p:nvPr/>
        </p:nvSpPr>
        <p:spPr>
          <a:xfrm flipH="false" flipV="false" rot="0">
            <a:off x="298532" y="6609579"/>
            <a:ext cx="5472737" cy="3133142"/>
          </a:xfrm>
          <a:custGeom>
            <a:avLst/>
            <a:gdLst/>
            <a:ahLst/>
            <a:cxnLst/>
            <a:rect r="r" b="b" t="t" l="l"/>
            <a:pathLst>
              <a:path h="3133142" w="5472737">
                <a:moveTo>
                  <a:pt x="0" y="0"/>
                </a:moveTo>
                <a:lnTo>
                  <a:pt x="5472737" y="0"/>
                </a:lnTo>
                <a:lnTo>
                  <a:pt x="5472737" y="3133142"/>
                </a:lnTo>
                <a:lnTo>
                  <a:pt x="0" y="3133142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0" t="0" r="0" b="0"/>
            </a:stretch>
          </a:blipFill>
        </p:spPr>
      </p:sp>
      <p:sp>
        <p:nvSpPr>
          <p:cNvPr name="Freeform 8" id="8"/>
          <p:cNvSpPr/>
          <p:nvPr/>
        </p:nvSpPr>
        <p:spPr>
          <a:xfrm flipH="false" flipV="false" rot="0">
            <a:off x="7149379" y="20299207"/>
            <a:ext cx="11269010" cy="6676889"/>
          </a:xfrm>
          <a:custGeom>
            <a:avLst/>
            <a:gdLst/>
            <a:ahLst/>
            <a:cxnLst/>
            <a:rect r="r" b="b" t="t" l="l"/>
            <a:pathLst>
              <a:path h="6676889" w="11269010">
                <a:moveTo>
                  <a:pt x="0" y="0"/>
                </a:moveTo>
                <a:lnTo>
                  <a:pt x="11269010" y="0"/>
                </a:lnTo>
                <a:lnTo>
                  <a:pt x="11269010" y="6676889"/>
                </a:lnTo>
                <a:lnTo>
                  <a:pt x="0" y="6676889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0" t="0" r="0" b="0"/>
            </a:stretch>
          </a:blipFill>
        </p:spPr>
      </p:sp>
      <p:sp>
        <p:nvSpPr>
          <p:cNvPr name="Freeform 9" id="9"/>
          <p:cNvSpPr/>
          <p:nvPr/>
        </p:nvSpPr>
        <p:spPr>
          <a:xfrm flipH="false" flipV="false" rot="0">
            <a:off x="18418389" y="9914171"/>
            <a:ext cx="12947170" cy="7671198"/>
          </a:xfrm>
          <a:custGeom>
            <a:avLst/>
            <a:gdLst/>
            <a:ahLst/>
            <a:cxnLst/>
            <a:rect r="r" b="b" t="t" l="l"/>
            <a:pathLst>
              <a:path h="7671198" w="12947170">
                <a:moveTo>
                  <a:pt x="0" y="0"/>
                </a:moveTo>
                <a:lnTo>
                  <a:pt x="12947170" y="0"/>
                </a:lnTo>
                <a:lnTo>
                  <a:pt x="12947170" y="7671198"/>
                </a:lnTo>
                <a:lnTo>
                  <a:pt x="0" y="76711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0" t="0" r="0" b="0"/>
            </a:stretch>
          </a:blipFill>
        </p:spPr>
      </p:sp>
      <p:sp>
        <p:nvSpPr>
          <p:cNvPr name="Freeform 10" id="10"/>
          <p:cNvSpPr/>
          <p:nvPr/>
        </p:nvSpPr>
        <p:spPr>
          <a:xfrm flipH="false" flipV="false" rot="0">
            <a:off x="21684723" y="17862394"/>
            <a:ext cx="3056769" cy="6159737"/>
          </a:xfrm>
          <a:custGeom>
            <a:avLst/>
            <a:gdLst/>
            <a:ahLst/>
            <a:cxnLst/>
            <a:rect r="r" b="b" t="t" l="l"/>
            <a:pathLst>
              <a:path h="6159737" w="3056769">
                <a:moveTo>
                  <a:pt x="0" y="0"/>
                </a:moveTo>
                <a:lnTo>
                  <a:pt x="3056770" y="0"/>
                </a:lnTo>
                <a:lnTo>
                  <a:pt x="3056770" y="6159737"/>
                </a:lnTo>
                <a:lnTo>
                  <a:pt x="0" y="6159737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l="0" t="0" r="0" b="0"/>
            </a:stretch>
          </a:blipFill>
        </p:spPr>
      </p:sp>
      <p:sp>
        <p:nvSpPr>
          <p:cNvPr name="Freeform 11" id="11"/>
          <p:cNvSpPr/>
          <p:nvPr/>
        </p:nvSpPr>
        <p:spPr>
          <a:xfrm flipH="false" flipV="false" rot="0">
            <a:off x="25068416" y="17862394"/>
            <a:ext cx="3056769" cy="6159737"/>
          </a:xfrm>
          <a:custGeom>
            <a:avLst/>
            <a:gdLst/>
            <a:ahLst/>
            <a:cxnLst/>
            <a:rect r="r" b="b" t="t" l="l"/>
            <a:pathLst>
              <a:path h="6159737" w="3056769">
                <a:moveTo>
                  <a:pt x="0" y="0"/>
                </a:moveTo>
                <a:lnTo>
                  <a:pt x="3056769" y="0"/>
                </a:lnTo>
                <a:lnTo>
                  <a:pt x="3056769" y="6159737"/>
                </a:lnTo>
                <a:lnTo>
                  <a:pt x="0" y="6159737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 l="0" t="0" r="0" b="0"/>
            </a:stretch>
          </a:blipFill>
        </p:spPr>
      </p:sp>
      <p:sp>
        <p:nvSpPr>
          <p:cNvPr name="Freeform 12" id="12"/>
          <p:cNvSpPr/>
          <p:nvPr/>
        </p:nvSpPr>
        <p:spPr>
          <a:xfrm flipH="false" flipV="false" rot="0">
            <a:off x="18335509" y="17862394"/>
            <a:ext cx="3022291" cy="6090260"/>
          </a:xfrm>
          <a:custGeom>
            <a:avLst/>
            <a:gdLst/>
            <a:ahLst/>
            <a:cxnLst/>
            <a:rect r="r" b="b" t="t" l="l"/>
            <a:pathLst>
              <a:path h="6090260" w="3022291">
                <a:moveTo>
                  <a:pt x="0" y="0"/>
                </a:moveTo>
                <a:lnTo>
                  <a:pt x="3022291" y="0"/>
                </a:lnTo>
                <a:lnTo>
                  <a:pt x="3022291" y="6090260"/>
                </a:lnTo>
                <a:lnTo>
                  <a:pt x="0" y="6090260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0" t="0" r="0" b="0"/>
            </a:stretch>
          </a:blipFill>
        </p:spPr>
      </p:sp>
      <p:sp>
        <p:nvSpPr>
          <p:cNvPr name="Freeform 13" id="13"/>
          <p:cNvSpPr/>
          <p:nvPr/>
        </p:nvSpPr>
        <p:spPr>
          <a:xfrm flipH="false" flipV="false" rot="0">
            <a:off x="28452108" y="17862394"/>
            <a:ext cx="3063146" cy="6172587"/>
          </a:xfrm>
          <a:custGeom>
            <a:avLst/>
            <a:gdLst/>
            <a:ahLst/>
            <a:cxnLst/>
            <a:rect r="r" b="b" t="t" l="l"/>
            <a:pathLst>
              <a:path h="6172587" w="3063146">
                <a:moveTo>
                  <a:pt x="0" y="0"/>
                </a:moveTo>
                <a:lnTo>
                  <a:pt x="3063147" y="0"/>
                </a:lnTo>
                <a:lnTo>
                  <a:pt x="3063147" y="6172587"/>
                </a:lnTo>
                <a:lnTo>
                  <a:pt x="0" y="6172587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 l="0" t="0" r="0" b="0"/>
            </a:stretch>
          </a:blipFill>
        </p:spPr>
      </p:sp>
      <p:sp>
        <p:nvSpPr>
          <p:cNvPr name="TextBox 14" id="14"/>
          <p:cNvSpPr txBox="true"/>
          <p:nvPr/>
        </p:nvSpPr>
        <p:spPr>
          <a:xfrm rot="0">
            <a:off x="29300848" y="31552739"/>
            <a:ext cx="13184634" cy="31544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4800"/>
              </a:lnSpc>
            </a:pPr>
            <a:r>
              <a:rPr lang="en-US" sz="4000" spc="300">
                <a:solidFill>
                  <a:srgbClr val="AFABAB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</p:txBody>
      </p:sp>
      <p:sp>
        <p:nvSpPr>
          <p:cNvPr name="TextBox 15" id="15"/>
          <p:cNvSpPr txBox="true"/>
          <p:nvPr/>
        </p:nvSpPr>
        <p:spPr>
          <a:xfrm rot="0">
            <a:off x="7149379" y="3117061"/>
            <a:ext cx="34538474" cy="2925051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1999"/>
              </a:lnSpc>
            </a:pPr>
            <a:r>
              <a:rPr lang="en-US" sz="9999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TrainRec: Fitness Tracker App</a:t>
            </a:r>
          </a:p>
          <a:p>
            <a:pPr algn="l">
              <a:lnSpc>
                <a:spcPts val="4200"/>
              </a:lnSpc>
            </a:pPr>
            <a:r>
              <a:rPr lang="en-US" sz="3500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Students: Anthony Ordaz, Luis Camacho, Jeremias Mendoza, Abdiel Palet &amp; Vladimir Prato</a:t>
            </a:r>
          </a:p>
          <a:p>
            <a:pPr algn="l">
              <a:lnSpc>
                <a:spcPts val="4200"/>
              </a:lnSpc>
            </a:pPr>
            <a:r>
              <a:rPr lang="en-US" sz="3500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Mentor:</a:t>
            </a:r>
            <a:r>
              <a:rPr lang="en-US" b="true" sz="3500" i="true">
                <a:solidFill>
                  <a:srgbClr val="081E3F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 </a:t>
            </a:r>
            <a:r>
              <a:rPr lang="en-US" sz="3500" i="true">
                <a:solidFill>
                  <a:srgbClr val="081E3F"/>
                </a:solidFill>
                <a:latin typeface="Arial Italics"/>
                <a:ea typeface="Arial Italics"/>
                <a:cs typeface="Arial Italics"/>
                <a:sym typeface="Arial Italics"/>
              </a:rPr>
              <a:t>Masoud Sadjadi, Course Instructor</a:t>
            </a:r>
            <a:r>
              <a:rPr lang="en-US" sz="35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</a:p>
          <a:p>
            <a:pPr algn="l">
              <a:lnSpc>
                <a:spcPts val="4200"/>
              </a:lnSpc>
            </a:pPr>
            <a:r>
              <a:rPr lang="en-US" sz="3500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Instructor/Faculty:</a:t>
            </a:r>
            <a:r>
              <a:rPr lang="en-US" b="true" sz="3500" i="true">
                <a:solidFill>
                  <a:srgbClr val="081E3F"/>
                </a:solidFill>
                <a:latin typeface="Arial Bold Italics"/>
                <a:ea typeface="Arial Bold Italics"/>
                <a:cs typeface="Arial Bold Italics"/>
                <a:sym typeface="Arial Bold Italics"/>
              </a:rPr>
              <a:t> </a:t>
            </a:r>
            <a:r>
              <a:rPr lang="en-US" sz="3500" i="true">
                <a:solidFill>
                  <a:srgbClr val="081E3F"/>
                </a:solidFill>
                <a:latin typeface="Arial Italics"/>
                <a:ea typeface="Arial Italics"/>
                <a:cs typeface="Arial Italics"/>
                <a:sym typeface="Arial Italics"/>
              </a:rPr>
              <a:t>Masoud Sadjadi , </a:t>
            </a:r>
            <a:r>
              <a:rPr lang="en-US" sz="35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Florida International University</a:t>
            </a:r>
          </a:p>
        </p:txBody>
      </p:sp>
      <p:sp>
        <p:nvSpPr>
          <p:cNvPr name="TextBox 16" id="16"/>
          <p:cNvSpPr txBox="true"/>
          <p:nvPr/>
        </p:nvSpPr>
        <p:spPr>
          <a:xfrm rot="0">
            <a:off x="7149379" y="6547259"/>
            <a:ext cx="1952619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PROBLEM</a:t>
            </a:r>
          </a:p>
        </p:txBody>
      </p:sp>
      <p:sp>
        <p:nvSpPr>
          <p:cNvPr name="TextBox 17" id="17"/>
          <p:cNvSpPr txBox="true"/>
          <p:nvPr/>
        </p:nvSpPr>
        <p:spPr>
          <a:xfrm rot="0">
            <a:off x="20234298" y="6547259"/>
            <a:ext cx="3623718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CURRENT SYSTEM</a:t>
            </a:r>
          </a:p>
        </p:txBody>
      </p:sp>
      <p:sp>
        <p:nvSpPr>
          <p:cNvPr name="TextBox 18" id="18"/>
          <p:cNvSpPr txBox="true"/>
          <p:nvPr/>
        </p:nvSpPr>
        <p:spPr>
          <a:xfrm rot="0">
            <a:off x="32123227" y="4937914"/>
            <a:ext cx="3146195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REQUIREMENTS</a:t>
            </a:r>
          </a:p>
        </p:txBody>
      </p:sp>
      <p:sp>
        <p:nvSpPr>
          <p:cNvPr name="TextBox 19" id="19"/>
          <p:cNvSpPr txBox="true"/>
          <p:nvPr/>
        </p:nvSpPr>
        <p:spPr>
          <a:xfrm rot="0">
            <a:off x="1171304" y="10928789"/>
            <a:ext cx="3211837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SYSTEM DESIGN</a:t>
            </a:r>
          </a:p>
        </p:txBody>
      </p:sp>
      <p:sp>
        <p:nvSpPr>
          <p:cNvPr name="TextBox 20" id="20"/>
          <p:cNvSpPr txBox="true"/>
          <p:nvPr/>
        </p:nvSpPr>
        <p:spPr>
          <a:xfrm rot="0">
            <a:off x="20234298" y="24387240"/>
            <a:ext cx="3190110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OBJECT DESIGN</a:t>
            </a:r>
          </a:p>
        </p:txBody>
      </p:sp>
      <p:sp>
        <p:nvSpPr>
          <p:cNvPr name="TextBox 21" id="21"/>
          <p:cNvSpPr txBox="true"/>
          <p:nvPr/>
        </p:nvSpPr>
        <p:spPr>
          <a:xfrm rot="0">
            <a:off x="32123227" y="11996947"/>
            <a:ext cx="3514622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IMPLEMENTATION</a:t>
            </a:r>
          </a:p>
        </p:txBody>
      </p:sp>
      <p:sp>
        <p:nvSpPr>
          <p:cNvPr name="TextBox 22" id="22"/>
          <p:cNvSpPr txBox="true"/>
          <p:nvPr/>
        </p:nvSpPr>
        <p:spPr>
          <a:xfrm rot="0">
            <a:off x="7227903" y="27038435"/>
            <a:ext cx="2755579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VERIFICATION</a:t>
            </a:r>
          </a:p>
        </p:txBody>
      </p:sp>
      <p:sp>
        <p:nvSpPr>
          <p:cNvPr name="TextBox 23" id="23"/>
          <p:cNvSpPr txBox="true"/>
          <p:nvPr/>
        </p:nvSpPr>
        <p:spPr>
          <a:xfrm rot="0">
            <a:off x="20234298" y="26957046"/>
            <a:ext cx="2017799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SUMMARY</a:t>
            </a:r>
          </a:p>
        </p:txBody>
      </p:sp>
      <p:sp>
        <p:nvSpPr>
          <p:cNvPr name="TextBox 24" id="24"/>
          <p:cNvSpPr txBox="true"/>
          <p:nvPr/>
        </p:nvSpPr>
        <p:spPr>
          <a:xfrm rot="0">
            <a:off x="32123227" y="23434945"/>
            <a:ext cx="2669135" cy="474846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89"/>
              </a:lnSpc>
            </a:pPr>
            <a:r>
              <a:rPr lang="en-US" sz="3074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REFERENCES</a:t>
            </a:r>
          </a:p>
        </p:txBody>
      </p:sp>
      <p:sp>
        <p:nvSpPr>
          <p:cNvPr name="TextBox 25" id="25"/>
          <p:cNvSpPr txBox="true"/>
          <p:nvPr/>
        </p:nvSpPr>
        <p:spPr>
          <a:xfrm rot="0">
            <a:off x="6988773" y="31932339"/>
            <a:ext cx="20778497" cy="48992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2879"/>
              </a:lnSpc>
            </a:pPr>
            <a:r>
              <a:rPr lang="en-US" sz="24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The material presented in this poster is based upon the work supported by XXXXX (</a:t>
            </a:r>
            <a:r>
              <a:rPr lang="en-US" sz="2400" i="true">
                <a:solidFill>
                  <a:srgbClr val="081E3F"/>
                </a:solidFill>
                <a:latin typeface="Arial Italics"/>
                <a:ea typeface="Arial Italics"/>
                <a:cs typeface="Arial Italics"/>
                <a:sym typeface="Arial Italics"/>
              </a:rPr>
              <a:t>name of the project sponsor: federal, state or local government, or corporate partners, where applicable</a:t>
            </a:r>
            <a:r>
              <a:rPr lang="en-US" sz="2400">
                <a:solidFill>
                  <a:srgbClr val="081E3F"/>
                </a:solidFill>
                <a:latin typeface="Arial"/>
                <a:ea typeface="Arial"/>
                <a:cs typeface="Arial"/>
                <a:sym typeface="Arial"/>
              </a:rPr>
              <a:t>). We/I thank XXXX for his/her/their assistance and mentorship that I/we received throughout the senior design project.</a:t>
            </a:r>
          </a:p>
        </p:txBody>
      </p:sp>
      <p:sp>
        <p:nvSpPr>
          <p:cNvPr name="TextBox 26" id="26"/>
          <p:cNvSpPr txBox="true"/>
          <p:nvPr/>
        </p:nvSpPr>
        <p:spPr>
          <a:xfrm rot="0">
            <a:off x="6953626" y="31411721"/>
            <a:ext cx="3912318" cy="23400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ctr">
              <a:lnSpc>
                <a:spcPts val="3690"/>
              </a:lnSpc>
            </a:pPr>
            <a:r>
              <a:rPr lang="en-US" sz="3075" b="true">
                <a:solidFill>
                  <a:srgbClr val="081E3F"/>
                </a:solidFill>
                <a:latin typeface="Arial Bold"/>
                <a:ea typeface="Arial Bold"/>
                <a:cs typeface="Arial Bold"/>
                <a:sym typeface="Arial Bold"/>
              </a:rPr>
              <a:t>ACKNOWLEDGEMENT</a:t>
            </a:r>
          </a:p>
        </p:txBody>
      </p:sp>
      <p:sp>
        <p:nvSpPr>
          <p:cNvPr name="TextBox 27" id="27"/>
          <p:cNvSpPr txBox="true"/>
          <p:nvPr/>
        </p:nvSpPr>
        <p:spPr>
          <a:xfrm rot="0">
            <a:off x="7227903" y="613710"/>
            <a:ext cx="34983815" cy="190416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10560"/>
              </a:lnSpc>
            </a:pPr>
            <a:r>
              <a:rPr lang="en-US" sz="8800" b="true">
                <a:solidFill>
                  <a:srgbClr val="FFFFFF"/>
                </a:solidFill>
                <a:latin typeface="Arial Bold"/>
                <a:ea typeface="Arial Bold"/>
                <a:cs typeface="Arial Bold"/>
                <a:sym typeface="Arial Bold"/>
              </a:rPr>
              <a:t>Knight Foundation School of Computer &amp; Information Sciences</a:t>
            </a:r>
          </a:p>
          <a:p>
            <a:pPr algn="l">
              <a:lnSpc>
                <a:spcPts val="6480"/>
              </a:lnSpc>
            </a:pPr>
            <a:r>
              <a:rPr lang="en-US" sz="5400" i="true">
                <a:solidFill>
                  <a:srgbClr val="FFFFFF"/>
                </a:solidFill>
                <a:latin typeface="Arial Italics"/>
                <a:ea typeface="Arial Italics"/>
                <a:cs typeface="Arial Italics"/>
                <a:sym typeface="Arial Italics"/>
              </a:rPr>
              <a:t>Spring 2026 Senior Design Project</a:t>
            </a:r>
          </a:p>
        </p:txBody>
      </p:sp>
      <p:sp>
        <p:nvSpPr>
          <p:cNvPr name="TextBox 28" id="28"/>
          <p:cNvSpPr txBox="true"/>
          <p:nvPr/>
        </p:nvSpPr>
        <p:spPr>
          <a:xfrm rot="0">
            <a:off x="7149379" y="7078497"/>
            <a:ext cx="11836965" cy="3999238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92"/>
              </a:lnSpc>
            </a:pPr>
            <a:r>
              <a:rPr lang="en-US" sz="2637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Many people struggle to maintain proper exercise form, track progress accurately, and stay consistent with fitness routines. Alongside that, many </a:t>
            </a:r>
            <a:r>
              <a:rPr lang="en-US" sz="2637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individuals feel self-conscious when exercising in public spaces such as gyms, which can discourage them from working out altogether and negatively impact their physical health. TrainRec addresses this challenge by providing a comfortable and private at-home workout environment, allowing users to exercise confidently without feeling judged or pressured.</a:t>
            </a:r>
          </a:p>
          <a:p>
            <a:pPr algn="l">
              <a:lnSpc>
                <a:spcPts val="3692"/>
              </a:lnSpc>
            </a:pPr>
          </a:p>
        </p:txBody>
      </p:sp>
      <p:sp>
        <p:nvSpPr>
          <p:cNvPr name="TextBox 29" id="29"/>
          <p:cNvSpPr txBox="true"/>
          <p:nvPr/>
        </p:nvSpPr>
        <p:spPr>
          <a:xfrm rot="0">
            <a:off x="20234298" y="7061404"/>
            <a:ext cx="9315353" cy="268131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Existing fitness apps rarely provide real-time movement feedback, often forcing users to rely on guesswork, which increases the risk of injury and reduces workout efficiency. There is at-home workout software out there that allows users to exercise comfortably at home but lack form tracking for safe and consistent results. </a:t>
            </a:r>
          </a:p>
        </p:txBody>
      </p:sp>
      <p:sp>
        <p:nvSpPr>
          <p:cNvPr name="TextBox 30" id="30"/>
          <p:cNvSpPr txBox="true"/>
          <p:nvPr/>
        </p:nvSpPr>
        <p:spPr>
          <a:xfrm rot="0">
            <a:off x="7149379" y="11389347"/>
            <a:ext cx="11217451" cy="9337095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2"/>
              </a:lnSpc>
              <a:spcBef>
                <a:spcPct val="0"/>
              </a:spcBef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TrainRec system is composed</a:t>
            </a:r>
          </a:p>
          <a:p>
            <a:pPr algn="l">
              <a:lnSpc>
                <a:spcPts val="3712"/>
              </a:lnSpc>
              <a:spcBef>
                <a:spcPct val="0"/>
              </a:spcBef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of five main components:</a:t>
            </a:r>
          </a:p>
          <a:p>
            <a:pPr algn="l" marL="572578" indent="-286289" lvl="1">
              <a:lnSpc>
                <a:spcPts val="3712"/>
              </a:lnSpc>
              <a:spcBef>
                <a:spcPct val="0"/>
              </a:spcBef>
              <a:buAutoNum type="arabicPeriod" startAt="1"/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User Interface (Frontend- React + Vite + MUI): Provides login/registration, a personalized dashboard, an exercise library, real-time pose training view, and </a:t>
            </a: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account management.</a:t>
            </a:r>
          </a:p>
          <a:p>
            <a:pPr algn="l" marL="572578" indent="-286289" lvl="1">
              <a:lnSpc>
                <a:spcPts val="3712"/>
              </a:lnSpc>
              <a:spcBef>
                <a:spcPct val="0"/>
              </a:spcBef>
              <a:buAutoNum type="arabicPeriod" startAt="1"/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Backend Server (Python - Flask + SQLite): Handles JWT-authenticated REST API routes for user accounts, goal setting, workout history, and session management.</a:t>
            </a:r>
          </a:p>
          <a:p>
            <a:pPr algn="l" marL="572578" indent="-286289" lvl="1">
              <a:lnSpc>
                <a:spcPts val="3712"/>
              </a:lnSpc>
              <a:spcBef>
                <a:spcPct val="0"/>
              </a:spcBef>
              <a:buAutoNum type="arabicPeriod" startAt="1"/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Real-Time Pose Detection Module (MediaPipe Tasks Vision + WebRTC): Handles real-time form feedback through computer vision.</a:t>
            </a:r>
          </a:p>
          <a:p>
            <a:pPr algn="l" marL="572578" indent="-286289" lvl="1">
              <a:lnSpc>
                <a:spcPts val="3712"/>
              </a:lnSpc>
              <a:spcBef>
                <a:spcPct val="0"/>
              </a:spcBef>
              <a:buAutoNum type="arabicPeriod" startAt="1"/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Form Feedback Logic (JavaScript): Computes form frame angles, drives rep counting for bicep curls, squats, shoulder press, planks, and more.</a:t>
            </a:r>
          </a:p>
          <a:p>
            <a:pPr algn="l" marL="572578" indent="-286289" lvl="1">
              <a:lnSpc>
                <a:spcPts val="3712"/>
              </a:lnSpc>
              <a:spcBef>
                <a:spcPct val="0"/>
              </a:spcBef>
              <a:buAutoNum type="arabicPeriod" startAt="1"/>
            </a:pPr>
            <a:r>
              <a:rPr lang="en-US" sz="2652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Calorie Tracking &amp; Dashboard Module (React + Flask): Estimates calories burned per session using exercise-specific MET rates sourced from Kaggle datasets. Accumulates a daily calorie log that syncs to the Dashboard.</a:t>
            </a:r>
          </a:p>
          <a:p>
            <a:pPr algn="l">
              <a:lnSpc>
                <a:spcPts val="3712"/>
              </a:lnSpc>
              <a:spcBef>
                <a:spcPct val="0"/>
              </a:spcBef>
            </a:pPr>
          </a:p>
          <a:p>
            <a:pPr algn="l">
              <a:lnSpc>
                <a:spcPts val="3712"/>
              </a:lnSpc>
              <a:spcBef>
                <a:spcPct val="0"/>
              </a:spcBef>
            </a:pPr>
          </a:p>
        </p:txBody>
      </p:sp>
      <p:sp>
        <p:nvSpPr>
          <p:cNvPr name="TextBox 31" id="31"/>
          <p:cNvSpPr txBox="true"/>
          <p:nvPr/>
        </p:nvSpPr>
        <p:spPr>
          <a:xfrm rot="0">
            <a:off x="32123227" y="12087435"/>
            <a:ext cx="9446754" cy="11190084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05"/>
              </a:lnSpc>
            </a:pP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Frontend UI (React + Vite +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MUI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v7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):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Ma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 UI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components were used to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ovide 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onsist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en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ssible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ay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ut acr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ss all pages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er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mana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g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rou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 fo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Dashboard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Work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uts,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Prof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Accoun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Gym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tor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and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Log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n. A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g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lob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hem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con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xt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ena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the use of li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g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 &amp; d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mo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.</a:t>
            </a: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Dashboard Module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(React):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Displays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 calorie 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er, m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od selec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daily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calorie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,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kout ch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ckli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ts a liv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weekly progress breakdown.</a:t>
            </a: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l-Ti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me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 Detection (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Media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ipe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):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The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PoseT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ainer comp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onen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tia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liz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es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 PoseLandmarker mod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l,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capt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web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cam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video and supports 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mer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 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ction of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fro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nt/back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am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ra swit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h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ing.</a:t>
            </a: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Form Feedback 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ogic (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JavaScrip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t):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c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mputes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a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ng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les.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xercise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-speci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ic l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gic cove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 multiple different exercises. </a:t>
            </a: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Backend REST API (Flask + SQLite): Provides endpoints for register, login, password reset, profile fetch/update, bio editing, goal setting, and workout completion. </a:t>
            </a:r>
          </a:p>
          <a:p>
            <a:pPr algn="l" marL="571411" indent="-285706" lvl="1">
              <a:lnSpc>
                <a:spcPts val="3705"/>
              </a:lnSpc>
              <a:spcBef>
                <a:spcPct val="0"/>
              </a:spcBef>
              <a:buAutoNum type="arabicPeriod" startAt="1"/>
            </a:pPr>
            <a:r>
              <a:rPr lang="en-US" sz="2646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Calorie System: Per-exercise kcal/kg/hr MET rates are mapped from a Kaggle fitness dataset. During a session, calories are estimated live from elapsed seconds (timed) or rep × average duration × MET rate. </a:t>
            </a:r>
          </a:p>
        </p:txBody>
      </p:sp>
      <p:sp>
        <p:nvSpPr>
          <p:cNvPr name="TextBox 32" id="32"/>
          <p:cNvSpPr txBox="true"/>
          <p:nvPr/>
        </p:nvSpPr>
        <p:spPr>
          <a:xfrm rot="0">
            <a:off x="32123227" y="5476743"/>
            <a:ext cx="9446754" cy="666784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687"/>
              </a:lnSpc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Functional Requirements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Users must be able to create an acc</a:t>
            </a: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ount and log in securely.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s</a:t>
            </a: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ystem must provide a personalized dashboard displaying personalized data.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s</a:t>
            </a: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ystem must access the webcam and run real-time pose detection.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Users</a:t>
            </a: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must be able to update their profile and reset their password.</a:t>
            </a:r>
          </a:p>
          <a:p>
            <a:pPr algn="l">
              <a:lnSpc>
                <a:spcPts val="3687"/>
              </a:lnSpc>
              <a:spcBef>
                <a:spcPct val="0"/>
              </a:spcBef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Non-Functional Requirements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The interface must be responsive and support both light and dark themes.</a:t>
            </a:r>
          </a:p>
          <a:p>
            <a:pPr algn="l" marL="568606" indent="-284303" lvl="1">
              <a:lnSpc>
                <a:spcPts val="3687"/>
              </a:lnSpc>
              <a:spcBef>
                <a:spcPct val="0"/>
              </a:spcBef>
              <a:buFont typeface="Arial"/>
              <a:buChar char="•"/>
            </a:pPr>
            <a:r>
              <a:rPr lang="en-US" sz="2633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Pose inference and form feedback must operate with minimal delay.</a:t>
            </a:r>
          </a:p>
          <a:p>
            <a:pPr algn="l">
              <a:lnSpc>
                <a:spcPts val="3687"/>
              </a:lnSpc>
              <a:spcBef>
                <a:spcPct val="0"/>
              </a:spcBef>
            </a:pPr>
          </a:p>
        </p:txBody>
      </p:sp>
      <p:sp>
        <p:nvSpPr>
          <p:cNvPr name="TextBox 33" id="33"/>
          <p:cNvSpPr txBox="true"/>
          <p:nvPr/>
        </p:nvSpPr>
        <p:spPr>
          <a:xfrm rot="0">
            <a:off x="7227903" y="27571945"/>
            <a:ext cx="11836965" cy="26813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Functional Testing</a:t>
            </a:r>
          </a:p>
          <a:p>
            <a:pPr algn="l" marL="572141" indent="-286070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Account creation, login.</a:t>
            </a:r>
          </a:p>
          <a:p>
            <a:pPr algn="l" marL="572141" indent="-286070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Password reset.</a:t>
            </a:r>
          </a:p>
          <a:p>
            <a:pPr algn="l" marL="572141" indent="-286070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Dashboard calorie sync.</a:t>
            </a:r>
          </a:p>
          <a:p>
            <a:pPr algn="l" marL="572141" indent="-286070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Webcam access, MediaPipe model initialization.</a:t>
            </a:r>
          </a:p>
          <a:p>
            <a:pPr algn="l" marL="572141" indent="-286070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Profile and account editing with password confirmation</a:t>
            </a:r>
          </a:p>
        </p:txBody>
      </p:sp>
      <p:sp>
        <p:nvSpPr>
          <p:cNvPr name="TextBox 34" id="34"/>
          <p:cNvSpPr txBox="true"/>
          <p:nvPr/>
        </p:nvSpPr>
        <p:spPr>
          <a:xfrm rot="0">
            <a:off x="20234298" y="27460467"/>
            <a:ext cx="10426857" cy="3135657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0" indent="0" lvl="0">
              <a:lnSpc>
                <a:spcPts val="3717"/>
              </a:lnSpc>
              <a:spcBef>
                <a:spcPct val="0"/>
              </a:spcBef>
            </a:pP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TrainRec is a fitness-tracking web application that uses real-time, computer vision to help users exercise safely and effectively. TrainRec h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el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s 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ns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ur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 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p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op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e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r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 for</a:t>
            </a:r>
            <a:r>
              <a:rPr lang="en-US" sz="2655" strike="noStrike" u="none">
                <a:solidFill>
                  <a:srgbClr val="000000"/>
                </a:solidFill>
                <a:latin typeface="Canva Sans"/>
                <a:ea typeface="Canva Sans"/>
                <a:cs typeface="Canva Sans"/>
                <a:sym typeface="Canva Sans"/>
              </a:rPr>
              <a:t>m, reduces injury risk, and keeps users engaged through dynamic dashboards and clear progress metrics. With secure login, history tracking, and personalized goals users can stay accountable and reach long-term fitness success. </a:t>
            </a:r>
          </a:p>
        </p:txBody>
      </p:sp>
      <p:sp>
        <p:nvSpPr>
          <p:cNvPr name="TextBox 35" id="35"/>
          <p:cNvSpPr txBox="true"/>
          <p:nvPr/>
        </p:nvSpPr>
        <p:spPr>
          <a:xfrm rot="0">
            <a:off x="32123227" y="23876454"/>
            <a:ext cx="9446754" cy="7634752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Google. "MediaPipe Tasks Vision — Pose Landmarker." MediaPipe Documentation, 2024. https://ai.google.dev/edge/mediapipe/solutions/vision/pose_landmarker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Kaggle. "Calories Burned During Exercise and Activities." Kaggle Datasets, 2023. https://www.kaggle.com/datasets/aadhavvignesh/calories-burned-during-exercise-and-activities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Pallets Projects. "Flask Documentation." 2024. https://flask.palletsprojects.com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Meta Open Source. "React Documentation." 2024. https://react.dev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MUI. "Material UI v7 Documentation." 2024. https://mui.com/material-ui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Vite. "Vite Documentation." 2024. https://vite.dev</a:t>
            </a:r>
          </a:p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React Router. "React Router v7 Documentation." 2024. https://reactrouter.com</a:t>
            </a:r>
          </a:p>
        </p:txBody>
      </p:sp>
      <p:sp>
        <p:nvSpPr>
          <p:cNvPr name="TextBox 36" id="36"/>
          <p:cNvSpPr txBox="true"/>
          <p:nvPr/>
        </p:nvSpPr>
        <p:spPr>
          <a:xfrm rot="0">
            <a:off x="20234298" y="24828748"/>
            <a:ext cx="4309082" cy="1803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>
              <a:lnSpc>
                <a:spcPts val="3710"/>
              </a:lnSpc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Key Components:</a:t>
            </a:r>
          </a:p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Pose Landmarker</a:t>
            </a:r>
          </a:p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Form Feedback</a:t>
            </a:r>
          </a:p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Session Manager</a:t>
            </a:r>
          </a:p>
        </p:txBody>
      </p:sp>
      <p:sp>
        <p:nvSpPr>
          <p:cNvPr name="TextBox 37" id="37"/>
          <p:cNvSpPr txBox="true"/>
          <p:nvPr/>
        </p:nvSpPr>
        <p:spPr>
          <a:xfrm rot="0">
            <a:off x="24418616" y="24828748"/>
            <a:ext cx="4309082" cy="1803210"/>
          </a:xfrm>
          <a:prstGeom prst="rect">
            <a:avLst/>
          </a:prstGeom>
        </p:spPr>
        <p:txBody>
          <a:bodyPr anchor="t" rtlCol="false" tIns="0" lIns="0" bIns="0" rIns="0">
            <a:spAutoFit/>
          </a:bodyPr>
          <a:lstStyle/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Authentication Module</a:t>
            </a:r>
          </a:p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D</a:t>
            </a: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ashboard Module</a:t>
            </a:r>
          </a:p>
          <a:p>
            <a:pPr algn="l" marL="572143" indent="-286071" lvl="1">
              <a:lnSpc>
                <a:spcPts val="3710"/>
              </a:lnSpc>
              <a:buFont typeface="Arial"/>
              <a:buChar char="•"/>
            </a:pPr>
            <a:r>
              <a:rPr lang="en-US" sz="265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UI Components and theme.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terms:created xsi:type="dcterms:W3CDTF">2006-08-16T00:00:00Z</dcterms:created>
  <dc:identifier>DAHHDGeuzQI</dc:identifier>
  <dcterms:modified xsi:type="dcterms:W3CDTF">2011-08-01T06:04:30Z</dcterms:modified>
  <cp:revision>1</cp:revision>
  <dc:title>KFSCIS_Poster_Template-Horizontal-48x36.pptx (48 x 36 in)</dc:title>
</cp:coreProperties>
</file>