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5143500" cx="9144000"/>
  <p:notesSz cx="5143500" cy="9144000"/>
  <p:embeddedFontLst>
    <p:embeddedFont>
      <p:font typeface="Montserrat"/>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Montserrat-bold.fntdata"/><Relationship Id="rId14" Type="http://schemas.openxmlformats.org/officeDocument/2006/relationships/font" Target="fonts/Montserrat-regular.fntdata"/><Relationship Id="rId17" Type="http://schemas.openxmlformats.org/officeDocument/2006/relationships/font" Target="fonts/Montserrat-boldItalic.fntdata"/><Relationship Id="rId16" Type="http://schemas.openxmlformats.org/officeDocument/2006/relationships/font" Target="fonts/Montserrat-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 name="Shape 25"/>
        <p:cNvGrpSpPr/>
        <p:nvPr/>
      </p:nvGrpSpPr>
      <p:grpSpPr>
        <a:xfrm>
          <a:off x="0" y="0"/>
          <a:ext cx="0" cy="0"/>
          <a:chOff x="0" y="0"/>
          <a:chExt cx="0" cy="0"/>
        </a:xfrm>
      </p:grpSpPr>
      <p:sp>
        <p:nvSpPr>
          <p:cNvPr id="26" name="Google Shape;2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 name="Google Shape;2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 name="Google Shape;28;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 name="Google Shape;6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 name="Google Shape;6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6" name="Google Shape;276;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jp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 name="Shape 15"/>
        <p:cNvGrpSpPr/>
        <p:nvPr/>
      </p:nvGrpSpPr>
      <p:grpSpPr>
        <a:xfrm>
          <a:off x="0" y="0"/>
          <a:ext cx="0" cy="0"/>
          <a:chOff x="0" y="0"/>
          <a:chExt cx="0" cy="0"/>
        </a:xfrm>
      </p:grpSpPr>
      <p:sp>
        <p:nvSpPr>
          <p:cNvPr id="16" name="Google Shape;16;p3"/>
          <p:cNvSpPr/>
          <p:nvPr/>
        </p:nvSpPr>
        <p:spPr>
          <a:xfrm>
            <a:off x="1357313" y="1163036"/>
            <a:ext cx="6429375" cy="514350"/>
          </a:xfrm>
          <a:prstGeom prst="rect">
            <a:avLst/>
          </a:prstGeom>
          <a:noFill/>
          <a:ln>
            <a:noFill/>
          </a:ln>
        </p:spPr>
        <p:txBody>
          <a:bodyPr anchorCtr="0" anchor="t" bIns="0" lIns="0" spcFirstLastPara="1" rIns="0" wrap="square" tIns="0">
            <a:noAutofit/>
          </a:bodyPr>
          <a:lstStyle/>
          <a:p>
            <a:pPr indent="0" lvl="0" marL="0" marR="0" rtl="0" algn="ctr">
              <a:lnSpc>
                <a:spcPct val="109890"/>
              </a:lnSpc>
              <a:spcBef>
                <a:spcPts val="0"/>
              </a:spcBef>
              <a:spcAft>
                <a:spcPts val="0"/>
              </a:spcAft>
              <a:buClr>
                <a:srgbClr val="091F40"/>
              </a:buClr>
              <a:buSzPts val="3731"/>
              <a:buFont typeface="Montserrat"/>
              <a:buNone/>
            </a:pPr>
            <a:r>
              <a:rPr b="1" i="0" lang="en-US" sz="3731" u="none" cap="none" strike="noStrike">
                <a:solidFill>
                  <a:srgbClr val="091F40"/>
                </a:solidFill>
                <a:latin typeface="Montserrat"/>
                <a:ea typeface="Montserrat"/>
                <a:cs typeface="Montserrat"/>
                <a:sym typeface="Montserrat"/>
              </a:rPr>
              <a:t>NEON STRIKERS</a:t>
            </a:r>
            <a:endParaRPr b="0" i="0" sz="3731" u="none" cap="none" strike="noStrike">
              <a:solidFill>
                <a:schemeClr val="dk1"/>
              </a:solidFill>
              <a:latin typeface="Calibri"/>
              <a:ea typeface="Calibri"/>
              <a:cs typeface="Calibri"/>
              <a:sym typeface="Calibri"/>
            </a:endParaRPr>
          </a:p>
        </p:txBody>
      </p:sp>
      <p:sp>
        <p:nvSpPr>
          <p:cNvPr id="17" name="Google Shape;17;p3"/>
          <p:cNvSpPr/>
          <p:nvPr/>
        </p:nvSpPr>
        <p:spPr>
          <a:xfrm>
            <a:off x="1357313" y="1784542"/>
            <a:ext cx="6429375" cy="312539"/>
          </a:xfrm>
          <a:prstGeom prst="rect">
            <a:avLst/>
          </a:prstGeom>
          <a:noFill/>
          <a:ln>
            <a:noFill/>
          </a:ln>
        </p:spPr>
        <p:txBody>
          <a:bodyPr anchorCtr="0" anchor="t" bIns="0" lIns="0" spcFirstLastPara="1" rIns="0" wrap="square" tIns="0">
            <a:noAutofit/>
          </a:bodyPr>
          <a:lstStyle/>
          <a:p>
            <a:pPr indent="0" lvl="0" marL="0" marR="0" rtl="0" algn="ctr">
              <a:lnSpc>
                <a:spcPct val="132743"/>
              </a:lnSpc>
              <a:spcBef>
                <a:spcPts val="0"/>
              </a:spcBef>
              <a:spcAft>
                <a:spcPts val="0"/>
              </a:spcAft>
              <a:buClr>
                <a:srgbClr val="B6862C"/>
              </a:buClr>
              <a:buSzPts val="1808"/>
              <a:buFont typeface="Montserrat"/>
              <a:buNone/>
            </a:pPr>
            <a:r>
              <a:rPr b="1" i="0" lang="en-US" sz="1808" u="none" cap="none" strike="noStrike">
                <a:solidFill>
                  <a:srgbClr val="B6862C"/>
                </a:solidFill>
                <a:latin typeface="Montserrat"/>
                <a:ea typeface="Montserrat"/>
                <a:cs typeface="Montserrat"/>
                <a:sym typeface="Montserrat"/>
              </a:rPr>
              <a:t>A 2D Physics-Based Arena Game</a:t>
            </a:r>
            <a:endParaRPr b="0" i="0" sz="1808" u="none" cap="none" strike="noStrike">
              <a:solidFill>
                <a:schemeClr val="dk1"/>
              </a:solidFill>
              <a:latin typeface="Calibri"/>
              <a:ea typeface="Calibri"/>
              <a:cs typeface="Calibri"/>
              <a:sym typeface="Calibri"/>
            </a:endParaRPr>
          </a:p>
        </p:txBody>
      </p:sp>
      <p:sp>
        <p:nvSpPr>
          <p:cNvPr id="18" name="Google Shape;18;p3"/>
          <p:cNvSpPr/>
          <p:nvPr/>
        </p:nvSpPr>
        <p:spPr>
          <a:xfrm>
            <a:off x="1357313" y="2418550"/>
            <a:ext cx="6429375" cy="1561914"/>
          </a:xfrm>
          <a:prstGeom prst="rect">
            <a:avLst/>
          </a:prstGeom>
          <a:solidFill>
            <a:srgbClr val="FFFFFF">
              <a:alpha val="8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p:nvPr/>
        </p:nvSpPr>
        <p:spPr>
          <a:xfrm>
            <a:off x="1357313" y="2418550"/>
            <a:ext cx="6429375" cy="35719"/>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a:off x="1357313" y="3944745"/>
            <a:ext cx="6429375" cy="35719"/>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a:off x="1535906" y="2632863"/>
            <a:ext cx="6072188" cy="660016"/>
          </a:xfrm>
          <a:prstGeom prst="rect">
            <a:avLst/>
          </a:prstGeom>
          <a:noFill/>
          <a:ln>
            <a:noFill/>
          </a:ln>
        </p:spPr>
        <p:txBody>
          <a:bodyPr anchorCtr="0" anchor="t" bIns="0" lIns="0" spcFirstLastPara="1" rIns="0" wrap="square" tIns="0">
            <a:noAutofit/>
          </a:bodyPr>
          <a:lstStyle/>
          <a:p>
            <a:pPr indent="0" lvl="0" marL="0" marR="0" rtl="0" algn="ctr">
              <a:lnSpc>
                <a:spcPct val="155963"/>
              </a:lnSpc>
              <a:spcBef>
                <a:spcPts val="0"/>
              </a:spcBef>
              <a:spcAft>
                <a:spcPts val="0"/>
              </a:spcAft>
              <a:buClr>
                <a:srgbClr val="333333"/>
              </a:buClr>
              <a:buSzPts val="1090"/>
              <a:buFont typeface="Montserrat"/>
              <a:buNone/>
            </a:pPr>
            <a:r>
              <a:rPr b="1" i="0" lang="en-US" sz="1090" u="none" cap="none" strike="noStrike">
                <a:solidFill>
                  <a:srgbClr val="333333"/>
                </a:solidFill>
                <a:latin typeface="Montserrat"/>
                <a:ea typeface="Montserrat"/>
                <a:cs typeface="Montserrat"/>
                <a:sym typeface="Montserrat"/>
              </a:rPr>
              <a:t>CIS 4951: Capstone 2 | Spring 2026</a:t>
            </a:r>
            <a:br>
              <a:rPr b="1" i="0" lang="en-US" sz="1090" u="none" cap="none" strike="noStrike">
                <a:solidFill>
                  <a:srgbClr val="333333"/>
                </a:solidFill>
                <a:latin typeface="Montserrat"/>
                <a:ea typeface="Montserrat"/>
                <a:cs typeface="Montserrat"/>
                <a:sym typeface="Montserrat"/>
              </a:rPr>
            </a:br>
            <a:r>
              <a:rPr b="1" i="0" lang="en-US" sz="1090" u="none" cap="none" strike="noStrike">
                <a:solidFill>
                  <a:srgbClr val="333333"/>
                </a:solidFill>
                <a:latin typeface="Montserrat"/>
                <a:ea typeface="Montserrat"/>
                <a:cs typeface="Montserrat"/>
                <a:sym typeface="Montserrat"/>
              </a:rPr>
              <a:t>Knight Foundation School of Computing and Information Sciences</a:t>
            </a:r>
            <a:br>
              <a:rPr b="1" i="0" lang="en-US" sz="1090" u="none" cap="none" strike="noStrike">
                <a:solidFill>
                  <a:srgbClr val="333333"/>
                </a:solidFill>
                <a:latin typeface="Montserrat"/>
                <a:ea typeface="Montserrat"/>
                <a:cs typeface="Montserrat"/>
                <a:sym typeface="Montserrat"/>
              </a:rPr>
            </a:br>
            <a:r>
              <a:rPr b="1" i="0" lang="en-US" sz="1090" u="none" cap="none" strike="noStrike">
                <a:solidFill>
                  <a:srgbClr val="333333"/>
                </a:solidFill>
                <a:latin typeface="Montserrat"/>
                <a:ea typeface="Montserrat"/>
                <a:cs typeface="Montserrat"/>
                <a:sym typeface="Montserrat"/>
              </a:rPr>
              <a:t>Florida International University</a:t>
            </a:r>
            <a:endParaRPr b="0" i="0" sz="1090" u="none" cap="none" strike="noStrike">
              <a:solidFill>
                <a:schemeClr val="dk1"/>
              </a:solidFill>
              <a:latin typeface="Calibri"/>
              <a:ea typeface="Calibri"/>
              <a:cs typeface="Calibri"/>
              <a:sym typeface="Calibri"/>
            </a:endParaRPr>
          </a:p>
        </p:txBody>
      </p:sp>
      <p:sp>
        <p:nvSpPr>
          <p:cNvPr id="22" name="Google Shape;22;p3"/>
          <p:cNvSpPr/>
          <p:nvPr/>
        </p:nvSpPr>
        <p:spPr>
          <a:xfrm>
            <a:off x="1535906" y="3400034"/>
            <a:ext cx="6072188" cy="173236"/>
          </a:xfrm>
          <a:prstGeom prst="rect">
            <a:avLst/>
          </a:prstGeom>
          <a:noFill/>
          <a:ln>
            <a:noFill/>
          </a:ln>
        </p:spPr>
        <p:txBody>
          <a:bodyPr anchorCtr="0" anchor="t" bIns="0" lIns="0" spcFirstLastPara="1" rIns="0" wrap="square" tIns="0">
            <a:noAutofit/>
          </a:bodyPr>
          <a:lstStyle/>
          <a:p>
            <a:pPr indent="0" lvl="0" marL="0" marR="0" rtl="0" algn="ctr">
              <a:lnSpc>
                <a:spcPct val="141843"/>
              </a:lnSpc>
              <a:spcBef>
                <a:spcPts val="0"/>
              </a:spcBef>
              <a:spcAft>
                <a:spcPts val="0"/>
              </a:spcAft>
              <a:buClr>
                <a:srgbClr val="091F40"/>
              </a:buClr>
              <a:buSzPts val="987"/>
              <a:buFont typeface="Montserrat"/>
              <a:buNone/>
            </a:pPr>
            <a:r>
              <a:rPr b="1" i="0" lang="en-US" sz="987" u="none" cap="none" strike="noStrike">
                <a:solidFill>
                  <a:srgbClr val="091F40"/>
                </a:solidFill>
                <a:latin typeface="Montserrat"/>
                <a:ea typeface="Montserrat"/>
                <a:cs typeface="Montserrat"/>
                <a:sym typeface="Montserrat"/>
              </a:rPr>
              <a:t>Brian Mesa | Fabienne Olibrice | Louis Flores</a:t>
            </a:r>
            <a:endParaRPr b="0" i="0" sz="987" u="none" cap="none" strike="noStrike">
              <a:solidFill>
                <a:schemeClr val="dk1"/>
              </a:solidFill>
              <a:latin typeface="Calibri"/>
              <a:ea typeface="Calibri"/>
              <a:cs typeface="Calibri"/>
              <a:sym typeface="Calibri"/>
            </a:endParaRPr>
          </a:p>
        </p:txBody>
      </p:sp>
      <p:sp>
        <p:nvSpPr>
          <p:cNvPr id="23" name="Google Shape;23;p3"/>
          <p:cNvSpPr/>
          <p:nvPr/>
        </p:nvSpPr>
        <p:spPr>
          <a:xfrm>
            <a:off x="1535906" y="3608989"/>
            <a:ext cx="6072188" cy="157163"/>
          </a:xfrm>
          <a:prstGeom prst="rect">
            <a:avLst/>
          </a:prstGeom>
          <a:noFill/>
          <a:ln>
            <a:noFill/>
          </a:ln>
        </p:spPr>
        <p:txBody>
          <a:bodyPr anchorCtr="0" anchor="t" bIns="0" lIns="0" spcFirstLastPara="1" rIns="0" wrap="square" tIns="0">
            <a:noAutofit/>
          </a:bodyPr>
          <a:lstStyle/>
          <a:p>
            <a:pPr indent="0" lvl="0" marL="0" marR="0" rtl="0" algn="ctr">
              <a:lnSpc>
                <a:spcPct val="135593"/>
              </a:lnSpc>
              <a:spcBef>
                <a:spcPts val="0"/>
              </a:spcBef>
              <a:spcAft>
                <a:spcPts val="0"/>
              </a:spcAft>
              <a:buClr>
                <a:srgbClr val="333333"/>
              </a:buClr>
              <a:buSzPts val="885"/>
              <a:buFont typeface="Montserrat"/>
              <a:buNone/>
            </a:pPr>
            <a:r>
              <a:rPr b="1" i="1" lang="en-US" sz="885" u="none" cap="none" strike="noStrike">
                <a:solidFill>
                  <a:srgbClr val="333333"/>
                </a:solidFill>
                <a:latin typeface="Montserrat"/>
                <a:ea typeface="Montserrat"/>
                <a:cs typeface="Montserrat"/>
                <a:sym typeface="Montserrat"/>
              </a:rPr>
              <a:t>Advisor: Prof. Masoud Sadjadi</a:t>
            </a:r>
            <a:endParaRPr b="0" i="0" sz="885" u="none" cap="none" strike="noStrike">
              <a:solidFill>
                <a:schemeClr val="dk1"/>
              </a:solidFill>
              <a:latin typeface="Calibri"/>
              <a:ea typeface="Calibri"/>
              <a:cs typeface="Calibri"/>
              <a:sym typeface="Calibri"/>
            </a:endParaRPr>
          </a:p>
        </p:txBody>
      </p:sp>
      <p:pic>
        <p:nvPicPr>
          <p:cNvPr id="24" name="Google Shape;24;p3"/>
          <p:cNvPicPr preferRelativeResize="0"/>
          <p:nvPr/>
        </p:nvPicPr>
        <p:blipFill>
          <a:blip r:embed="rId3">
            <a:alphaModFix/>
          </a:blip>
          <a:stretch>
            <a:fillRect/>
          </a:stretch>
        </p:blipFill>
        <p:spPr>
          <a:xfrm>
            <a:off x="0" y="-277194"/>
            <a:ext cx="9144002" cy="54206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 name="Shape 29"/>
        <p:cNvGrpSpPr/>
        <p:nvPr/>
      </p:nvGrpSpPr>
      <p:grpSpPr>
        <a:xfrm>
          <a:off x="0" y="0"/>
          <a:ext cx="0" cy="0"/>
          <a:chOff x="0" y="0"/>
          <a:chExt cx="0" cy="0"/>
        </a:xfrm>
      </p:grpSpPr>
      <p:pic>
        <p:nvPicPr>
          <p:cNvPr descr="preencoded.png" id="30" name="Google Shape;30;p4"/>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31" name="Google Shape;31;p4"/>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a:off x="428625" y="150019"/>
            <a:ext cx="8715375" cy="557213"/>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BRIDGING THE GAP BETWEEN PROTOTYPE AND POLISHED GAMEPLAY</a:t>
            </a:r>
            <a:endParaRPr b="0" i="0" sz="1602" u="none" cap="none" strike="noStrike">
              <a:solidFill>
                <a:schemeClr val="dk1"/>
              </a:solidFill>
              <a:latin typeface="Calibri"/>
              <a:ea typeface="Calibri"/>
              <a:cs typeface="Calibri"/>
              <a:sym typeface="Calibri"/>
            </a:endParaRPr>
          </a:p>
        </p:txBody>
      </p:sp>
      <p:sp>
        <p:nvSpPr>
          <p:cNvPr id="34" name="Google Shape;34;p4"/>
          <p:cNvSpPr/>
          <p:nvPr/>
        </p:nvSpPr>
        <p:spPr>
          <a:xfrm>
            <a:off x="0" y="857250"/>
            <a:ext cx="41148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4"/>
          <p:cNvSpPr/>
          <p:nvPr/>
        </p:nvSpPr>
        <p:spPr>
          <a:xfrm>
            <a:off x="41005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4"/>
          <p:cNvSpPr/>
          <p:nvPr/>
        </p:nvSpPr>
        <p:spPr>
          <a:xfrm>
            <a:off x="428625" y="1143000"/>
            <a:ext cx="3400425"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MOTIVATION</a:t>
            </a:r>
            <a:endParaRPr b="0" i="0" sz="1193" u="none" cap="none" strike="noStrike">
              <a:solidFill>
                <a:schemeClr val="dk1"/>
              </a:solidFill>
              <a:latin typeface="Calibri"/>
              <a:ea typeface="Calibri"/>
              <a:cs typeface="Calibri"/>
              <a:sym typeface="Calibri"/>
            </a:endParaRPr>
          </a:p>
        </p:txBody>
      </p:sp>
      <p:sp>
        <p:nvSpPr>
          <p:cNvPr id="37" name="Google Shape;37;p4"/>
          <p:cNvSpPr/>
          <p:nvPr/>
        </p:nvSpPr>
        <p:spPr>
          <a:xfrm>
            <a:off x="428625" y="1423392"/>
            <a:ext cx="3400425" cy="731453"/>
          </a:xfrm>
          <a:prstGeom prst="rect">
            <a:avLst/>
          </a:prstGeom>
          <a:noFill/>
          <a:ln>
            <a:noFill/>
          </a:ln>
        </p:spPr>
        <p:txBody>
          <a:bodyPr anchorCtr="0" anchor="t" bIns="0" lIns="0" spcFirstLastPara="1" rIns="0" wrap="square" tIns="0">
            <a:noAutofit/>
          </a:bodyPr>
          <a:lstStyle/>
          <a:p>
            <a:pPr indent="0" lvl="0" marL="0" marR="0" rtl="0" algn="l">
              <a:lnSpc>
                <a:spcPct val="178571"/>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Born from a desire to explore real-time game systems within a structured Agile environment, aiming to deliver a genuinely fun, competitive multiplayer experience that demonstrates proficiency in Unity and C#.</a:t>
            </a:r>
            <a:endParaRPr b="0" i="0" sz="784" u="none" cap="none" strike="noStrike">
              <a:solidFill>
                <a:schemeClr val="dk1"/>
              </a:solidFill>
              <a:latin typeface="Calibri"/>
              <a:ea typeface="Calibri"/>
              <a:cs typeface="Calibri"/>
              <a:sym typeface="Calibri"/>
            </a:endParaRPr>
          </a:p>
        </p:txBody>
      </p:sp>
      <p:sp>
        <p:nvSpPr>
          <p:cNvPr id="38" name="Google Shape;38;p4"/>
          <p:cNvSpPr/>
          <p:nvPr/>
        </p:nvSpPr>
        <p:spPr>
          <a:xfrm>
            <a:off x="428625" y="2369158"/>
            <a:ext cx="3400500" cy="112350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4"/>
          <p:cNvSpPr/>
          <p:nvPr/>
        </p:nvSpPr>
        <p:spPr>
          <a:xfrm>
            <a:off x="428625" y="2369158"/>
            <a:ext cx="42863" cy="112335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4"/>
          <p:cNvSpPr/>
          <p:nvPr/>
        </p:nvSpPr>
        <p:spPr>
          <a:xfrm>
            <a:off x="571500" y="2512033"/>
            <a:ext cx="3114675"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PROBLEM STATEMENT</a:t>
            </a:r>
            <a:endParaRPr b="0" i="0" sz="1193" u="none" cap="none" strike="noStrike">
              <a:solidFill>
                <a:schemeClr val="dk1"/>
              </a:solidFill>
              <a:latin typeface="Calibri"/>
              <a:ea typeface="Calibri"/>
              <a:cs typeface="Calibri"/>
              <a:sym typeface="Calibri"/>
            </a:endParaRPr>
          </a:p>
        </p:txBody>
      </p:sp>
      <p:sp>
        <p:nvSpPr>
          <p:cNvPr id="41" name="Google Shape;41;p4"/>
          <p:cNvSpPr/>
          <p:nvPr/>
        </p:nvSpPr>
        <p:spPr>
          <a:xfrm>
            <a:off x="571500" y="2792425"/>
            <a:ext cx="2905800" cy="139200"/>
          </a:xfrm>
          <a:prstGeom prst="rect">
            <a:avLst/>
          </a:prstGeom>
          <a:noFill/>
          <a:ln>
            <a:noFill/>
          </a:ln>
        </p:spPr>
        <p:txBody>
          <a:bodyPr anchorCtr="0" anchor="t" bIns="0" lIns="0" spcFirstLastPara="1" rIns="0" wrap="square" tIns="0">
            <a:noAutofit/>
          </a:bodyPr>
          <a:lstStyle/>
          <a:p>
            <a:pPr indent="0" lvl="0" marL="0" marR="0" rtl="0" algn="l">
              <a:lnSpc>
                <a:spcPct val="131894"/>
              </a:lnSpc>
              <a:spcBef>
                <a:spcPts val="0"/>
              </a:spcBef>
              <a:spcAft>
                <a:spcPts val="0"/>
              </a:spcAft>
              <a:buClr>
                <a:srgbClr val="000000"/>
              </a:buClr>
              <a:buSzPts val="834"/>
              <a:buFont typeface="Montserrat"/>
              <a:buNone/>
            </a:pPr>
            <a:r>
              <a:rPr b="0" i="0" lang="en-US" sz="834" u="none" cap="none" strike="noStrike">
                <a:solidFill>
                  <a:schemeClr val="lt1"/>
                </a:solidFill>
                <a:latin typeface="Montserrat"/>
                <a:ea typeface="Montserrat"/>
                <a:cs typeface="Montserrat"/>
                <a:sym typeface="Montserrat"/>
              </a:rPr>
              <a:t>How do we design and deliver a complete, locally</a:t>
            </a:r>
            <a:r>
              <a:rPr lang="en-US" sz="834">
                <a:solidFill>
                  <a:schemeClr val="lt1"/>
                </a:solidFill>
                <a:latin typeface="Montserrat"/>
                <a:ea typeface="Montserrat"/>
                <a:cs typeface="Montserrat"/>
                <a:sym typeface="Montserrat"/>
              </a:rPr>
              <a:t>, </a:t>
            </a:r>
            <a:endParaRPr b="0" i="0" sz="834" u="none" cap="none" strike="noStrike">
              <a:solidFill>
                <a:schemeClr val="lt1"/>
              </a:solidFill>
              <a:latin typeface="Calibri"/>
              <a:ea typeface="Calibri"/>
              <a:cs typeface="Calibri"/>
              <a:sym typeface="Calibri"/>
            </a:endParaRPr>
          </a:p>
        </p:txBody>
      </p:sp>
      <p:sp>
        <p:nvSpPr>
          <p:cNvPr id="42" name="Google Shape;42;p4"/>
          <p:cNvSpPr/>
          <p:nvPr/>
        </p:nvSpPr>
        <p:spPr>
          <a:xfrm>
            <a:off x="571500" y="2931728"/>
            <a:ext cx="2862858" cy="139303"/>
          </a:xfrm>
          <a:prstGeom prst="rect">
            <a:avLst/>
          </a:prstGeom>
          <a:noFill/>
          <a:ln>
            <a:noFill/>
          </a:ln>
        </p:spPr>
        <p:txBody>
          <a:bodyPr anchorCtr="0" anchor="t" bIns="0" lIns="0" spcFirstLastPara="1" rIns="0" wrap="square" tIns="0">
            <a:noAutofit/>
          </a:bodyPr>
          <a:lstStyle/>
          <a:p>
            <a:pPr indent="0" lvl="0" marL="0" marR="0" rtl="0" algn="l">
              <a:lnSpc>
                <a:spcPct val="131894"/>
              </a:lnSpc>
              <a:spcBef>
                <a:spcPts val="0"/>
              </a:spcBef>
              <a:spcAft>
                <a:spcPts val="0"/>
              </a:spcAft>
              <a:buClr>
                <a:srgbClr val="000000"/>
              </a:buClr>
              <a:buSzPts val="834"/>
              <a:buFont typeface="Montserrat"/>
              <a:buNone/>
            </a:pPr>
            <a:r>
              <a:rPr b="0" i="0" lang="en-US" sz="834" u="none" cap="none" strike="noStrike">
                <a:solidFill>
                  <a:schemeClr val="lt1"/>
                </a:solidFill>
                <a:latin typeface="Montserrat"/>
                <a:ea typeface="Montserrat"/>
                <a:cs typeface="Montserrat"/>
                <a:sym typeface="Montserrat"/>
              </a:rPr>
              <a:t>playable 2-player physics-based arena game with</a:t>
            </a:r>
            <a:endParaRPr b="0" i="0" sz="834" u="none" cap="none" strike="noStrike">
              <a:solidFill>
                <a:schemeClr val="lt1"/>
              </a:solidFill>
              <a:latin typeface="Calibri"/>
              <a:ea typeface="Calibri"/>
              <a:cs typeface="Calibri"/>
              <a:sym typeface="Calibri"/>
            </a:endParaRPr>
          </a:p>
        </p:txBody>
      </p:sp>
      <p:sp>
        <p:nvSpPr>
          <p:cNvPr id="43" name="Google Shape;43;p4"/>
          <p:cNvSpPr/>
          <p:nvPr/>
        </p:nvSpPr>
        <p:spPr>
          <a:xfrm>
            <a:off x="571500" y="3071031"/>
            <a:ext cx="2441377" cy="139303"/>
          </a:xfrm>
          <a:prstGeom prst="rect">
            <a:avLst/>
          </a:prstGeom>
          <a:noFill/>
          <a:ln>
            <a:noFill/>
          </a:ln>
        </p:spPr>
        <p:txBody>
          <a:bodyPr anchorCtr="0" anchor="t" bIns="0" lIns="0" spcFirstLastPara="1" rIns="0" wrap="square" tIns="0">
            <a:noAutofit/>
          </a:bodyPr>
          <a:lstStyle/>
          <a:p>
            <a:pPr indent="0" lvl="0" marL="0" marR="0" rtl="0" algn="l">
              <a:lnSpc>
                <a:spcPct val="131894"/>
              </a:lnSpc>
              <a:spcBef>
                <a:spcPts val="0"/>
              </a:spcBef>
              <a:spcAft>
                <a:spcPts val="0"/>
              </a:spcAft>
              <a:buClr>
                <a:srgbClr val="000000"/>
              </a:buClr>
              <a:buSzPts val="834"/>
              <a:buFont typeface="Montserrat"/>
              <a:buNone/>
            </a:pPr>
            <a:r>
              <a:rPr b="0" i="0" lang="en-US" sz="834" u="none" cap="none" strike="noStrike">
                <a:solidFill>
                  <a:schemeClr val="lt1"/>
                </a:solidFill>
                <a:latin typeface="Montserrat"/>
                <a:ea typeface="Montserrat"/>
                <a:cs typeface="Montserrat"/>
                <a:sym typeface="Montserrat"/>
              </a:rPr>
              <a:t>proper Agile process discipline within the</a:t>
            </a:r>
            <a:endParaRPr b="0" i="0" sz="834" u="none" cap="none" strike="noStrike">
              <a:solidFill>
                <a:schemeClr val="lt1"/>
              </a:solidFill>
              <a:latin typeface="Calibri"/>
              <a:ea typeface="Calibri"/>
              <a:cs typeface="Calibri"/>
              <a:sym typeface="Calibri"/>
            </a:endParaRPr>
          </a:p>
        </p:txBody>
      </p:sp>
      <p:sp>
        <p:nvSpPr>
          <p:cNvPr id="44" name="Google Shape;44;p4"/>
          <p:cNvSpPr/>
          <p:nvPr/>
        </p:nvSpPr>
        <p:spPr>
          <a:xfrm>
            <a:off x="571488" y="3210331"/>
            <a:ext cx="3087900" cy="278700"/>
          </a:xfrm>
          <a:prstGeom prst="rect">
            <a:avLst/>
          </a:prstGeom>
          <a:noFill/>
          <a:ln>
            <a:noFill/>
          </a:ln>
        </p:spPr>
        <p:txBody>
          <a:bodyPr anchorCtr="0" anchor="t" bIns="0" lIns="0" spcFirstLastPara="1" rIns="0" wrap="square" tIns="0">
            <a:noAutofit/>
          </a:bodyPr>
          <a:lstStyle/>
          <a:p>
            <a:pPr indent="0" lvl="0" marL="0" marR="0" rtl="0" algn="l">
              <a:lnSpc>
                <a:spcPct val="131894"/>
              </a:lnSpc>
              <a:spcBef>
                <a:spcPts val="0"/>
              </a:spcBef>
              <a:spcAft>
                <a:spcPts val="0"/>
              </a:spcAft>
              <a:buClr>
                <a:srgbClr val="000000"/>
              </a:buClr>
              <a:buSzPts val="834"/>
              <a:buFont typeface="Montserrat"/>
              <a:buNone/>
            </a:pPr>
            <a:r>
              <a:rPr b="0" i="0" lang="en-US" sz="834" u="none" cap="none" strike="noStrike">
                <a:solidFill>
                  <a:schemeClr val="lt1"/>
                </a:solidFill>
                <a:latin typeface="Montserrat"/>
                <a:ea typeface="Montserrat"/>
                <a:cs typeface="Montserrat"/>
                <a:sym typeface="Montserrat"/>
              </a:rPr>
              <a:t>constraints of a 7-sprint academic capstone?</a:t>
            </a:r>
            <a:endParaRPr b="0" i="0" sz="834" u="none" cap="none" strike="noStrike">
              <a:solidFill>
                <a:schemeClr val="lt1"/>
              </a:solidFill>
              <a:latin typeface="Calibri"/>
              <a:ea typeface="Calibri"/>
              <a:cs typeface="Calibri"/>
              <a:sym typeface="Calibri"/>
            </a:endParaRPr>
          </a:p>
        </p:txBody>
      </p:sp>
      <p:sp>
        <p:nvSpPr>
          <p:cNvPr id="45" name="Google Shape;45;p4"/>
          <p:cNvSpPr/>
          <p:nvPr/>
        </p:nvSpPr>
        <p:spPr>
          <a:xfrm>
            <a:off x="4400550" y="1143000"/>
            <a:ext cx="4314825"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KEY PROJECT GOALS</a:t>
            </a:r>
            <a:endParaRPr b="0" i="0" sz="1193" u="none" cap="none" strike="noStrike">
              <a:solidFill>
                <a:schemeClr val="dk1"/>
              </a:solidFill>
              <a:latin typeface="Calibri"/>
              <a:ea typeface="Calibri"/>
              <a:cs typeface="Calibri"/>
              <a:sym typeface="Calibri"/>
            </a:endParaRPr>
          </a:p>
        </p:txBody>
      </p:sp>
      <p:sp>
        <p:nvSpPr>
          <p:cNvPr id="46" name="Google Shape;46;p4"/>
          <p:cNvSpPr/>
          <p:nvPr/>
        </p:nvSpPr>
        <p:spPr>
          <a:xfrm>
            <a:off x="4400550" y="1709142"/>
            <a:ext cx="4314825" cy="671513"/>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4"/>
          <p:cNvSpPr/>
          <p:nvPr/>
        </p:nvSpPr>
        <p:spPr>
          <a:xfrm>
            <a:off x="4543425" y="1852017"/>
            <a:ext cx="357188" cy="35718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4"/>
          <p:cNvSpPr/>
          <p:nvPr/>
        </p:nvSpPr>
        <p:spPr>
          <a:xfrm>
            <a:off x="4543425" y="1852017"/>
            <a:ext cx="357188" cy="357188"/>
          </a:xfrm>
          <a:prstGeom prst="rect">
            <a:avLst/>
          </a:prstGeom>
          <a:noFill/>
          <a:ln>
            <a:noFill/>
          </a:ln>
        </p:spPr>
        <p:txBody>
          <a:bodyPr anchorCtr="0" anchor="ctr" bIns="0" lIns="0" spcFirstLastPara="1" rIns="0" wrap="square" tIns="0">
            <a:noAutofit/>
          </a:bodyPr>
          <a:lstStyle/>
          <a:p>
            <a:pPr indent="0" lvl="0" marL="0" marR="0" rtl="0" algn="ctr">
              <a:lnSpc>
                <a:spcPct val="134115"/>
              </a:lnSpc>
              <a:spcBef>
                <a:spcPts val="0"/>
              </a:spcBef>
              <a:spcAft>
                <a:spcPts val="0"/>
              </a:spcAft>
              <a:buClr>
                <a:srgbClr val="FFFFFF"/>
              </a:buClr>
              <a:buSzPts val="1193"/>
              <a:buFont typeface="Montserrat"/>
              <a:buNone/>
            </a:pPr>
            <a:r>
              <a:rPr b="1" i="0" lang="en-US" sz="1193" u="none" cap="none" strike="noStrike">
                <a:solidFill>
                  <a:srgbClr val="FFFFFF"/>
                </a:solidFill>
                <a:latin typeface="Montserrat"/>
                <a:ea typeface="Montserrat"/>
                <a:cs typeface="Montserrat"/>
                <a:sym typeface="Montserrat"/>
              </a:rPr>
              <a:t>1</a:t>
            </a:r>
            <a:endParaRPr b="0" i="0" sz="1193" u="none" cap="none" strike="noStrike">
              <a:solidFill>
                <a:schemeClr val="dk1"/>
              </a:solidFill>
              <a:latin typeface="Calibri"/>
              <a:ea typeface="Calibri"/>
              <a:cs typeface="Calibri"/>
              <a:sym typeface="Calibri"/>
            </a:endParaRPr>
          </a:p>
        </p:txBody>
      </p:sp>
      <p:sp>
        <p:nvSpPr>
          <p:cNvPr id="49" name="Google Shape;49;p4"/>
          <p:cNvSpPr/>
          <p:nvPr/>
        </p:nvSpPr>
        <p:spPr>
          <a:xfrm>
            <a:off x="5043488" y="1943993"/>
            <a:ext cx="2703909" cy="173236"/>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091F40"/>
              </a:buClr>
              <a:buSzPts val="987"/>
              <a:buFont typeface="Montserrat"/>
              <a:buNone/>
            </a:pPr>
            <a:r>
              <a:rPr b="1" i="0" lang="en-US" sz="987" u="none" cap="none" strike="noStrike">
                <a:solidFill>
                  <a:srgbClr val="091F40"/>
                </a:solidFill>
                <a:latin typeface="Montserrat"/>
                <a:ea typeface="Montserrat"/>
                <a:cs typeface="Montserrat"/>
                <a:sym typeface="Montserrat"/>
              </a:rPr>
              <a:t>DELIVER A FULLY PLAYABLE BUILD</a:t>
            </a:r>
            <a:endParaRPr b="0" i="0" sz="987" u="none" cap="none" strike="noStrike">
              <a:solidFill>
                <a:schemeClr val="dk1"/>
              </a:solidFill>
              <a:latin typeface="Calibri"/>
              <a:ea typeface="Calibri"/>
              <a:cs typeface="Calibri"/>
              <a:sym typeface="Calibri"/>
            </a:endParaRPr>
          </a:p>
        </p:txBody>
      </p:sp>
      <p:sp>
        <p:nvSpPr>
          <p:cNvPr id="50" name="Google Shape;50;p4"/>
          <p:cNvSpPr/>
          <p:nvPr/>
        </p:nvSpPr>
        <p:spPr>
          <a:xfrm>
            <a:off x="4400550" y="2494955"/>
            <a:ext cx="4314825" cy="671513"/>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a:off x="4543425" y="2637830"/>
            <a:ext cx="357188" cy="35718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a:off x="4543425" y="2637830"/>
            <a:ext cx="357188" cy="357188"/>
          </a:xfrm>
          <a:prstGeom prst="rect">
            <a:avLst/>
          </a:prstGeom>
          <a:noFill/>
          <a:ln>
            <a:noFill/>
          </a:ln>
        </p:spPr>
        <p:txBody>
          <a:bodyPr anchorCtr="0" anchor="ctr" bIns="0" lIns="0" spcFirstLastPara="1" rIns="0" wrap="square" tIns="0">
            <a:noAutofit/>
          </a:bodyPr>
          <a:lstStyle/>
          <a:p>
            <a:pPr indent="0" lvl="0" marL="0" marR="0" rtl="0" algn="ctr">
              <a:lnSpc>
                <a:spcPct val="134115"/>
              </a:lnSpc>
              <a:spcBef>
                <a:spcPts val="0"/>
              </a:spcBef>
              <a:spcAft>
                <a:spcPts val="0"/>
              </a:spcAft>
              <a:buClr>
                <a:srgbClr val="FFFFFF"/>
              </a:buClr>
              <a:buSzPts val="1193"/>
              <a:buFont typeface="Montserrat"/>
              <a:buNone/>
            </a:pPr>
            <a:r>
              <a:rPr b="1" i="0" lang="en-US" sz="1193" u="none" cap="none" strike="noStrike">
                <a:solidFill>
                  <a:srgbClr val="FFFFFF"/>
                </a:solidFill>
                <a:latin typeface="Montserrat"/>
                <a:ea typeface="Montserrat"/>
                <a:cs typeface="Montserrat"/>
                <a:sym typeface="Montserrat"/>
              </a:rPr>
              <a:t>2</a:t>
            </a:r>
            <a:endParaRPr b="0" i="0" sz="1193" u="none" cap="none" strike="noStrike">
              <a:solidFill>
                <a:schemeClr val="dk1"/>
              </a:solidFill>
              <a:latin typeface="Calibri"/>
              <a:ea typeface="Calibri"/>
              <a:cs typeface="Calibri"/>
              <a:sym typeface="Calibri"/>
            </a:endParaRPr>
          </a:p>
        </p:txBody>
      </p:sp>
      <p:sp>
        <p:nvSpPr>
          <p:cNvPr id="53" name="Google Shape;53;p4"/>
          <p:cNvSpPr/>
          <p:nvPr/>
        </p:nvSpPr>
        <p:spPr>
          <a:xfrm>
            <a:off x="5043488" y="2643188"/>
            <a:ext cx="3529013" cy="346472"/>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091F40"/>
              </a:buClr>
              <a:buSzPts val="987"/>
              <a:buFont typeface="Montserrat"/>
              <a:buNone/>
            </a:pPr>
            <a:r>
              <a:rPr b="1" i="0" lang="en-US" sz="987" u="none" cap="none" strike="noStrike">
                <a:solidFill>
                  <a:srgbClr val="091F40"/>
                </a:solidFill>
                <a:latin typeface="Montserrat"/>
                <a:ea typeface="Montserrat"/>
                <a:cs typeface="Montserrat"/>
                <a:sym typeface="Montserrat"/>
              </a:rPr>
              <a:t>COMPLETE 7 AGILE SPRINTS WITH DOCUMENTATION</a:t>
            </a:r>
            <a:endParaRPr b="0" i="0" sz="987" u="none" cap="none" strike="noStrike">
              <a:solidFill>
                <a:schemeClr val="dk1"/>
              </a:solidFill>
              <a:latin typeface="Calibri"/>
              <a:ea typeface="Calibri"/>
              <a:cs typeface="Calibri"/>
              <a:sym typeface="Calibri"/>
            </a:endParaRPr>
          </a:p>
        </p:txBody>
      </p:sp>
      <p:sp>
        <p:nvSpPr>
          <p:cNvPr id="54" name="Google Shape;54;p4"/>
          <p:cNvSpPr/>
          <p:nvPr/>
        </p:nvSpPr>
        <p:spPr>
          <a:xfrm>
            <a:off x="4400550" y="3280767"/>
            <a:ext cx="4314825" cy="671513"/>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4"/>
          <p:cNvSpPr/>
          <p:nvPr/>
        </p:nvSpPr>
        <p:spPr>
          <a:xfrm>
            <a:off x="4543425" y="3423642"/>
            <a:ext cx="357188" cy="35718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4"/>
          <p:cNvSpPr/>
          <p:nvPr/>
        </p:nvSpPr>
        <p:spPr>
          <a:xfrm>
            <a:off x="4543425" y="3423642"/>
            <a:ext cx="357188" cy="357188"/>
          </a:xfrm>
          <a:prstGeom prst="rect">
            <a:avLst/>
          </a:prstGeom>
          <a:noFill/>
          <a:ln>
            <a:noFill/>
          </a:ln>
        </p:spPr>
        <p:txBody>
          <a:bodyPr anchorCtr="0" anchor="ctr" bIns="0" lIns="0" spcFirstLastPara="1" rIns="0" wrap="square" tIns="0">
            <a:noAutofit/>
          </a:bodyPr>
          <a:lstStyle/>
          <a:p>
            <a:pPr indent="0" lvl="0" marL="0" marR="0" rtl="0" algn="ctr">
              <a:lnSpc>
                <a:spcPct val="134115"/>
              </a:lnSpc>
              <a:spcBef>
                <a:spcPts val="0"/>
              </a:spcBef>
              <a:spcAft>
                <a:spcPts val="0"/>
              </a:spcAft>
              <a:buClr>
                <a:srgbClr val="FFFFFF"/>
              </a:buClr>
              <a:buSzPts val="1193"/>
              <a:buFont typeface="Montserrat"/>
              <a:buNone/>
            </a:pPr>
            <a:r>
              <a:rPr b="1" i="0" lang="en-US" sz="1193" u="none" cap="none" strike="noStrike">
                <a:solidFill>
                  <a:srgbClr val="FFFFFF"/>
                </a:solidFill>
                <a:latin typeface="Montserrat"/>
                <a:ea typeface="Montserrat"/>
                <a:cs typeface="Montserrat"/>
                <a:sym typeface="Montserrat"/>
              </a:rPr>
              <a:t>3</a:t>
            </a:r>
            <a:endParaRPr b="0" i="0" sz="1193" u="none" cap="none" strike="noStrike">
              <a:solidFill>
                <a:schemeClr val="dk1"/>
              </a:solidFill>
              <a:latin typeface="Calibri"/>
              <a:ea typeface="Calibri"/>
              <a:cs typeface="Calibri"/>
              <a:sym typeface="Calibri"/>
            </a:endParaRPr>
          </a:p>
        </p:txBody>
      </p:sp>
      <p:sp>
        <p:nvSpPr>
          <p:cNvPr id="57" name="Google Shape;57;p4"/>
          <p:cNvSpPr/>
          <p:nvPr/>
        </p:nvSpPr>
        <p:spPr>
          <a:xfrm>
            <a:off x="5043488" y="3429000"/>
            <a:ext cx="3529013" cy="346472"/>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091F40"/>
              </a:buClr>
              <a:buSzPts val="987"/>
              <a:buFont typeface="Montserrat"/>
              <a:buNone/>
            </a:pPr>
            <a:r>
              <a:rPr b="1" i="0" lang="en-US" sz="987" u="none" cap="none" strike="noStrike">
                <a:solidFill>
                  <a:srgbClr val="091F40"/>
                </a:solidFill>
                <a:latin typeface="Montserrat"/>
                <a:ea typeface="Montserrat"/>
                <a:cs typeface="Montserrat"/>
                <a:sym typeface="Montserrat"/>
              </a:rPr>
              <a:t>ACHIEVE BALANCED, POLISHED PHYSICS GAMEPLAY</a:t>
            </a:r>
            <a:endParaRPr b="0" i="0" sz="987"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pic>
        <p:nvPicPr>
          <p:cNvPr descr="preencoded.png" id="63" name="Google Shape;63;p5"/>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64" name="Google Shape;64;p5"/>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5"/>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5"/>
          <p:cNvSpPr/>
          <p:nvPr/>
        </p:nvSpPr>
        <p:spPr>
          <a:xfrm>
            <a:off x="428625" y="150019"/>
            <a:ext cx="8715375" cy="557213"/>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A COMPONENT-BASED ARCHITECTURE FOR SCALABLE GAME LOGIC</a:t>
            </a:r>
            <a:endParaRPr b="0" i="0" sz="1602" u="none" cap="none" strike="noStrike">
              <a:solidFill>
                <a:schemeClr val="dk1"/>
              </a:solidFill>
              <a:latin typeface="Calibri"/>
              <a:ea typeface="Calibri"/>
              <a:cs typeface="Calibri"/>
              <a:sym typeface="Calibri"/>
            </a:endParaRPr>
          </a:p>
        </p:txBody>
      </p:sp>
      <p:sp>
        <p:nvSpPr>
          <p:cNvPr id="67" name="Google Shape;67;p5"/>
          <p:cNvSpPr/>
          <p:nvPr/>
        </p:nvSpPr>
        <p:spPr>
          <a:xfrm>
            <a:off x="0" y="857250"/>
            <a:ext cx="32004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5"/>
          <p:cNvSpPr/>
          <p:nvPr/>
        </p:nvSpPr>
        <p:spPr>
          <a:xfrm>
            <a:off x="31861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5"/>
          <p:cNvSpPr/>
          <p:nvPr/>
        </p:nvSpPr>
        <p:spPr>
          <a:xfrm>
            <a:off x="428625" y="1143000"/>
            <a:ext cx="24860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TECHNICAL STACK</a:t>
            </a:r>
            <a:endParaRPr b="0" i="0" sz="1193" u="none" cap="none" strike="noStrike">
              <a:solidFill>
                <a:schemeClr val="dk1"/>
              </a:solidFill>
              <a:latin typeface="Calibri"/>
              <a:ea typeface="Calibri"/>
              <a:cs typeface="Calibri"/>
              <a:sym typeface="Calibri"/>
            </a:endParaRPr>
          </a:p>
        </p:txBody>
      </p:sp>
      <p:sp>
        <p:nvSpPr>
          <p:cNvPr id="70" name="Google Shape;70;p5"/>
          <p:cNvSpPr/>
          <p:nvPr/>
        </p:nvSpPr>
        <p:spPr>
          <a:xfrm>
            <a:off x="607219" y="1723430"/>
            <a:ext cx="1137642"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Unity 6000.4.0f1</a:t>
            </a:r>
            <a:endParaRPr b="0" i="0" sz="885" u="none" cap="none" strike="noStrike">
              <a:solidFill>
                <a:schemeClr val="dk1"/>
              </a:solidFill>
              <a:latin typeface="Calibri"/>
              <a:ea typeface="Calibri"/>
              <a:cs typeface="Calibri"/>
              <a:sym typeface="Calibri"/>
            </a:endParaRPr>
          </a:p>
        </p:txBody>
      </p:sp>
      <p:sp>
        <p:nvSpPr>
          <p:cNvPr id="71" name="Google Shape;71;p5"/>
          <p:cNvSpPr/>
          <p:nvPr/>
        </p:nvSpPr>
        <p:spPr>
          <a:xfrm>
            <a:off x="607219" y="1987748"/>
            <a:ext cx="1164431"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C# / .NET / Mono</a:t>
            </a:r>
            <a:endParaRPr b="0" i="0" sz="885" u="none" cap="none" strike="noStrike">
              <a:solidFill>
                <a:schemeClr val="dk1"/>
              </a:solidFill>
              <a:latin typeface="Calibri"/>
              <a:ea typeface="Calibri"/>
              <a:cs typeface="Calibri"/>
              <a:sym typeface="Calibri"/>
            </a:endParaRPr>
          </a:p>
        </p:txBody>
      </p:sp>
      <p:sp>
        <p:nvSpPr>
          <p:cNvPr id="72" name="Google Shape;72;p5"/>
          <p:cNvSpPr/>
          <p:nvPr/>
        </p:nvSpPr>
        <p:spPr>
          <a:xfrm>
            <a:off x="607219" y="2252067"/>
            <a:ext cx="1703784"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GitHub / Version Control</a:t>
            </a:r>
            <a:endParaRPr b="0" i="0" sz="885" u="none" cap="none" strike="noStrike">
              <a:solidFill>
                <a:schemeClr val="dk1"/>
              </a:solidFill>
              <a:latin typeface="Calibri"/>
              <a:ea typeface="Calibri"/>
              <a:cs typeface="Calibri"/>
              <a:sym typeface="Calibri"/>
            </a:endParaRPr>
          </a:p>
        </p:txBody>
      </p:sp>
      <p:sp>
        <p:nvSpPr>
          <p:cNvPr id="73" name="Google Shape;73;p5"/>
          <p:cNvSpPr/>
          <p:nvPr/>
        </p:nvSpPr>
        <p:spPr>
          <a:xfrm>
            <a:off x="607219" y="2516386"/>
            <a:ext cx="950119"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VS Code / IDE</a:t>
            </a:r>
            <a:endParaRPr b="0" i="0" sz="885" u="none" cap="none" strike="noStrike">
              <a:solidFill>
                <a:schemeClr val="dk1"/>
              </a:solidFill>
              <a:latin typeface="Calibri"/>
              <a:ea typeface="Calibri"/>
              <a:cs typeface="Calibri"/>
              <a:sym typeface="Calibri"/>
            </a:endParaRPr>
          </a:p>
        </p:txBody>
      </p:sp>
      <p:sp>
        <p:nvSpPr>
          <p:cNvPr id="74" name="Google Shape;74;p5"/>
          <p:cNvSpPr/>
          <p:nvPr/>
        </p:nvSpPr>
        <p:spPr>
          <a:xfrm>
            <a:off x="607219" y="2780705"/>
            <a:ext cx="1507331"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Scrum / Methodology</a:t>
            </a:r>
            <a:endParaRPr b="0" i="0" sz="885" u="none" cap="none" strike="noStrike">
              <a:solidFill>
                <a:schemeClr val="dk1"/>
              </a:solidFill>
              <a:latin typeface="Calibri"/>
              <a:ea typeface="Calibri"/>
              <a:cs typeface="Calibri"/>
              <a:sym typeface="Calibri"/>
            </a:endParaRPr>
          </a:p>
        </p:txBody>
      </p:sp>
      <p:sp>
        <p:nvSpPr>
          <p:cNvPr id="75" name="Google Shape;75;p5"/>
          <p:cNvSpPr/>
          <p:nvPr/>
        </p:nvSpPr>
        <p:spPr>
          <a:xfrm>
            <a:off x="3486150" y="1143000"/>
            <a:ext cx="52292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SYSTEM DESIGN</a:t>
            </a:r>
            <a:endParaRPr b="0" i="0" sz="1193" u="none" cap="none" strike="noStrike">
              <a:solidFill>
                <a:schemeClr val="dk1"/>
              </a:solidFill>
              <a:latin typeface="Calibri"/>
              <a:ea typeface="Calibri"/>
              <a:cs typeface="Calibri"/>
              <a:sym typeface="Calibri"/>
            </a:endParaRPr>
          </a:p>
        </p:txBody>
      </p:sp>
      <p:sp>
        <p:nvSpPr>
          <p:cNvPr id="76" name="Google Shape;76;p5"/>
          <p:cNvSpPr/>
          <p:nvPr/>
        </p:nvSpPr>
        <p:spPr>
          <a:xfrm>
            <a:off x="3486150" y="1616273"/>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5"/>
          <p:cNvSpPr/>
          <p:nvPr/>
        </p:nvSpPr>
        <p:spPr>
          <a:xfrm>
            <a:off x="3486150" y="1616273"/>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5"/>
          <p:cNvSpPr/>
          <p:nvPr/>
        </p:nvSpPr>
        <p:spPr>
          <a:xfrm>
            <a:off x="3629025" y="1701998"/>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PLAYERCONTROLLER</a:t>
            </a:r>
            <a:endParaRPr b="0" i="0" sz="885" u="none" cap="none" strike="noStrike">
              <a:solidFill>
                <a:schemeClr val="dk1"/>
              </a:solidFill>
              <a:latin typeface="Calibri"/>
              <a:ea typeface="Calibri"/>
              <a:cs typeface="Calibri"/>
              <a:sym typeface="Calibri"/>
            </a:endParaRPr>
          </a:p>
        </p:txBody>
      </p:sp>
      <p:sp>
        <p:nvSpPr>
          <p:cNvPr id="79" name="Google Shape;79;p5"/>
          <p:cNvSpPr/>
          <p:nvPr/>
        </p:nvSpPr>
        <p:spPr>
          <a:xfrm>
            <a:off x="3629025" y="1887736"/>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Handles input, movement, and dash mechanics via Rigidbody2D.</a:t>
            </a:r>
            <a:endParaRPr b="0" i="0" sz="734" u="none" cap="none" strike="noStrike">
              <a:solidFill>
                <a:schemeClr val="dk1"/>
              </a:solidFill>
              <a:latin typeface="Calibri"/>
              <a:ea typeface="Calibri"/>
              <a:cs typeface="Calibri"/>
              <a:sym typeface="Calibri"/>
            </a:endParaRPr>
          </a:p>
        </p:txBody>
      </p:sp>
      <p:sp>
        <p:nvSpPr>
          <p:cNvPr id="80" name="Google Shape;80;p5"/>
          <p:cNvSpPr/>
          <p:nvPr/>
        </p:nvSpPr>
        <p:spPr>
          <a:xfrm>
            <a:off x="3486150" y="2230636"/>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5"/>
          <p:cNvSpPr/>
          <p:nvPr/>
        </p:nvSpPr>
        <p:spPr>
          <a:xfrm>
            <a:off x="3486150" y="2230636"/>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5"/>
          <p:cNvSpPr/>
          <p:nvPr/>
        </p:nvSpPr>
        <p:spPr>
          <a:xfrm>
            <a:off x="3629025" y="2316361"/>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lang="en-US" sz="885">
                <a:solidFill>
                  <a:srgbClr val="B6862C"/>
                </a:solidFill>
                <a:latin typeface="Montserrat"/>
                <a:ea typeface="Montserrat"/>
                <a:cs typeface="Montserrat"/>
                <a:sym typeface="Montserrat"/>
              </a:rPr>
              <a:t>COMBAT SYSTEM</a:t>
            </a:r>
            <a:endParaRPr b="0" i="0" sz="885" u="none" cap="none" strike="noStrike">
              <a:solidFill>
                <a:schemeClr val="dk1"/>
              </a:solidFill>
              <a:latin typeface="Calibri"/>
              <a:ea typeface="Calibri"/>
              <a:cs typeface="Calibri"/>
              <a:sym typeface="Calibri"/>
            </a:endParaRPr>
          </a:p>
        </p:txBody>
      </p:sp>
      <p:sp>
        <p:nvSpPr>
          <p:cNvPr id="83" name="Google Shape;83;p5"/>
          <p:cNvSpPr/>
          <p:nvPr/>
        </p:nvSpPr>
        <p:spPr>
          <a:xfrm>
            <a:off x="3629025" y="2502098"/>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Manages hitboxes, damage calculation, and ball knockback forces.</a:t>
            </a:r>
            <a:endParaRPr b="0" i="0" sz="734" u="none" cap="none" strike="noStrike">
              <a:solidFill>
                <a:schemeClr val="dk1"/>
              </a:solidFill>
              <a:latin typeface="Calibri"/>
              <a:ea typeface="Calibri"/>
              <a:cs typeface="Calibri"/>
              <a:sym typeface="Calibri"/>
            </a:endParaRPr>
          </a:p>
        </p:txBody>
      </p:sp>
      <p:sp>
        <p:nvSpPr>
          <p:cNvPr id="84" name="Google Shape;84;p5"/>
          <p:cNvSpPr/>
          <p:nvPr/>
        </p:nvSpPr>
        <p:spPr>
          <a:xfrm>
            <a:off x="3486150" y="2844998"/>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5"/>
          <p:cNvSpPr/>
          <p:nvPr/>
        </p:nvSpPr>
        <p:spPr>
          <a:xfrm>
            <a:off x="3486150" y="2844998"/>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5"/>
          <p:cNvSpPr/>
          <p:nvPr/>
        </p:nvSpPr>
        <p:spPr>
          <a:xfrm>
            <a:off x="3629025" y="2930723"/>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GAME MANAGER</a:t>
            </a:r>
            <a:endParaRPr b="0" i="0" sz="885" u="none" cap="none" strike="noStrike">
              <a:solidFill>
                <a:schemeClr val="dk1"/>
              </a:solidFill>
              <a:latin typeface="Calibri"/>
              <a:ea typeface="Calibri"/>
              <a:cs typeface="Calibri"/>
              <a:sym typeface="Calibri"/>
            </a:endParaRPr>
          </a:p>
        </p:txBody>
      </p:sp>
      <p:sp>
        <p:nvSpPr>
          <p:cNvPr id="87" name="Google Shape;87;p5"/>
          <p:cNvSpPr/>
          <p:nvPr/>
        </p:nvSpPr>
        <p:spPr>
          <a:xfrm>
            <a:off x="3629025" y="3116461"/>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State machine controlling the global flow: Lobby → Match → Results.</a:t>
            </a:r>
            <a:endParaRPr b="0" i="0" sz="734" u="none" cap="none" strike="noStrike">
              <a:solidFill>
                <a:schemeClr val="dk1"/>
              </a:solidFill>
              <a:latin typeface="Calibri"/>
              <a:ea typeface="Calibri"/>
              <a:cs typeface="Calibri"/>
              <a:sym typeface="Calibri"/>
            </a:endParaRPr>
          </a:p>
        </p:txBody>
      </p:sp>
      <p:sp>
        <p:nvSpPr>
          <p:cNvPr id="88" name="Google Shape;88;p5"/>
          <p:cNvSpPr/>
          <p:nvPr/>
        </p:nvSpPr>
        <p:spPr>
          <a:xfrm>
            <a:off x="3486150" y="3459361"/>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5"/>
          <p:cNvSpPr/>
          <p:nvPr/>
        </p:nvSpPr>
        <p:spPr>
          <a:xfrm>
            <a:off x="3486150" y="3459361"/>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5"/>
          <p:cNvSpPr/>
          <p:nvPr/>
        </p:nvSpPr>
        <p:spPr>
          <a:xfrm>
            <a:off x="3629025" y="3545086"/>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ARENA MANAGER</a:t>
            </a:r>
            <a:endParaRPr b="0" i="0" sz="885" u="none" cap="none" strike="noStrike">
              <a:solidFill>
                <a:schemeClr val="dk1"/>
              </a:solidFill>
              <a:latin typeface="Calibri"/>
              <a:ea typeface="Calibri"/>
              <a:cs typeface="Calibri"/>
              <a:sym typeface="Calibri"/>
            </a:endParaRPr>
          </a:p>
        </p:txBody>
      </p:sp>
      <p:sp>
        <p:nvSpPr>
          <p:cNvPr id="91" name="Google Shape;91;p5"/>
          <p:cNvSpPr/>
          <p:nvPr/>
        </p:nvSpPr>
        <p:spPr>
          <a:xfrm>
            <a:off x="3629025" y="3730823"/>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Controls arena selection, ball spawning, and goal detection triggers.</a:t>
            </a:r>
            <a:endParaRPr b="0" i="0" sz="734" u="none" cap="none" strike="noStrike">
              <a:solidFill>
                <a:schemeClr val="dk1"/>
              </a:solidFill>
              <a:latin typeface="Calibri"/>
              <a:ea typeface="Calibri"/>
              <a:cs typeface="Calibri"/>
              <a:sym typeface="Calibri"/>
            </a:endParaRPr>
          </a:p>
        </p:txBody>
      </p:sp>
      <p:sp>
        <p:nvSpPr>
          <p:cNvPr id="92" name="Google Shape;92;p5"/>
          <p:cNvSpPr/>
          <p:nvPr/>
        </p:nvSpPr>
        <p:spPr>
          <a:xfrm>
            <a:off x="3486150" y="4073723"/>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5"/>
          <p:cNvSpPr/>
          <p:nvPr/>
        </p:nvSpPr>
        <p:spPr>
          <a:xfrm>
            <a:off x="3486150" y="4073723"/>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a:off x="3629025" y="4159448"/>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UI MANAGER</a:t>
            </a:r>
            <a:endParaRPr b="0" i="0" sz="885" u="none" cap="none" strike="noStrike">
              <a:solidFill>
                <a:schemeClr val="dk1"/>
              </a:solidFill>
              <a:latin typeface="Calibri"/>
              <a:ea typeface="Calibri"/>
              <a:cs typeface="Calibri"/>
              <a:sym typeface="Calibri"/>
            </a:endParaRPr>
          </a:p>
        </p:txBody>
      </p:sp>
      <p:sp>
        <p:nvSpPr>
          <p:cNvPr id="95" name="Google Shape;95;p5"/>
          <p:cNvSpPr/>
          <p:nvPr/>
        </p:nvSpPr>
        <p:spPr>
          <a:xfrm>
            <a:off x="3629025" y="4345186"/>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Drives the HUD, live score display, and all menu interfaces.</a:t>
            </a:r>
            <a:endParaRPr b="0" i="0" sz="734" u="none" cap="none" strike="noStrik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descr="preencoded.png" id="101" name="Google Shape;101;p6"/>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102" name="Google Shape;102;p6"/>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6"/>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6"/>
          <p:cNvSpPr/>
          <p:nvPr/>
        </p:nvSpPr>
        <p:spPr>
          <a:xfrm>
            <a:off x="428625" y="289322"/>
            <a:ext cx="5923955" cy="278606"/>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ITERATIVE DEVELOPMENT ACROSS 7 SPRINTS</a:t>
            </a:r>
            <a:endParaRPr b="0" i="0" sz="1602" u="none" cap="none" strike="noStrike">
              <a:solidFill>
                <a:schemeClr val="dk1"/>
              </a:solidFill>
              <a:latin typeface="Calibri"/>
              <a:ea typeface="Calibri"/>
              <a:cs typeface="Calibri"/>
              <a:sym typeface="Calibri"/>
            </a:endParaRPr>
          </a:p>
        </p:txBody>
      </p:sp>
      <p:sp>
        <p:nvSpPr>
          <p:cNvPr id="105" name="Google Shape;105;p6"/>
          <p:cNvSpPr/>
          <p:nvPr/>
        </p:nvSpPr>
        <p:spPr>
          <a:xfrm>
            <a:off x="428625" y="1143000"/>
            <a:ext cx="3843338"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DEVELOPMENT ROADMAP</a:t>
            </a:r>
            <a:endParaRPr b="0" i="0" sz="1193" u="none" cap="none" strike="noStrike">
              <a:solidFill>
                <a:schemeClr val="dk1"/>
              </a:solidFill>
              <a:latin typeface="Calibri"/>
              <a:ea typeface="Calibri"/>
              <a:cs typeface="Calibri"/>
              <a:sym typeface="Calibri"/>
            </a:endParaRPr>
          </a:p>
        </p:txBody>
      </p:sp>
      <p:sp>
        <p:nvSpPr>
          <p:cNvPr id="106" name="Google Shape;106;p6"/>
          <p:cNvSpPr/>
          <p:nvPr/>
        </p:nvSpPr>
        <p:spPr>
          <a:xfrm>
            <a:off x="428625" y="1723430"/>
            <a:ext cx="857250" cy="45720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6"/>
          <p:cNvSpPr/>
          <p:nvPr/>
        </p:nvSpPr>
        <p:spPr>
          <a:xfrm>
            <a:off x="428625" y="1723430"/>
            <a:ext cx="857250" cy="457200"/>
          </a:xfrm>
          <a:prstGeom prst="rect">
            <a:avLst/>
          </a:prstGeom>
          <a:noFill/>
          <a:ln>
            <a:noFill/>
          </a:ln>
        </p:spPr>
        <p:txBody>
          <a:bodyPr anchorCtr="0" anchor="t" bIns="85075" lIns="85075" spcFirstLastPara="1" rIns="85075" wrap="square" tIns="85075">
            <a:noAutofit/>
          </a:bodyPr>
          <a:lstStyle/>
          <a:p>
            <a:pPr indent="0" lvl="0" marL="0" marR="0" rtl="0" algn="ctr">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Sprints 1-2</a:t>
            </a:r>
            <a:endParaRPr b="0" i="0" sz="885" u="none" cap="none" strike="noStrike">
              <a:solidFill>
                <a:schemeClr val="dk1"/>
              </a:solidFill>
              <a:latin typeface="Calibri"/>
              <a:ea typeface="Calibri"/>
              <a:cs typeface="Calibri"/>
              <a:sym typeface="Calibri"/>
            </a:endParaRPr>
          </a:p>
        </p:txBody>
      </p:sp>
      <p:sp>
        <p:nvSpPr>
          <p:cNvPr id="108" name="Google Shape;108;p6"/>
          <p:cNvSpPr/>
          <p:nvPr/>
        </p:nvSpPr>
        <p:spPr>
          <a:xfrm>
            <a:off x="1428750" y="1723430"/>
            <a:ext cx="2843213" cy="457200"/>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Core movement, collision detection, basic arena layout, and player setup.</a:t>
            </a:r>
            <a:endParaRPr b="0" i="0" sz="784" u="none" cap="none" strike="noStrike">
              <a:solidFill>
                <a:schemeClr val="dk1"/>
              </a:solidFill>
              <a:latin typeface="Calibri"/>
              <a:ea typeface="Calibri"/>
              <a:cs typeface="Calibri"/>
              <a:sym typeface="Calibri"/>
            </a:endParaRPr>
          </a:p>
        </p:txBody>
      </p:sp>
      <p:sp>
        <p:nvSpPr>
          <p:cNvPr id="109" name="Google Shape;109;p6"/>
          <p:cNvSpPr/>
          <p:nvPr/>
        </p:nvSpPr>
        <p:spPr>
          <a:xfrm>
            <a:off x="428625" y="2573536"/>
            <a:ext cx="857250" cy="45720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6"/>
          <p:cNvSpPr/>
          <p:nvPr/>
        </p:nvSpPr>
        <p:spPr>
          <a:xfrm>
            <a:off x="428625" y="2573536"/>
            <a:ext cx="857250" cy="457200"/>
          </a:xfrm>
          <a:prstGeom prst="rect">
            <a:avLst/>
          </a:prstGeom>
          <a:noFill/>
          <a:ln>
            <a:noFill/>
          </a:ln>
        </p:spPr>
        <p:txBody>
          <a:bodyPr anchorCtr="0" anchor="t" bIns="85075" lIns="85075" spcFirstLastPara="1" rIns="85075" wrap="square" tIns="85075">
            <a:noAutofit/>
          </a:bodyPr>
          <a:lstStyle/>
          <a:p>
            <a:pPr indent="0" lvl="0" marL="0" marR="0" rtl="0" algn="ctr">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Sprints 3-4</a:t>
            </a:r>
            <a:endParaRPr b="0" i="0" sz="885" u="none" cap="none" strike="noStrike">
              <a:solidFill>
                <a:schemeClr val="dk1"/>
              </a:solidFill>
              <a:latin typeface="Calibri"/>
              <a:ea typeface="Calibri"/>
              <a:cs typeface="Calibri"/>
              <a:sym typeface="Calibri"/>
            </a:endParaRPr>
          </a:p>
        </p:txBody>
      </p:sp>
      <p:sp>
        <p:nvSpPr>
          <p:cNvPr id="111" name="Google Shape;111;p6"/>
          <p:cNvSpPr/>
          <p:nvPr/>
        </p:nvSpPr>
        <p:spPr>
          <a:xfrm>
            <a:off x="1428750" y="2573536"/>
            <a:ext cx="2843213" cy="457200"/>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Physics ball mechanics, goal system, HUD/UI, and 2-player local multiplayer implementation.</a:t>
            </a:r>
            <a:endParaRPr b="0" i="0" sz="784" u="none" cap="none" strike="noStrike">
              <a:solidFill>
                <a:schemeClr val="dk1"/>
              </a:solidFill>
              <a:latin typeface="Calibri"/>
              <a:ea typeface="Calibri"/>
              <a:cs typeface="Calibri"/>
              <a:sym typeface="Calibri"/>
            </a:endParaRPr>
          </a:p>
        </p:txBody>
      </p:sp>
      <p:sp>
        <p:nvSpPr>
          <p:cNvPr id="112" name="Google Shape;112;p6"/>
          <p:cNvSpPr/>
          <p:nvPr/>
        </p:nvSpPr>
        <p:spPr>
          <a:xfrm>
            <a:off x="428625" y="3423642"/>
            <a:ext cx="857250" cy="45720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6"/>
          <p:cNvSpPr/>
          <p:nvPr/>
        </p:nvSpPr>
        <p:spPr>
          <a:xfrm>
            <a:off x="428625" y="3423642"/>
            <a:ext cx="857250" cy="457200"/>
          </a:xfrm>
          <a:prstGeom prst="rect">
            <a:avLst/>
          </a:prstGeom>
          <a:noFill/>
          <a:ln>
            <a:noFill/>
          </a:ln>
        </p:spPr>
        <p:txBody>
          <a:bodyPr anchorCtr="0" anchor="t" bIns="85075" lIns="85075" spcFirstLastPara="1" rIns="85075" wrap="square" tIns="85075">
            <a:noAutofit/>
          </a:bodyPr>
          <a:lstStyle/>
          <a:p>
            <a:pPr indent="0" lvl="0" marL="0" marR="0" rtl="0" algn="ctr">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Sprints 5-7</a:t>
            </a:r>
            <a:endParaRPr b="0" i="0" sz="885" u="none" cap="none" strike="noStrike">
              <a:solidFill>
                <a:schemeClr val="dk1"/>
              </a:solidFill>
              <a:latin typeface="Calibri"/>
              <a:ea typeface="Calibri"/>
              <a:cs typeface="Calibri"/>
              <a:sym typeface="Calibri"/>
            </a:endParaRPr>
          </a:p>
        </p:txBody>
      </p:sp>
      <p:sp>
        <p:nvSpPr>
          <p:cNvPr id="114" name="Google Shape;114;p6"/>
          <p:cNvSpPr/>
          <p:nvPr/>
        </p:nvSpPr>
        <p:spPr>
          <a:xfrm>
            <a:off x="1428750" y="3423642"/>
            <a:ext cx="2843213" cy="457200"/>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Polish, balance tuning, extensive playtesting, and final documentation delivery.</a:t>
            </a:r>
            <a:endParaRPr b="0" i="0" sz="784" u="none" cap="none" strike="noStrike">
              <a:solidFill>
                <a:schemeClr val="dk1"/>
              </a:solidFill>
              <a:latin typeface="Calibri"/>
              <a:ea typeface="Calibri"/>
              <a:cs typeface="Calibri"/>
              <a:sym typeface="Calibri"/>
            </a:endParaRPr>
          </a:p>
        </p:txBody>
      </p:sp>
      <p:sp>
        <p:nvSpPr>
          <p:cNvPr id="115" name="Google Shape;115;p6"/>
          <p:cNvSpPr/>
          <p:nvPr/>
        </p:nvSpPr>
        <p:spPr>
          <a:xfrm>
            <a:off x="4572000" y="857250"/>
            <a:ext cx="45720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6"/>
          <p:cNvSpPr/>
          <p:nvPr/>
        </p:nvSpPr>
        <p:spPr>
          <a:xfrm>
            <a:off x="4857750"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CODING CONVENTIONS</a:t>
            </a:r>
            <a:endParaRPr b="0" i="0" sz="1193" u="none" cap="none" strike="noStrike">
              <a:solidFill>
                <a:schemeClr val="dk1"/>
              </a:solidFill>
              <a:latin typeface="Calibri"/>
              <a:ea typeface="Calibri"/>
              <a:cs typeface="Calibri"/>
              <a:sym typeface="Calibri"/>
            </a:endParaRPr>
          </a:p>
        </p:txBody>
      </p:sp>
      <p:sp>
        <p:nvSpPr>
          <p:cNvPr id="117" name="Google Shape;117;p6"/>
          <p:cNvSpPr/>
          <p:nvPr/>
        </p:nvSpPr>
        <p:spPr>
          <a:xfrm>
            <a:off x="4857750" y="1651992"/>
            <a:ext cx="3857625" cy="54362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6"/>
          <p:cNvSpPr/>
          <p:nvPr/>
        </p:nvSpPr>
        <p:spPr>
          <a:xfrm>
            <a:off x="4857750" y="1651992"/>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6"/>
          <p:cNvSpPr/>
          <p:nvPr/>
        </p:nvSpPr>
        <p:spPr>
          <a:xfrm>
            <a:off x="8708231" y="1651992"/>
            <a:ext cx="7144" cy="54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
          <p:cNvSpPr/>
          <p:nvPr/>
        </p:nvSpPr>
        <p:spPr>
          <a:xfrm>
            <a:off x="4857750" y="2188471"/>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6"/>
          <p:cNvSpPr/>
          <p:nvPr/>
        </p:nvSpPr>
        <p:spPr>
          <a:xfrm>
            <a:off x="4857750" y="1651992"/>
            <a:ext cx="42863" cy="54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6"/>
          <p:cNvSpPr/>
          <p:nvPr/>
        </p:nvSpPr>
        <p:spPr>
          <a:xfrm>
            <a:off x="4964906" y="1759148"/>
            <a:ext cx="3643313"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NAMING STANDARDS</a:t>
            </a:r>
            <a:endParaRPr b="0" i="0" sz="784" u="none" cap="none" strike="noStrike">
              <a:solidFill>
                <a:schemeClr val="dk1"/>
              </a:solidFill>
              <a:latin typeface="Calibri"/>
              <a:ea typeface="Calibri"/>
              <a:cs typeface="Calibri"/>
              <a:sym typeface="Calibri"/>
            </a:endParaRPr>
          </a:p>
        </p:txBody>
      </p:sp>
      <p:sp>
        <p:nvSpPr>
          <p:cNvPr id="123" name="Google Shape;123;p6"/>
          <p:cNvSpPr/>
          <p:nvPr/>
        </p:nvSpPr>
        <p:spPr>
          <a:xfrm>
            <a:off x="4964906" y="1934170"/>
            <a:ext cx="3643313" cy="140001"/>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333333"/>
              </a:buClr>
              <a:buSzPts val="683"/>
              <a:buFont typeface="Montserrat"/>
              <a:buNone/>
            </a:pPr>
            <a:r>
              <a:rPr b="1" i="0" lang="en-US" sz="683" u="none" cap="none" strike="noStrike">
                <a:solidFill>
                  <a:srgbClr val="333333"/>
                </a:solidFill>
                <a:latin typeface="Montserrat"/>
                <a:ea typeface="Montserrat"/>
                <a:cs typeface="Montserrat"/>
                <a:sym typeface="Montserrat"/>
              </a:rPr>
              <a:t>PascalCase for classes/public members; camelCase for private fields.</a:t>
            </a:r>
            <a:endParaRPr b="0" i="0" sz="683" u="none" cap="none" strike="noStrike">
              <a:solidFill>
                <a:schemeClr val="dk1"/>
              </a:solidFill>
              <a:latin typeface="Calibri"/>
              <a:ea typeface="Calibri"/>
              <a:cs typeface="Calibri"/>
              <a:sym typeface="Calibri"/>
            </a:endParaRPr>
          </a:p>
        </p:txBody>
      </p:sp>
      <p:sp>
        <p:nvSpPr>
          <p:cNvPr id="124" name="Google Shape;124;p6"/>
          <p:cNvSpPr/>
          <p:nvPr/>
        </p:nvSpPr>
        <p:spPr>
          <a:xfrm>
            <a:off x="4857750" y="2324202"/>
            <a:ext cx="3857625" cy="54362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6"/>
          <p:cNvSpPr/>
          <p:nvPr/>
        </p:nvSpPr>
        <p:spPr>
          <a:xfrm>
            <a:off x="4857750" y="2324202"/>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6"/>
          <p:cNvSpPr/>
          <p:nvPr/>
        </p:nvSpPr>
        <p:spPr>
          <a:xfrm>
            <a:off x="8708231" y="2324202"/>
            <a:ext cx="7144" cy="54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6"/>
          <p:cNvSpPr/>
          <p:nvPr/>
        </p:nvSpPr>
        <p:spPr>
          <a:xfrm>
            <a:off x="4857750" y="2860681"/>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6"/>
          <p:cNvSpPr/>
          <p:nvPr/>
        </p:nvSpPr>
        <p:spPr>
          <a:xfrm>
            <a:off x="4857750" y="2324202"/>
            <a:ext cx="42863" cy="54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6"/>
          <p:cNvSpPr/>
          <p:nvPr/>
        </p:nvSpPr>
        <p:spPr>
          <a:xfrm>
            <a:off x="4964906" y="2431359"/>
            <a:ext cx="3643313"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INSPECTOR EXPOSURE</a:t>
            </a:r>
            <a:endParaRPr b="0" i="0" sz="784" u="none" cap="none" strike="noStrike">
              <a:solidFill>
                <a:schemeClr val="dk1"/>
              </a:solidFill>
              <a:latin typeface="Calibri"/>
              <a:ea typeface="Calibri"/>
              <a:cs typeface="Calibri"/>
              <a:sym typeface="Calibri"/>
            </a:endParaRPr>
          </a:p>
        </p:txBody>
      </p:sp>
      <p:sp>
        <p:nvSpPr>
          <p:cNvPr id="130" name="Google Shape;130;p6"/>
          <p:cNvSpPr/>
          <p:nvPr/>
        </p:nvSpPr>
        <p:spPr>
          <a:xfrm>
            <a:off x="4964906" y="2606380"/>
            <a:ext cx="3643313" cy="140001"/>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333333"/>
              </a:buClr>
              <a:buSzPts val="683"/>
              <a:buFont typeface="Montserrat"/>
              <a:buNone/>
            </a:pPr>
            <a:r>
              <a:rPr b="1" i="0" lang="en-US" sz="683" u="none" cap="none" strike="noStrike">
                <a:solidFill>
                  <a:srgbClr val="333333"/>
                </a:solidFill>
                <a:latin typeface="Montserrat"/>
                <a:ea typeface="Montserrat"/>
                <a:cs typeface="Montserrat"/>
                <a:sym typeface="Montserrat"/>
              </a:rPr>
              <a:t>All tunable values (kick power, dash force) exposed via [SerializeField].</a:t>
            </a:r>
            <a:endParaRPr b="0" i="0" sz="683" u="none" cap="none" strike="noStrike">
              <a:solidFill>
                <a:schemeClr val="dk1"/>
              </a:solidFill>
              <a:latin typeface="Calibri"/>
              <a:ea typeface="Calibri"/>
              <a:cs typeface="Calibri"/>
              <a:sym typeface="Calibri"/>
            </a:endParaRPr>
          </a:p>
        </p:txBody>
      </p:sp>
      <p:sp>
        <p:nvSpPr>
          <p:cNvPr id="131" name="Google Shape;131;p6"/>
          <p:cNvSpPr/>
          <p:nvPr/>
        </p:nvSpPr>
        <p:spPr>
          <a:xfrm>
            <a:off x="4857750" y="2996412"/>
            <a:ext cx="3857625" cy="68362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6"/>
          <p:cNvSpPr/>
          <p:nvPr/>
        </p:nvSpPr>
        <p:spPr>
          <a:xfrm>
            <a:off x="4857750" y="2996412"/>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6"/>
          <p:cNvSpPr/>
          <p:nvPr/>
        </p:nvSpPr>
        <p:spPr>
          <a:xfrm>
            <a:off x="8708231" y="2996412"/>
            <a:ext cx="7144" cy="68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6"/>
          <p:cNvSpPr/>
          <p:nvPr/>
        </p:nvSpPr>
        <p:spPr>
          <a:xfrm>
            <a:off x="4857750" y="3672892"/>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6"/>
          <p:cNvSpPr/>
          <p:nvPr/>
        </p:nvSpPr>
        <p:spPr>
          <a:xfrm>
            <a:off x="4857750" y="2996412"/>
            <a:ext cx="42863" cy="68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6"/>
          <p:cNvSpPr/>
          <p:nvPr/>
        </p:nvSpPr>
        <p:spPr>
          <a:xfrm>
            <a:off x="4964906" y="3103569"/>
            <a:ext cx="3643313"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ASYNCHRONOUS LOGIC</a:t>
            </a:r>
            <a:endParaRPr b="0" i="0" sz="784" u="none" cap="none" strike="noStrike">
              <a:solidFill>
                <a:schemeClr val="dk1"/>
              </a:solidFill>
              <a:latin typeface="Calibri"/>
              <a:ea typeface="Calibri"/>
              <a:cs typeface="Calibri"/>
              <a:sym typeface="Calibri"/>
            </a:endParaRPr>
          </a:p>
        </p:txBody>
      </p:sp>
      <p:sp>
        <p:nvSpPr>
          <p:cNvPr id="137" name="Google Shape;137;p6"/>
          <p:cNvSpPr/>
          <p:nvPr/>
        </p:nvSpPr>
        <p:spPr>
          <a:xfrm>
            <a:off x="4964906" y="3278591"/>
            <a:ext cx="36433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333333"/>
              </a:buClr>
              <a:buSzPts val="683"/>
              <a:buFont typeface="Montserrat"/>
              <a:buNone/>
            </a:pPr>
            <a:r>
              <a:rPr b="1" i="0" lang="en-US" sz="683" u="none" cap="none" strike="noStrike">
                <a:solidFill>
                  <a:srgbClr val="333333"/>
                </a:solidFill>
                <a:latin typeface="Montserrat"/>
                <a:ea typeface="Montserrat"/>
                <a:cs typeface="Montserrat"/>
                <a:sym typeface="Montserrat"/>
              </a:rPr>
              <a:t>Coroutines used for timed effects like CameraShake and GoalSlowMotion.</a:t>
            </a:r>
            <a:endParaRPr b="0" i="0" sz="683" u="none" cap="none" strike="noStrike">
              <a:solidFill>
                <a:schemeClr val="dk1"/>
              </a:solidFill>
              <a:latin typeface="Calibri"/>
              <a:ea typeface="Calibri"/>
              <a:cs typeface="Calibri"/>
              <a:sym typeface="Calibri"/>
            </a:endParaRPr>
          </a:p>
        </p:txBody>
      </p:sp>
      <p:sp>
        <p:nvSpPr>
          <p:cNvPr id="138" name="Google Shape;138;p6"/>
          <p:cNvSpPr/>
          <p:nvPr/>
        </p:nvSpPr>
        <p:spPr>
          <a:xfrm>
            <a:off x="4857750" y="3808623"/>
            <a:ext cx="3857625" cy="68362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6"/>
          <p:cNvSpPr/>
          <p:nvPr/>
        </p:nvSpPr>
        <p:spPr>
          <a:xfrm>
            <a:off x="4857750" y="3808623"/>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6"/>
          <p:cNvSpPr/>
          <p:nvPr/>
        </p:nvSpPr>
        <p:spPr>
          <a:xfrm>
            <a:off x="8708231" y="3808623"/>
            <a:ext cx="7144" cy="68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6"/>
          <p:cNvSpPr/>
          <p:nvPr/>
        </p:nvSpPr>
        <p:spPr>
          <a:xfrm>
            <a:off x="4857750" y="4485103"/>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6"/>
          <p:cNvSpPr/>
          <p:nvPr/>
        </p:nvSpPr>
        <p:spPr>
          <a:xfrm>
            <a:off x="4857750" y="3808623"/>
            <a:ext cx="42863" cy="68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6"/>
          <p:cNvSpPr/>
          <p:nvPr/>
        </p:nvSpPr>
        <p:spPr>
          <a:xfrm>
            <a:off x="4964906" y="3915780"/>
            <a:ext cx="3643313"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PERFORMANCE OPTIMIZATION</a:t>
            </a:r>
            <a:endParaRPr b="0" i="0" sz="784" u="none" cap="none" strike="noStrike">
              <a:solidFill>
                <a:schemeClr val="dk1"/>
              </a:solidFill>
              <a:latin typeface="Calibri"/>
              <a:ea typeface="Calibri"/>
              <a:cs typeface="Calibri"/>
              <a:sym typeface="Calibri"/>
            </a:endParaRPr>
          </a:p>
        </p:txBody>
      </p:sp>
      <p:sp>
        <p:nvSpPr>
          <p:cNvPr id="144" name="Google Shape;144;p6"/>
          <p:cNvSpPr/>
          <p:nvPr/>
        </p:nvSpPr>
        <p:spPr>
          <a:xfrm>
            <a:off x="4964906" y="4090801"/>
            <a:ext cx="36433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333333"/>
              </a:buClr>
              <a:buSzPts val="683"/>
              <a:buFont typeface="Montserrat"/>
              <a:buNone/>
            </a:pPr>
            <a:r>
              <a:rPr b="1" i="0" lang="en-US" sz="683" u="none" cap="none" strike="noStrike">
                <a:solidFill>
                  <a:srgbClr val="333333"/>
                </a:solidFill>
                <a:latin typeface="Montserrat"/>
                <a:ea typeface="Montserrat"/>
                <a:cs typeface="Montserrat"/>
                <a:sym typeface="Montserrat"/>
              </a:rPr>
              <a:t>Cached references in Awake()/Start() to avoid expensive Find() calls in Update().</a:t>
            </a:r>
            <a:endParaRPr b="0" i="0" sz="683"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pic>
        <p:nvPicPr>
          <p:cNvPr descr="preencoded.png" id="150" name="Google Shape;150;p7"/>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151" name="Google Shape;151;p7"/>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7"/>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7"/>
          <p:cNvSpPr/>
          <p:nvPr/>
        </p:nvSpPr>
        <p:spPr>
          <a:xfrm>
            <a:off x="428625" y="289322"/>
            <a:ext cx="7043738" cy="278606"/>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LIVE DEMO — COMPETITIVE 2-PLAYER LOCAL COMBAT</a:t>
            </a:r>
            <a:endParaRPr b="0" i="0" sz="1602" u="none" cap="none" strike="noStrike">
              <a:solidFill>
                <a:schemeClr val="dk1"/>
              </a:solidFill>
              <a:latin typeface="Calibri"/>
              <a:ea typeface="Calibri"/>
              <a:cs typeface="Calibri"/>
              <a:sym typeface="Calibri"/>
            </a:endParaRPr>
          </a:p>
        </p:txBody>
      </p:sp>
      <p:sp>
        <p:nvSpPr>
          <p:cNvPr id="154" name="Google Shape;154;p7"/>
          <p:cNvSpPr/>
          <p:nvPr/>
        </p:nvSpPr>
        <p:spPr>
          <a:xfrm>
            <a:off x="0" y="857250"/>
            <a:ext cx="45720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7"/>
          <p:cNvSpPr/>
          <p:nvPr/>
        </p:nvSpPr>
        <p:spPr>
          <a:xfrm>
            <a:off x="45577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7"/>
          <p:cNvSpPr/>
          <p:nvPr/>
        </p:nvSpPr>
        <p:spPr>
          <a:xfrm>
            <a:off x="428625"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CONTROLS REFERENCE</a:t>
            </a:r>
            <a:endParaRPr b="0" i="0" sz="1193" u="none" cap="none" strike="noStrike">
              <a:solidFill>
                <a:schemeClr val="dk1"/>
              </a:solidFill>
              <a:latin typeface="Calibri"/>
              <a:ea typeface="Calibri"/>
              <a:cs typeface="Calibri"/>
              <a:sym typeface="Calibri"/>
            </a:endParaRPr>
          </a:p>
        </p:txBody>
      </p:sp>
      <p:sp>
        <p:nvSpPr>
          <p:cNvPr id="157" name="Google Shape;157;p7"/>
          <p:cNvSpPr/>
          <p:nvPr/>
        </p:nvSpPr>
        <p:spPr>
          <a:xfrm>
            <a:off x="428625" y="1723430"/>
            <a:ext cx="843549" cy="31075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7"/>
          <p:cNvSpPr/>
          <p:nvPr/>
        </p:nvSpPr>
        <p:spPr>
          <a:xfrm>
            <a:off x="428625" y="1723430"/>
            <a:ext cx="843549" cy="310753"/>
          </a:xfrm>
          <a:prstGeom prst="rect">
            <a:avLst/>
          </a:prstGeom>
          <a:noFill/>
          <a:ln>
            <a:noFill/>
          </a:ln>
        </p:spPr>
        <p:txBody>
          <a:bodyPr anchorCtr="0" anchor="ctr" bIns="102100" lIns="102100" spcFirstLastPara="1" rIns="102100" wrap="square" tIns="102100">
            <a:noAutofit/>
          </a:bodyPr>
          <a:lstStyle/>
          <a:p>
            <a:pPr indent="0" lvl="0" marL="0" marR="0" rtl="0" algn="l">
              <a:lnSpc>
                <a:spcPct val="140306"/>
              </a:lnSpc>
              <a:spcBef>
                <a:spcPts val="0"/>
              </a:spcBef>
              <a:spcAft>
                <a:spcPts val="0"/>
              </a:spcAft>
              <a:buClr>
                <a:srgbClr val="FFFFFF"/>
              </a:buClr>
              <a:buSzPts val="784"/>
              <a:buFont typeface="Montserrat"/>
              <a:buNone/>
            </a:pPr>
            <a:r>
              <a:rPr b="1" i="0" lang="en-US" sz="784" u="none" cap="none" strike="noStrike">
                <a:solidFill>
                  <a:srgbClr val="FFFFFF"/>
                </a:solidFill>
                <a:latin typeface="Montserrat"/>
                <a:ea typeface="Montserrat"/>
                <a:cs typeface="Montserrat"/>
                <a:sym typeface="Montserrat"/>
              </a:rPr>
              <a:t>ACTION</a:t>
            </a:r>
            <a:endParaRPr b="0" i="0" sz="784" u="none" cap="none" strike="noStrike">
              <a:solidFill>
                <a:schemeClr val="dk1"/>
              </a:solidFill>
              <a:latin typeface="Calibri"/>
              <a:ea typeface="Calibri"/>
              <a:cs typeface="Calibri"/>
              <a:sym typeface="Calibri"/>
            </a:endParaRPr>
          </a:p>
        </p:txBody>
      </p:sp>
      <p:sp>
        <p:nvSpPr>
          <p:cNvPr id="159" name="Google Shape;159;p7"/>
          <p:cNvSpPr/>
          <p:nvPr/>
        </p:nvSpPr>
        <p:spPr>
          <a:xfrm>
            <a:off x="1272174" y="1723430"/>
            <a:ext cx="1536074" cy="31075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7"/>
          <p:cNvSpPr/>
          <p:nvPr/>
        </p:nvSpPr>
        <p:spPr>
          <a:xfrm>
            <a:off x="1272174" y="1723430"/>
            <a:ext cx="1536074" cy="310753"/>
          </a:xfrm>
          <a:prstGeom prst="rect">
            <a:avLst/>
          </a:prstGeom>
          <a:noFill/>
          <a:ln>
            <a:noFill/>
          </a:ln>
        </p:spPr>
        <p:txBody>
          <a:bodyPr anchorCtr="0" anchor="ctr" bIns="102100" lIns="102100" spcFirstLastPara="1" rIns="102100" wrap="square" tIns="102100">
            <a:noAutofit/>
          </a:bodyPr>
          <a:lstStyle/>
          <a:p>
            <a:pPr indent="0" lvl="0" marL="0" marR="0" rtl="0" algn="l">
              <a:lnSpc>
                <a:spcPct val="140306"/>
              </a:lnSpc>
              <a:spcBef>
                <a:spcPts val="0"/>
              </a:spcBef>
              <a:spcAft>
                <a:spcPts val="0"/>
              </a:spcAft>
              <a:buClr>
                <a:srgbClr val="FFFFFF"/>
              </a:buClr>
              <a:buSzPts val="784"/>
              <a:buFont typeface="Montserrat"/>
              <a:buNone/>
            </a:pPr>
            <a:r>
              <a:rPr b="1" i="0" lang="en-US" sz="784" u="none" cap="none" strike="noStrike">
                <a:solidFill>
                  <a:srgbClr val="FFFFFF"/>
                </a:solidFill>
                <a:latin typeface="Montserrat"/>
                <a:ea typeface="Montserrat"/>
                <a:cs typeface="Montserrat"/>
                <a:sym typeface="Montserrat"/>
              </a:rPr>
              <a:t>PLAYER 1 (BLUE)</a:t>
            </a:r>
            <a:endParaRPr b="0" i="0" sz="784" u="none" cap="none" strike="noStrike">
              <a:solidFill>
                <a:schemeClr val="dk1"/>
              </a:solidFill>
              <a:latin typeface="Calibri"/>
              <a:ea typeface="Calibri"/>
              <a:cs typeface="Calibri"/>
              <a:sym typeface="Calibri"/>
            </a:endParaRPr>
          </a:p>
        </p:txBody>
      </p:sp>
      <p:sp>
        <p:nvSpPr>
          <p:cNvPr id="161" name="Google Shape;161;p7"/>
          <p:cNvSpPr/>
          <p:nvPr/>
        </p:nvSpPr>
        <p:spPr>
          <a:xfrm>
            <a:off x="2808247" y="1723430"/>
            <a:ext cx="1478003" cy="31075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7"/>
          <p:cNvSpPr/>
          <p:nvPr/>
        </p:nvSpPr>
        <p:spPr>
          <a:xfrm>
            <a:off x="2808247" y="1723430"/>
            <a:ext cx="1478003" cy="310753"/>
          </a:xfrm>
          <a:prstGeom prst="rect">
            <a:avLst/>
          </a:prstGeom>
          <a:noFill/>
          <a:ln>
            <a:noFill/>
          </a:ln>
        </p:spPr>
        <p:txBody>
          <a:bodyPr anchorCtr="0" anchor="ctr" bIns="102100" lIns="102100" spcFirstLastPara="1" rIns="102100" wrap="square" tIns="102100">
            <a:noAutofit/>
          </a:bodyPr>
          <a:lstStyle/>
          <a:p>
            <a:pPr indent="0" lvl="0" marL="0" marR="0" rtl="0" algn="l">
              <a:lnSpc>
                <a:spcPct val="140306"/>
              </a:lnSpc>
              <a:spcBef>
                <a:spcPts val="0"/>
              </a:spcBef>
              <a:spcAft>
                <a:spcPts val="0"/>
              </a:spcAft>
              <a:buClr>
                <a:srgbClr val="FFFFFF"/>
              </a:buClr>
              <a:buSzPts val="784"/>
              <a:buFont typeface="Montserrat"/>
              <a:buNone/>
            </a:pPr>
            <a:r>
              <a:rPr b="1" i="0" lang="en-US" sz="784" u="none" cap="none" strike="noStrike">
                <a:solidFill>
                  <a:srgbClr val="FFFFFF"/>
                </a:solidFill>
                <a:latin typeface="Montserrat"/>
                <a:ea typeface="Montserrat"/>
                <a:cs typeface="Montserrat"/>
                <a:sym typeface="Montserrat"/>
              </a:rPr>
              <a:t>PLAYER 2 (RED)</a:t>
            </a:r>
            <a:endParaRPr b="0" i="0" sz="784" u="none" cap="none" strike="noStrike">
              <a:solidFill>
                <a:schemeClr val="dk1"/>
              </a:solidFill>
              <a:latin typeface="Calibri"/>
              <a:ea typeface="Calibri"/>
              <a:cs typeface="Calibri"/>
              <a:sym typeface="Calibri"/>
            </a:endParaRPr>
          </a:p>
        </p:txBody>
      </p:sp>
      <p:sp>
        <p:nvSpPr>
          <p:cNvPr id="163" name="Google Shape;163;p7"/>
          <p:cNvSpPr/>
          <p:nvPr/>
        </p:nvSpPr>
        <p:spPr>
          <a:xfrm>
            <a:off x="428625" y="2034183"/>
            <a:ext cx="843549" cy="305395"/>
          </a:xfrm>
          <a:prstGeom prst="rect">
            <a:avLst/>
          </a:prstGeom>
          <a:noFill/>
          <a:ln>
            <a:noFill/>
          </a:ln>
        </p:spPr>
        <p:txBody>
          <a:bodyPr anchorCtr="0" anchor="ctr" bIns="102100" lIns="102100" spcFirstLastPara="1" rIns="102100" wrap="square" tIns="102100">
            <a:noAutofit/>
          </a:bodyPr>
          <a:lstStyle/>
          <a:p>
            <a:pPr indent="0" lvl="0" marL="0" marR="0" rtl="0" algn="l">
              <a:lnSpc>
                <a:spcPct val="136239"/>
              </a:lnSpc>
              <a:spcBef>
                <a:spcPts val="0"/>
              </a:spcBef>
              <a:spcAft>
                <a:spcPts val="0"/>
              </a:spcAft>
              <a:buClr>
                <a:srgbClr val="333333"/>
              </a:buClr>
              <a:buSzPts val="734"/>
              <a:buFont typeface="Montserrat"/>
              <a:buNone/>
            </a:pPr>
            <a:r>
              <a:rPr b="1" i="0" lang="en-US" sz="734" u="none" cap="none" strike="noStrike">
                <a:solidFill>
                  <a:srgbClr val="333333"/>
                </a:solidFill>
                <a:latin typeface="Montserrat"/>
                <a:ea typeface="Montserrat"/>
                <a:cs typeface="Montserrat"/>
                <a:sym typeface="Montserrat"/>
              </a:rPr>
              <a:t>Move</a:t>
            </a:r>
            <a:endParaRPr b="0" i="0" sz="734" u="none" cap="none" strike="noStrike">
              <a:solidFill>
                <a:schemeClr val="dk1"/>
              </a:solidFill>
              <a:latin typeface="Calibri"/>
              <a:ea typeface="Calibri"/>
              <a:cs typeface="Calibri"/>
              <a:sym typeface="Calibri"/>
            </a:endParaRPr>
          </a:p>
        </p:txBody>
      </p:sp>
      <p:sp>
        <p:nvSpPr>
          <p:cNvPr id="164" name="Google Shape;164;p7"/>
          <p:cNvSpPr/>
          <p:nvPr/>
        </p:nvSpPr>
        <p:spPr>
          <a:xfrm>
            <a:off x="1357899" y="2098477"/>
            <a:ext cx="382191"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7"/>
          <p:cNvSpPr/>
          <p:nvPr/>
        </p:nvSpPr>
        <p:spPr>
          <a:xfrm>
            <a:off x="1357899" y="2098477"/>
            <a:ext cx="382191"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A / D</a:t>
            </a:r>
            <a:endParaRPr b="0" i="0" sz="683" u="none" cap="none" strike="noStrike">
              <a:solidFill>
                <a:schemeClr val="dk1"/>
              </a:solidFill>
              <a:latin typeface="Calibri"/>
              <a:ea typeface="Calibri"/>
              <a:cs typeface="Calibri"/>
              <a:sym typeface="Calibri"/>
            </a:endParaRPr>
          </a:p>
        </p:txBody>
      </p:sp>
      <p:sp>
        <p:nvSpPr>
          <p:cNvPr id="166" name="Google Shape;166;p7"/>
          <p:cNvSpPr/>
          <p:nvPr/>
        </p:nvSpPr>
        <p:spPr>
          <a:xfrm>
            <a:off x="2893972" y="2098477"/>
            <a:ext cx="419695"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7"/>
          <p:cNvSpPr/>
          <p:nvPr/>
        </p:nvSpPr>
        <p:spPr>
          <a:xfrm>
            <a:off x="2893972" y="2098477"/>
            <a:ext cx="419695"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 / →</a:t>
            </a:r>
            <a:endParaRPr b="0" i="0" sz="683" u="none" cap="none" strike="noStrike">
              <a:solidFill>
                <a:schemeClr val="dk1"/>
              </a:solidFill>
              <a:latin typeface="Calibri"/>
              <a:ea typeface="Calibri"/>
              <a:cs typeface="Calibri"/>
              <a:sym typeface="Calibri"/>
            </a:endParaRPr>
          </a:p>
        </p:txBody>
      </p:sp>
      <p:sp>
        <p:nvSpPr>
          <p:cNvPr id="168" name="Google Shape;168;p7"/>
          <p:cNvSpPr/>
          <p:nvPr/>
        </p:nvSpPr>
        <p:spPr>
          <a:xfrm>
            <a:off x="428625" y="2339578"/>
            <a:ext cx="843549" cy="308967"/>
          </a:xfrm>
          <a:prstGeom prst="rect">
            <a:avLst/>
          </a:prstGeom>
          <a:noFill/>
          <a:ln>
            <a:noFill/>
          </a:ln>
        </p:spPr>
        <p:txBody>
          <a:bodyPr anchorCtr="0" anchor="ctr" bIns="102100" lIns="102100" spcFirstLastPara="1" rIns="102100" wrap="square" tIns="102100">
            <a:noAutofit/>
          </a:bodyPr>
          <a:lstStyle/>
          <a:p>
            <a:pPr indent="0" lvl="0" marL="0" marR="0" rtl="0" algn="l">
              <a:lnSpc>
                <a:spcPct val="136239"/>
              </a:lnSpc>
              <a:spcBef>
                <a:spcPts val="0"/>
              </a:spcBef>
              <a:spcAft>
                <a:spcPts val="0"/>
              </a:spcAft>
              <a:buClr>
                <a:srgbClr val="333333"/>
              </a:buClr>
              <a:buSzPts val="734"/>
              <a:buFont typeface="Montserrat"/>
              <a:buNone/>
            </a:pPr>
            <a:r>
              <a:rPr b="1" i="0" lang="en-US" sz="734" u="none" cap="none" strike="noStrike">
                <a:solidFill>
                  <a:srgbClr val="333333"/>
                </a:solidFill>
                <a:latin typeface="Montserrat"/>
                <a:ea typeface="Montserrat"/>
                <a:cs typeface="Montserrat"/>
                <a:sym typeface="Montserrat"/>
              </a:rPr>
              <a:t>Jump</a:t>
            </a:r>
            <a:endParaRPr b="0" i="0" sz="734" u="none" cap="none" strike="noStrike">
              <a:solidFill>
                <a:schemeClr val="dk1"/>
              </a:solidFill>
              <a:latin typeface="Calibri"/>
              <a:ea typeface="Calibri"/>
              <a:cs typeface="Calibri"/>
              <a:sym typeface="Calibri"/>
            </a:endParaRPr>
          </a:p>
        </p:txBody>
      </p:sp>
      <p:sp>
        <p:nvSpPr>
          <p:cNvPr id="169" name="Google Shape;169;p7"/>
          <p:cNvSpPr/>
          <p:nvPr/>
        </p:nvSpPr>
        <p:spPr>
          <a:xfrm>
            <a:off x="1357899" y="2407444"/>
            <a:ext cx="235744"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7"/>
          <p:cNvSpPr/>
          <p:nvPr/>
        </p:nvSpPr>
        <p:spPr>
          <a:xfrm>
            <a:off x="1357899" y="2407444"/>
            <a:ext cx="235744"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W</a:t>
            </a:r>
            <a:endParaRPr b="0" i="0" sz="683" u="none" cap="none" strike="noStrike">
              <a:solidFill>
                <a:schemeClr val="dk1"/>
              </a:solidFill>
              <a:latin typeface="Calibri"/>
              <a:ea typeface="Calibri"/>
              <a:cs typeface="Calibri"/>
              <a:sym typeface="Calibri"/>
            </a:endParaRPr>
          </a:p>
        </p:txBody>
      </p:sp>
      <p:sp>
        <p:nvSpPr>
          <p:cNvPr id="171" name="Google Shape;171;p7"/>
          <p:cNvSpPr/>
          <p:nvPr/>
        </p:nvSpPr>
        <p:spPr>
          <a:xfrm>
            <a:off x="2893972" y="2407444"/>
            <a:ext cx="175022"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7"/>
          <p:cNvSpPr/>
          <p:nvPr/>
        </p:nvSpPr>
        <p:spPr>
          <a:xfrm>
            <a:off x="2893972" y="2407444"/>
            <a:ext cx="175022"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a:t>
            </a:r>
            <a:endParaRPr b="0" i="0" sz="683" u="none" cap="none" strike="noStrike">
              <a:solidFill>
                <a:schemeClr val="dk1"/>
              </a:solidFill>
              <a:latin typeface="Calibri"/>
              <a:ea typeface="Calibri"/>
              <a:cs typeface="Calibri"/>
              <a:sym typeface="Calibri"/>
            </a:endParaRPr>
          </a:p>
        </p:txBody>
      </p:sp>
      <p:sp>
        <p:nvSpPr>
          <p:cNvPr id="173" name="Google Shape;173;p7"/>
          <p:cNvSpPr/>
          <p:nvPr/>
        </p:nvSpPr>
        <p:spPr>
          <a:xfrm>
            <a:off x="428625" y="2648545"/>
            <a:ext cx="843549" cy="308967"/>
          </a:xfrm>
          <a:prstGeom prst="rect">
            <a:avLst/>
          </a:prstGeom>
          <a:noFill/>
          <a:ln>
            <a:noFill/>
          </a:ln>
        </p:spPr>
        <p:txBody>
          <a:bodyPr anchorCtr="0" anchor="ctr" bIns="102100" lIns="102100" spcFirstLastPara="1" rIns="102100" wrap="square" tIns="102100">
            <a:noAutofit/>
          </a:bodyPr>
          <a:lstStyle/>
          <a:p>
            <a:pPr indent="0" lvl="0" marL="0" marR="0" rtl="0" algn="l">
              <a:lnSpc>
                <a:spcPct val="136239"/>
              </a:lnSpc>
              <a:spcBef>
                <a:spcPts val="0"/>
              </a:spcBef>
              <a:spcAft>
                <a:spcPts val="0"/>
              </a:spcAft>
              <a:buClr>
                <a:srgbClr val="333333"/>
              </a:buClr>
              <a:buSzPts val="734"/>
              <a:buFont typeface="Montserrat"/>
              <a:buNone/>
            </a:pPr>
            <a:r>
              <a:rPr b="1" i="0" lang="en-US" sz="734" u="none" cap="none" strike="noStrike">
                <a:solidFill>
                  <a:srgbClr val="333333"/>
                </a:solidFill>
                <a:latin typeface="Montserrat"/>
                <a:ea typeface="Montserrat"/>
                <a:cs typeface="Montserrat"/>
                <a:sym typeface="Montserrat"/>
              </a:rPr>
              <a:t>Kick</a:t>
            </a:r>
            <a:endParaRPr b="0" i="0" sz="734" u="none" cap="none" strike="noStrike">
              <a:solidFill>
                <a:schemeClr val="dk1"/>
              </a:solidFill>
              <a:latin typeface="Calibri"/>
              <a:ea typeface="Calibri"/>
              <a:cs typeface="Calibri"/>
              <a:sym typeface="Calibri"/>
            </a:endParaRPr>
          </a:p>
        </p:txBody>
      </p:sp>
      <p:sp>
        <p:nvSpPr>
          <p:cNvPr id="174" name="Google Shape;174;p7"/>
          <p:cNvSpPr/>
          <p:nvPr/>
        </p:nvSpPr>
        <p:spPr>
          <a:xfrm>
            <a:off x="1357899" y="2716411"/>
            <a:ext cx="441127"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7"/>
          <p:cNvSpPr/>
          <p:nvPr/>
        </p:nvSpPr>
        <p:spPr>
          <a:xfrm>
            <a:off x="1357899" y="2716411"/>
            <a:ext cx="441127"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Space</a:t>
            </a:r>
            <a:endParaRPr b="0" i="0" sz="683" u="none" cap="none" strike="noStrike">
              <a:solidFill>
                <a:schemeClr val="dk1"/>
              </a:solidFill>
              <a:latin typeface="Calibri"/>
              <a:ea typeface="Calibri"/>
              <a:cs typeface="Calibri"/>
              <a:sym typeface="Calibri"/>
            </a:endParaRPr>
          </a:p>
        </p:txBody>
      </p:sp>
      <p:sp>
        <p:nvSpPr>
          <p:cNvPr id="176" name="Google Shape;176;p7"/>
          <p:cNvSpPr/>
          <p:nvPr/>
        </p:nvSpPr>
        <p:spPr>
          <a:xfrm>
            <a:off x="2893972" y="2716411"/>
            <a:ext cx="408980"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7"/>
          <p:cNvSpPr/>
          <p:nvPr/>
        </p:nvSpPr>
        <p:spPr>
          <a:xfrm>
            <a:off x="2893972" y="2716411"/>
            <a:ext cx="408980"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Enter</a:t>
            </a:r>
            <a:endParaRPr b="0" i="0" sz="683" u="none" cap="none" strike="noStrike">
              <a:solidFill>
                <a:schemeClr val="dk1"/>
              </a:solidFill>
              <a:latin typeface="Calibri"/>
              <a:ea typeface="Calibri"/>
              <a:cs typeface="Calibri"/>
              <a:sym typeface="Calibri"/>
            </a:endParaRPr>
          </a:p>
        </p:txBody>
      </p:sp>
      <p:sp>
        <p:nvSpPr>
          <p:cNvPr id="178" name="Google Shape;178;p7"/>
          <p:cNvSpPr/>
          <p:nvPr/>
        </p:nvSpPr>
        <p:spPr>
          <a:xfrm>
            <a:off x="428625" y="2957513"/>
            <a:ext cx="843549" cy="308967"/>
          </a:xfrm>
          <a:prstGeom prst="rect">
            <a:avLst/>
          </a:prstGeom>
          <a:noFill/>
          <a:ln>
            <a:noFill/>
          </a:ln>
        </p:spPr>
        <p:txBody>
          <a:bodyPr anchorCtr="0" anchor="ctr" bIns="102100" lIns="102100" spcFirstLastPara="1" rIns="102100" wrap="square" tIns="102100">
            <a:noAutofit/>
          </a:bodyPr>
          <a:lstStyle/>
          <a:p>
            <a:pPr indent="0" lvl="0" marL="0" marR="0" rtl="0" algn="l">
              <a:lnSpc>
                <a:spcPct val="136239"/>
              </a:lnSpc>
              <a:spcBef>
                <a:spcPts val="0"/>
              </a:spcBef>
              <a:spcAft>
                <a:spcPts val="0"/>
              </a:spcAft>
              <a:buClr>
                <a:srgbClr val="333333"/>
              </a:buClr>
              <a:buSzPts val="734"/>
              <a:buFont typeface="Montserrat"/>
              <a:buNone/>
            </a:pPr>
            <a:r>
              <a:rPr b="1" i="0" lang="en-US" sz="734" u="none" cap="none" strike="noStrike">
                <a:solidFill>
                  <a:srgbClr val="333333"/>
                </a:solidFill>
                <a:latin typeface="Montserrat"/>
                <a:ea typeface="Montserrat"/>
                <a:cs typeface="Montserrat"/>
                <a:sym typeface="Montserrat"/>
              </a:rPr>
              <a:t>Dash</a:t>
            </a:r>
            <a:endParaRPr b="0" i="0" sz="734" u="none" cap="none" strike="noStrike">
              <a:solidFill>
                <a:schemeClr val="dk1"/>
              </a:solidFill>
              <a:latin typeface="Calibri"/>
              <a:ea typeface="Calibri"/>
              <a:cs typeface="Calibri"/>
              <a:sym typeface="Calibri"/>
            </a:endParaRPr>
          </a:p>
        </p:txBody>
      </p:sp>
      <p:sp>
        <p:nvSpPr>
          <p:cNvPr id="179" name="Google Shape;179;p7"/>
          <p:cNvSpPr/>
          <p:nvPr/>
        </p:nvSpPr>
        <p:spPr>
          <a:xfrm>
            <a:off x="1357899" y="3025378"/>
            <a:ext cx="796528"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7"/>
          <p:cNvSpPr/>
          <p:nvPr/>
        </p:nvSpPr>
        <p:spPr>
          <a:xfrm>
            <a:off x="1357899" y="3025378"/>
            <a:ext cx="796528"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Space (Hold)</a:t>
            </a:r>
            <a:endParaRPr b="0" i="0" sz="683" u="none" cap="none" strike="noStrike">
              <a:solidFill>
                <a:schemeClr val="dk1"/>
              </a:solidFill>
              <a:latin typeface="Calibri"/>
              <a:ea typeface="Calibri"/>
              <a:cs typeface="Calibri"/>
              <a:sym typeface="Calibri"/>
            </a:endParaRPr>
          </a:p>
        </p:txBody>
      </p:sp>
      <p:sp>
        <p:nvSpPr>
          <p:cNvPr id="181" name="Google Shape;181;p7"/>
          <p:cNvSpPr/>
          <p:nvPr/>
        </p:nvSpPr>
        <p:spPr>
          <a:xfrm>
            <a:off x="2893972" y="3025378"/>
            <a:ext cx="764381"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7"/>
          <p:cNvSpPr/>
          <p:nvPr/>
        </p:nvSpPr>
        <p:spPr>
          <a:xfrm>
            <a:off x="2893972" y="3025378"/>
            <a:ext cx="764381"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Enter (Hold)</a:t>
            </a:r>
            <a:endParaRPr b="0" i="0" sz="683" u="none" cap="none" strike="noStrike">
              <a:solidFill>
                <a:schemeClr val="dk1"/>
              </a:solidFill>
              <a:latin typeface="Calibri"/>
              <a:ea typeface="Calibri"/>
              <a:cs typeface="Calibri"/>
              <a:sym typeface="Calibri"/>
            </a:endParaRPr>
          </a:p>
        </p:txBody>
      </p:sp>
      <p:sp>
        <p:nvSpPr>
          <p:cNvPr id="183" name="Google Shape;183;p7"/>
          <p:cNvSpPr/>
          <p:nvPr/>
        </p:nvSpPr>
        <p:spPr>
          <a:xfrm>
            <a:off x="4857750"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GAMEPLAY LOOP</a:t>
            </a:r>
            <a:endParaRPr b="0" i="0" sz="1193" u="none" cap="none" strike="noStrike">
              <a:solidFill>
                <a:schemeClr val="dk1"/>
              </a:solidFill>
              <a:latin typeface="Calibri"/>
              <a:ea typeface="Calibri"/>
              <a:cs typeface="Calibri"/>
              <a:sym typeface="Calibri"/>
            </a:endParaRPr>
          </a:p>
        </p:txBody>
      </p:sp>
      <p:sp>
        <p:nvSpPr>
          <p:cNvPr id="184" name="Google Shape;184;p7"/>
          <p:cNvSpPr/>
          <p:nvPr/>
        </p:nvSpPr>
        <p:spPr>
          <a:xfrm>
            <a:off x="4857750" y="1651992"/>
            <a:ext cx="3857625" cy="52863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7"/>
          <p:cNvSpPr/>
          <p:nvPr/>
        </p:nvSpPr>
        <p:spPr>
          <a:xfrm>
            <a:off x="4857750" y="1651992"/>
            <a:ext cx="42863" cy="52863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7"/>
          <p:cNvSpPr/>
          <p:nvPr/>
        </p:nvSpPr>
        <p:spPr>
          <a:xfrm>
            <a:off x="4964906" y="1811834"/>
            <a:ext cx="71438"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1</a:t>
            </a:r>
            <a:endParaRPr b="0" i="0" sz="1193" u="none" cap="none" strike="noStrike">
              <a:solidFill>
                <a:schemeClr val="dk1"/>
              </a:solidFill>
              <a:latin typeface="Calibri"/>
              <a:ea typeface="Calibri"/>
              <a:cs typeface="Calibri"/>
              <a:sym typeface="Calibri"/>
            </a:endParaRPr>
          </a:p>
        </p:txBody>
      </p:sp>
      <p:sp>
        <p:nvSpPr>
          <p:cNvPr id="187" name="Google Shape;187;p7"/>
          <p:cNvSpPr/>
          <p:nvPr/>
        </p:nvSpPr>
        <p:spPr>
          <a:xfrm>
            <a:off x="5179219" y="1759148"/>
            <a:ext cx="3429000" cy="314325"/>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FFFFFF"/>
              </a:buClr>
              <a:buSzPts val="885"/>
              <a:buFont typeface="Montserrat"/>
              <a:buNone/>
            </a:pPr>
            <a:r>
              <a:rPr b="1" i="0" lang="en-US" sz="885" u="none" cap="none" strike="noStrike">
                <a:solidFill>
                  <a:srgbClr val="FFFFFF"/>
                </a:solidFill>
                <a:latin typeface="Montserrat"/>
                <a:ea typeface="Montserrat"/>
                <a:cs typeface="Montserrat"/>
                <a:sym typeface="Montserrat"/>
              </a:rPr>
              <a:t>Select Character: Choose from 2 distinct physics profiles</a:t>
            </a:r>
            <a:endParaRPr b="0" i="0" sz="885" u="none" cap="none" strike="noStrike">
              <a:solidFill>
                <a:schemeClr val="dk1"/>
              </a:solidFill>
              <a:latin typeface="Calibri"/>
              <a:ea typeface="Calibri"/>
              <a:cs typeface="Calibri"/>
              <a:sym typeface="Calibri"/>
            </a:endParaRPr>
          </a:p>
        </p:txBody>
      </p:sp>
      <p:sp>
        <p:nvSpPr>
          <p:cNvPr id="188" name="Google Shape;188;p7"/>
          <p:cNvSpPr/>
          <p:nvPr/>
        </p:nvSpPr>
        <p:spPr>
          <a:xfrm>
            <a:off x="4857750" y="2430661"/>
            <a:ext cx="3857625" cy="52863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7"/>
          <p:cNvSpPr/>
          <p:nvPr/>
        </p:nvSpPr>
        <p:spPr>
          <a:xfrm>
            <a:off x="4857750" y="2430661"/>
            <a:ext cx="42863" cy="52863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7"/>
          <p:cNvSpPr/>
          <p:nvPr/>
        </p:nvSpPr>
        <p:spPr>
          <a:xfrm>
            <a:off x="4964906" y="2590502"/>
            <a:ext cx="103584"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2</a:t>
            </a:r>
            <a:endParaRPr b="0" i="0" sz="1193" u="none" cap="none" strike="noStrike">
              <a:solidFill>
                <a:schemeClr val="dk1"/>
              </a:solidFill>
              <a:latin typeface="Calibri"/>
              <a:ea typeface="Calibri"/>
              <a:cs typeface="Calibri"/>
              <a:sym typeface="Calibri"/>
            </a:endParaRPr>
          </a:p>
        </p:txBody>
      </p:sp>
      <p:sp>
        <p:nvSpPr>
          <p:cNvPr id="191" name="Google Shape;191;p7"/>
          <p:cNvSpPr/>
          <p:nvPr/>
        </p:nvSpPr>
        <p:spPr>
          <a:xfrm>
            <a:off x="5211366" y="2537817"/>
            <a:ext cx="3396853" cy="314325"/>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FFFFFF"/>
              </a:buClr>
              <a:buSzPts val="885"/>
              <a:buFont typeface="Montserrat"/>
              <a:buNone/>
            </a:pPr>
            <a:r>
              <a:rPr b="1" i="0" lang="en-US" sz="885" u="none" cap="none" strike="noStrike">
                <a:solidFill>
                  <a:srgbClr val="FFFFFF"/>
                </a:solidFill>
                <a:latin typeface="Montserrat"/>
                <a:ea typeface="Montserrat"/>
                <a:cs typeface="Montserrat"/>
                <a:sym typeface="Montserrat"/>
              </a:rPr>
              <a:t>Choose Arena: 3 maps with unique layouts and hazards</a:t>
            </a:r>
            <a:endParaRPr b="0" i="0" sz="885" u="none" cap="none" strike="noStrike">
              <a:solidFill>
                <a:schemeClr val="dk1"/>
              </a:solidFill>
              <a:latin typeface="Calibri"/>
              <a:ea typeface="Calibri"/>
              <a:cs typeface="Calibri"/>
              <a:sym typeface="Calibri"/>
            </a:endParaRPr>
          </a:p>
        </p:txBody>
      </p:sp>
      <p:sp>
        <p:nvSpPr>
          <p:cNvPr id="192" name="Google Shape;192;p7"/>
          <p:cNvSpPr/>
          <p:nvPr/>
        </p:nvSpPr>
        <p:spPr>
          <a:xfrm>
            <a:off x="4857750" y="3209330"/>
            <a:ext cx="3857625" cy="52863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7"/>
          <p:cNvSpPr/>
          <p:nvPr/>
        </p:nvSpPr>
        <p:spPr>
          <a:xfrm>
            <a:off x="4857750" y="3209330"/>
            <a:ext cx="42863" cy="52863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7"/>
          <p:cNvSpPr/>
          <p:nvPr/>
        </p:nvSpPr>
        <p:spPr>
          <a:xfrm>
            <a:off x="4964906" y="3369171"/>
            <a:ext cx="105370"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3</a:t>
            </a:r>
            <a:endParaRPr b="0" i="0" sz="1193" u="none" cap="none" strike="noStrike">
              <a:solidFill>
                <a:schemeClr val="dk1"/>
              </a:solidFill>
              <a:latin typeface="Calibri"/>
              <a:ea typeface="Calibri"/>
              <a:cs typeface="Calibri"/>
              <a:sym typeface="Calibri"/>
            </a:endParaRPr>
          </a:p>
        </p:txBody>
      </p:sp>
      <p:sp>
        <p:nvSpPr>
          <p:cNvPr id="195" name="Google Shape;195;p7"/>
          <p:cNvSpPr/>
          <p:nvPr/>
        </p:nvSpPr>
        <p:spPr>
          <a:xfrm>
            <a:off x="5213152" y="3316486"/>
            <a:ext cx="3395067" cy="314325"/>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FFFFFF"/>
              </a:buClr>
              <a:buSzPts val="885"/>
              <a:buFont typeface="Montserrat"/>
              <a:buNone/>
            </a:pPr>
            <a:r>
              <a:rPr b="1" i="0" lang="en-US" sz="885" u="none" cap="none" strike="noStrike">
                <a:solidFill>
                  <a:srgbClr val="FFFFFF"/>
                </a:solidFill>
                <a:latin typeface="Montserrat"/>
                <a:ea typeface="Montserrat"/>
                <a:cs typeface="Montserrat"/>
                <a:sym typeface="Montserrat"/>
              </a:rPr>
              <a:t>Kick Off: Use physics-based mechanics to outmaneuver</a:t>
            </a:r>
            <a:endParaRPr b="0" i="0" sz="885" u="none" cap="none" strike="noStrike">
              <a:solidFill>
                <a:schemeClr val="dk1"/>
              </a:solidFill>
              <a:latin typeface="Calibri"/>
              <a:ea typeface="Calibri"/>
              <a:cs typeface="Calibri"/>
              <a:sym typeface="Calibri"/>
            </a:endParaRPr>
          </a:p>
        </p:txBody>
      </p:sp>
      <p:sp>
        <p:nvSpPr>
          <p:cNvPr id="196" name="Google Shape;196;p7"/>
          <p:cNvSpPr/>
          <p:nvPr/>
        </p:nvSpPr>
        <p:spPr>
          <a:xfrm>
            <a:off x="4857750" y="3987998"/>
            <a:ext cx="3857625" cy="423267"/>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7"/>
          <p:cNvSpPr/>
          <p:nvPr/>
        </p:nvSpPr>
        <p:spPr>
          <a:xfrm>
            <a:off x="4857750" y="3987998"/>
            <a:ext cx="42863" cy="423267"/>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7"/>
          <p:cNvSpPr/>
          <p:nvPr/>
        </p:nvSpPr>
        <p:spPr>
          <a:xfrm>
            <a:off x="4964906" y="4095155"/>
            <a:ext cx="121444"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4</a:t>
            </a:r>
            <a:endParaRPr b="0" i="0" sz="1193" u="none" cap="none" strike="noStrike">
              <a:solidFill>
                <a:schemeClr val="dk1"/>
              </a:solidFill>
              <a:latin typeface="Calibri"/>
              <a:ea typeface="Calibri"/>
              <a:cs typeface="Calibri"/>
              <a:sym typeface="Calibri"/>
            </a:endParaRPr>
          </a:p>
        </p:txBody>
      </p:sp>
      <p:sp>
        <p:nvSpPr>
          <p:cNvPr id="199" name="Google Shape;199;p7"/>
          <p:cNvSpPr/>
          <p:nvPr/>
        </p:nvSpPr>
        <p:spPr>
          <a:xfrm>
            <a:off x="5229225" y="4121051"/>
            <a:ext cx="3202186"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FFFFFF"/>
              </a:buClr>
              <a:buSzPts val="885"/>
              <a:buFont typeface="Montserrat"/>
              <a:buNone/>
            </a:pPr>
            <a:r>
              <a:rPr b="1" i="0" lang="en-US" sz="885" u="none" cap="none" strike="noStrike">
                <a:solidFill>
                  <a:srgbClr val="FFFFFF"/>
                </a:solidFill>
                <a:latin typeface="Montserrat"/>
                <a:ea typeface="Montserrat"/>
                <a:cs typeface="Montserrat"/>
                <a:sym typeface="Montserrat"/>
              </a:rPr>
              <a:t>Score: First to reach the score limit (3 goals) wins</a:t>
            </a:r>
            <a:endParaRPr b="0" i="0" sz="885"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preencoded.png" id="205" name="Google Shape;205;p8"/>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06" name="Google Shape;206;p8"/>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8"/>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8"/>
          <p:cNvSpPr/>
          <p:nvPr/>
        </p:nvSpPr>
        <p:spPr>
          <a:xfrm>
            <a:off x="428625" y="289322"/>
            <a:ext cx="6706195" cy="278606"/>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DATA-DRIVEN TUNING FOR RESPONSIVE GAMEPLAY</a:t>
            </a:r>
            <a:endParaRPr b="0" i="0" sz="1602" u="none" cap="none" strike="noStrike">
              <a:solidFill>
                <a:schemeClr val="dk1"/>
              </a:solidFill>
              <a:latin typeface="Calibri"/>
              <a:ea typeface="Calibri"/>
              <a:cs typeface="Calibri"/>
              <a:sym typeface="Calibri"/>
            </a:endParaRPr>
          </a:p>
        </p:txBody>
      </p:sp>
      <p:sp>
        <p:nvSpPr>
          <p:cNvPr id="209" name="Google Shape;209;p8"/>
          <p:cNvSpPr/>
          <p:nvPr/>
        </p:nvSpPr>
        <p:spPr>
          <a:xfrm>
            <a:off x="0" y="857250"/>
            <a:ext cx="36576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8"/>
          <p:cNvSpPr/>
          <p:nvPr/>
        </p:nvSpPr>
        <p:spPr>
          <a:xfrm>
            <a:off x="36433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8"/>
          <p:cNvSpPr/>
          <p:nvPr/>
        </p:nvSpPr>
        <p:spPr>
          <a:xfrm>
            <a:off x="428625" y="1143000"/>
            <a:ext cx="29432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TESTING STRATEGY</a:t>
            </a:r>
            <a:endParaRPr b="0" i="0" sz="1193" u="none" cap="none" strike="noStrike">
              <a:solidFill>
                <a:schemeClr val="dk1"/>
              </a:solidFill>
              <a:latin typeface="Calibri"/>
              <a:ea typeface="Calibri"/>
              <a:cs typeface="Calibri"/>
              <a:sym typeface="Calibri"/>
            </a:endParaRPr>
          </a:p>
        </p:txBody>
      </p:sp>
      <p:sp>
        <p:nvSpPr>
          <p:cNvPr id="212" name="Google Shape;212;p8"/>
          <p:cNvSpPr/>
          <p:nvPr/>
        </p:nvSpPr>
        <p:spPr>
          <a:xfrm>
            <a:off x="428625" y="1723430"/>
            <a:ext cx="2943225" cy="68719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8"/>
          <p:cNvSpPr/>
          <p:nvPr/>
        </p:nvSpPr>
        <p:spPr>
          <a:xfrm>
            <a:off x="428625" y="1723430"/>
            <a:ext cx="42863" cy="68719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8"/>
          <p:cNvSpPr/>
          <p:nvPr/>
        </p:nvSpPr>
        <p:spPr>
          <a:xfrm>
            <a:off x="535781" y="1830586"/>
            <a:ext cx="27289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UNIT TESTING</a:t>
            </a:r>
            <a:endParaRPr b="0" i="0" sz="885" u="none" cap="none" strike="noStrike">
              <a:solidFill>
                <a:schemeClr val="dk1"/>
              </a:solidFill>
              <a:latin typeface="Calibri"/>
              <a:ea typeface="Calibri"/>
              <a:cs typeface="Calibri"/>
              <a:sym typeface="Calibri"/>
            </a:endParaRPr>
          </a:p>
        </p:txBody>
      </p:sp>
      <p:sp>
        <p:nvSpPr>
          <p:cNvPr id="215" name="Google Shape;215;p8"/>
          <p:cNvSpPr/>
          <p:nvPr/>
        </p:nvSpPr>
        <p:spPr>
          <a:xfrm>
            <a:off x="535781" y="2023467"/>
            <a:ext cx="27289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Verified physics interactions in isolated test scenes before integration.</a:t>
            </a:r>
            <a:endParaRPr b="0" i="0" sz="683" u="none" cap="none" strike="noStrike">
              <a:solidFill>
                <a:schemeClr val="dk1"/>
              </a:solidFill>
              <a:latin typeface="Calibri"/>
              <a:ea typeface="Calibri"/>
              <a:cs typeface="Calibri"/>
              <a:sym typeface="Calibri"/>
            </a:endParaRPr>
          </a:p>
        </p:txBody>
      </p:sp>
      <p:sp>
        <p:nvSpPr>
          <p:cNvPr id="216" name="Google Shape;216;p8"/>
          <p:cNvSpPr/>
          <p:nvPr/>
        </p:nvSpPr>
        <p:spPr>
          <a:xfrm>
            <a:off x="428625" y="2732094"/>
            <a:ext cx="2943225" cy="68719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8"/>
          <p:cNvSpPr/>
          <p:nvPr/>
        </p:nvSpPr>
        <p:spPr>
          <a:xfrm>
            <a:off x="428625" y="2732094"/>
            <a:ext cx="42863" cy="68719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8"/>
          <p:cNvSpPr/>
          <p:nvPr/>
        </p:nvSpPr>
        <p:spPr>
          <a:xfrm>
            <a:off x="535781" y="2839250"/>
            <a:ext cx="27289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INTEGRATION TESTING</a:t>
            </a:r>
            <a:endParaRPr b="0" i="0" sz="885" u="none" cap="none" strike="noStrike">
              <a:solidFill>
                <a:schemeClr val="dk1"/>
              </a:solidFill>
              <a:latin typeface="Calibri"/>
              <a:ea typeface="Calibri"/>
              <a:cs typeface="Calibri"/>
              <a:sym typeface="Calibri"/>
            </a:endParaRPr>
          </a:p>
        </p:txBody>
      </p:sp>
      <p:sp>
        <p:nvSpPr>
          <p:cNvPr id="219" name="Google Shape;219;p8"/>
          <p:cNvSpPr/>
          <p:nvPr/>
        </p:nvSpPr>
        <p:spPr>
          <a:xfrm>
            <a:off x="535781" y="3032131"/>
            <a:ext cx="27289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End-to-end validation of goal detection, match flow, and scene transitions.</a:t>
            </a:r>
            <a:endParaRPr b="0" i="0" sz="683" u="none" cap="none" strike="noStrike">
              <a:solidFill>
                <a:schemeClr val="dk1"/>
              </a:solidFill>
              <a:latin typeface="Calibri"/>
              <a:ea typeface="Calibri"/>
              <a:cs typeface="Calibri"/>
              <a:sym typeface="Calibri"/>
            </a:endParaRPr>
          </a:p>
        </p:txBody>
      </p:sp>
      <p:sp>
        <p:nvSpPr>
          <p:cNvPr id="220" name="Google Shape;220;p8"/>
          <p:cNvSpPr/>
          <p:nvPr/>
        </p:nvSpPr>
        <p:spPr>
          <a:xfrm>
            <a:off x="428625" y="3740758"/>
            <a:ext cx="2943225" cy="68719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8"/>
          <p:cNvSpPr/>
          <p:nvPr/>
        </p:nvSpPr>
        <p:spPr>
          <a:xfrm>
            <a:off x="428625" y="3740758"/>
            <a:ext cx="42863" cy="68719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8"/>
          <p:cNvSpPr/>
          <p:nvPr/>
        </p:nvSpPr>
        <p:spPr>
          <a:xfrm>
            <a:off x="535781" y="3847914"/>
            <a:ext cx="27289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PLAYTESTING</a:t>
            </a:r>
            <a:endParaRPr b="0" i="0" sz="885" u="none" cap="none" strike="noStrike">
              <a:solidFill>
                <a:schemeClr val="dk1"/>
              </a:solidFill>
              <a:latin typeface="Calibri"/>
              <a:ea typeface="Calibri"/>
              <a:cs typeface="Calibri"/>
              <a:sym typeface="Calibri"/>
            </a:endParaRPr>
          </a:p>
        </p:txBody>
      </p:sp>
      <p:sp>
        <p:nvSpPr>
          <p:cNvPr id="223" name="Google Shape;223;p8"/>
          <p:cNvSpPr/>
          <p:nvPr/>
        </p:nvSpPr>
        <p:spPr>
          <a:xfrm>
            <a:off x="535781" y="4040795"/>
            <a:ext cx="27289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3 structured sessions with 6 external testers across Sprints 5, 6, and 7.</a:t>
            </a:r>
            <a:endParaRPr b="0" i="0" sz="683" u="none" cap="none" strike="noStrike">
              <a:solidFill>
                <a:schemeClr val="dk1"/>
              </a:solidFill>
              <a:latin typeface="Calibri"/>
              <a:ea typeface="Calibri"/>
              <a:cs typeface="Calibri"/>
              <a:sym typeface="Calibri"/>
            </a:endParaRPr>
          </a:p>
        </p:txBody>
      </p:sp>
      <p:sp>
        <p:nvSpPr>
          <p:cNvPr id="224" name="Google Shape;224;p8"/>
          <p:cNvSpPr/>
          <p:nvPr/>
        </p:nvSpPr>
        <p:spPr>
          <a:xfrm>
            <a:off x="3943350" y="1143000"/>
            <a:ext cx="47720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PLAYTESTING RESULTS (SPRINT 5 VS FINAL)</a:t>
            </a:r>
            <a:endParaRPr b="0" i="0" sz="1193" u="none" cap="none" strike="noStrike">
              <a:solidFill>
                <a:schemeClr val="dk1"/>
              </a:solidFill>
              <a:latin typeface="Calibri"/>
              <a:ea typeface="Calibri"/>
              <a:cs typeface="Calibri"/>
              <a:sym typeface="Calibri"/>
            </a:endParaRPr>
          </a:p>
        </p:txBody>
      </p:sp>
      <p:sp>
        <p:nvSpPr>
          <p:cNvPr id="225" name="Google Shape;225;p8"/>
          <p:cNvSpPr/>
          <p:nvPr/>
        </p:nvSpPr>
        <p:spPr>
          <a:xfrm>
            <a:off x="3943350" y="4152305"/>
            <a:ext cx="119658" cy="173236"/>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a:t>
            </a:r>
            <a:endParaRPr b="0" i="0" sz="987" u="none" cap="none" strike="noStrike">
              <a:solidFill>
                <a:schemeClr val="dk1"/>
              </a:solidFill>
              <a:latin typeface="Calibri"/>
              <a:ea typeface="Calibri"/>
              <a:cs typeface="Calibri"/>
              <a:sym typeface="Calibri"/>
            </a:endParaRPr>
          </a:p>
        </p:txBody>
      </p:sp>
      <p:sp>
        <p:nvSpPr>
          <p:cNvPr id="226" name="Google Shape;226;p8"/>
          <p:cNvSpPr/>
          <p:nvPr/>
        </p:nvSpPr>
        <p:spPr>
          <a:xfrm>
            <a:off x="4134445" y="4169271"/>
            <a:ext cx="1877020"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100% Goal Detection Accuracy</a:t>
            </a:r>
            <a:endParaRPr b="0" i="0" sz="784" u="none" cap="none" strike="noStrike">
              <a:solidFill>
                <a:schemeClr val="dk1"/>
              </a:solidFill>
              <a:latin typeface="Calibri"/>
              <a:ea typeface="Calibri"/>
              <a:cs typeface="Calibri"/>
              <a:sym typeface="Calibri"/>
            </a:endParaRPr>
          </a:p>
        </p:txBody>
      </p:sp>
      <p:sp>
        <p:nvSpPr>
          <p:cNvPr id="227" name="Google Shape;227;p8"/>
          <p:cNvSpPr/>
          <p:nvPr/>
        </p:nvSpPr>
        <p:spPr>
          <a:xfrm>
            <a:off x="3943350" y="4396978"/>
            <a:ext cx="119658" cy="173236"/>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a:t>
            </a:r>
            <a:endParaRPr b="0" i="0" sz="987" u="none" cap="none" strike="noStrike">
              <a:solidFill>
                <a:schemeClr val="dk1"/>
              </a:solidFill>
              <a:latin typeface="Calibri"/>
              <a:ea typeface="Calibri"/>
              <a:cs typeface="Calibri"/>
              <a:sym typeface="Calibri"/>
            </a:endParaRPr>
          </a:p>
        </p:txBody>
      </p:sp>
      <p:sp>
        <p:nvSpPr>
          <p:cNvPr id="228" name="Google Shape;228;p8"/>
          <p:cNvSpPr/>
          <p:nvPr/>
        </p:nvSpPr>
        <p:spPr>
          <a:xfrm>
            <a:off x="4134454" y="4413950"/>
            <a:ext cx="4670700" cy="139200"/>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Zero Game-Breaking Bugs in Final Build / besides audio cut out</a:t>
            </a:r>
            <a:endParaRPr b="0" i="0" sz="784" u="none" cap="none" strike="noStrike">
              <a:solidFill>
                <a:schemeClr val="dk1"/>
              </a:solidFill>
              <a:latin typeface="Calibri"/>
              <a:ea typeface="Calibri"/>
              <a:cs typeface="Calibri"/>
              <a:sym typeface="Calibri"/>
            </a:endParaRPr>
          </a:p>
        </p:txBody>
      </p:sp>
      <p:sp>
        <p:nvSpPr>
          <p:cNvPr id="229" name="Google Shape;229;p8"/>
          <p:cNvSpPr/>
          <p:nvPr/>
        </p:nvSpPr>
        <p:spPr>
          <a:xfrm>
            <a:off x="3943350" y="4641652"/>
            <a:ext cx="119658" cy="173236"/>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a:t>
            </a:r>
            <a:endParaRPr b="0" i="0" sz="987" u="none" cap="none" strike="noStrike">
              <a:solidFill>
                <a:schemeClr val="dk1"/>
              </a:solidFill>
              <a:latin typeface="Calibri"/>
              <a:ea typeface="Calibri"/>
              <a:cs typeface="Calibri"/>
              <a:sym typeface="Calibri"/>
            </a:endParaRPr>
          </a:p>
        </p:txBody>
      </p:sp>
      <p:sp>
        <p:nvSpPr>
          <p:cNvPr id="230" name="Google Shape;230;p8"/>
          <p:cNvSpPr/>
          <p:nvPr/>
        </p:nvSpPr>
        <p:spPr>
          <a:xfrm>
            <a:off x="4134445" y="4658618"/>
            <a:ext cx="2502098"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Stable 2-Player Local Input Performance</a:t>
            </a:r>
            <a:endParaRPr b="0" i="0" sz="784" u="none" cap="none" strike="noStrike">
              <a:solidFill>
                <a:schemeClr val="dk1"/>
              </a:solidFill>
              <a:latin typeface="Calibri"/>
              <a:ea typeface="Calibri"/>
              <a:cs typeface="Calibri"/>
              <a:sym typeface="Calibri"/>
            </a:endParaRPr>
          </a:p>
        </p:txBody>
      </p:sp>
      <p:pic>
        <p:nvPicPr>
          <p:cNvPr id="231" name="Google Shape;231;p8" title="Screenshot_2026-04-13_at_4.04.11_PM.png"/>
          <p:cNvPicPr preferRelativeResize="0"/>
          <p:nvPr/>
        </p:nvPicPr>
        <p:blipFill>
          <a:blip r:embed="rId4">
            <a:alphaModFix/>
          </a:blip>
          <a:stretch>
            <a:fillRect/>
          </a:stretch>
        </p:blipFill>
        <p:spPr>
          <a:xfrm>
            <a:off x="4134462" y="1465448"/>
            <a:ext cx="4526676" cy="24359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pic>
        <p:nvPicPr>
          <p:cNvPr descr="preencoded.png" id="237" name="Google Shape;237;p9"/>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38" name="Google Shape;238;p9"/>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9"/>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9"/>
          <p:cNvSpPr/>
          <p:nvPr/>
        </p:nvSpPr>
        <p:spPr>
          <a:xfrm>
            <a:off x="428625" y="150019"/>
            <a:ext cx="8715375" cy="557213"/>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AGILE RESILIENCE IN THE FACE OF TEAM AND TECHNICAL HURDLES</a:t>
            </a:r>
            <a:endParaRPr b="0" i="0" sz="1602" u="none" cap="none" strike="noStrike">
              <a:solidFill>
                <a:schemeClr val="dk1"/>
              </a:solidFill>
              <a:latin typeface="Calibri"/>
              <a:ea typeface="Calibri"/>
              <a:cs typeface="Calibri"/>
              <a:sym typeface="Calibri"/>
            </a:endParaRPr>
          </a:p>
        </p:txBody>
      </p:sp>
      <p:sp>
        <p:nvSpPr>
          <p:cNvPr id="241" name="Google Shape;241;p9"/>
          <p:cNvSpPr/>
          <p:nvPr/>
        </p:nvSpPr>
        <p:spPr>
          <a:xfrm>
            <a:off x="0" y="857250"/>
            <a:ext cx="45720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9"/>
          <p:cNvSpPr/>
          <p:nvPr/>
        </p:nvSpPr>
        <p:spPr>
          <a:xfrm>
            <a:off x="45577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9"/>
          <p:cNvSpPr/>
          <p:nvPr/>
        </p:nvSpPr>
        <p:spPr>
          <a:xfrm>
            <a:off x="428625"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CHALLENGES</a:t>
            </a:r>
            <a:endParaRPr b="0" i="0" sz="1193" u="none" cap="none" strike="noStrike">
              <a:solidFill>
                <a:schemeClr val="dk1"/>
              </a:solidFill>
              <a:latin typeface="Calibri"/>
              <a:ea typeface="Calibri"/>
              <a:cs typeface="Calibri"/>
              <a:sym typeface="Calibri"/>
            </a:endParaRPr>
          </a:p>
        </p:txBody>
      </p:sp>
      <p:sp>
        <p:nvSpPr>
          <p:cNvPr id="244" name="Google Shape;244;p9"/>
          <p:cNvSpPr/>
          <p:nvPr/>
        </p:nvSpPr>
        <p:spPr>
          <a:xfrm>
            <a:off x="428625" y="1651992"/>
            <a:ext cx="3857625" cy="71437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9"/>
          <p:cNvSpPr/>
          <p:nvPr/>
        </p:nvSpPr>
        <p:spPr>
          <a:xfrm>
            <a:off x="428625" y="1651992"/>
            <a:ext cx="42863" cy="7143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9"/>
          <p:cNvSpPr/>
          <p:nvPr/>
        </p:nvSpPr>
        <p:spPr>
          <a:xfrm>
            <a:off x="535781" y="1852017"/>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TEAM CONTINUITY</a:t>
            </a:r>
            <a:endParaRPr b="0" i="0" sz="683" u="none" cap="none" strike="noStrike">
              <a:solidFill>
                <a:schemeClr val="dk1"/>
              </a:solidFill>
              <a:latin typeface="Calibri"/>
              <a:ea typeface="Calibri"/>
              <a:cs typeface="Calibri"/>
              <a:sym typeface="Calibri"/>
            </a:endParaRPr>
          </a:p>
        </p:txBody>
      </p:sp>
      <p:sp>
        <p:nvSpPr>
          <p:cNvPr id="247" name="Google Shape;247;p9"/>
          <p:cNvSpPr/>
          <p:nvPr/>
        </p:nvSpPr>
        <p:spPr>
          <a:xfrm>
            <a:off x="535781" y="2009180"/>
            <a:ext cx="36433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Mid-project departure of project owner.</a:t>
            </a:r>
            <a:endParaRPr b="0" i="0" sz="885" u="none" cap="none" strike="noStrike">
              <a:solidFill>
                <a:schemeClr val="dk1"/>
              </a:solidFill>
              <a:latin typeface="Calibri"/>
              <a:ea typeface="Calibri"/>
              <a:cs typeface="Calibri"/>
              <a:sym typeface="Calibri"/>
            </a:endParaRPr>
          </a:p>
        </p:txBody>
      </p:sp>
      <p:sp>
        <p:nvSpPr>
          <p:cNvPr id="248" name="Google Shape;248;p9"/>
          <p:cNvSpPr/>
          <p:nvPr/>
        </p:nvSpPr>
        <p:spPr>
          <a:xfrm>
            <a:off x="428625" y="2509242"/>
            <a:ext cx="3857625" cy="71437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9"/>
          <p:cNvSpPr/>
          <p:nvPr/>
        </p:nvSpPr>
        <p:spPr>
          <a:xfrm>
            <a:off x="428625" y="2509242"/>
            <a:ext cx="42863" cy="7143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9"/>
          <p:cNvSpPr/>
          <p:nvPr/>
        </p:nvSpPr>
        <p:spPr>
          <a:xfrm>
            <a:off x="535781" y="2709267"/>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PHYSICS TUNING</a:t>
            </a:r>
            <a:endParaRPr b="0" i="0" sz="683" u="none" cap="none" strike="noStrike">
              <a:solidFill>
                <a:schemeClr val="dk1"/>
              </a:solidFill>
              <a:latin typeface="Calibri"/>
              <a:ea typeface="Calibri"/>
              <a:cs typeface="Calibri"/>
              <a:sym typeface="Calibri"/>
            </a:endParaRPr>
          </a:p>
        </p:txBody>
      </p:sp>
      <p:sp>
        <p:nvSpPr>
          <p:cNvPr id="251" name="Google Shape;251;p9"/>
          <p:cNvSpPr/>
          <p:nvPr/>
        </p:nvSpPr>
        <p:spPr>
          <a:xfrm>
            <a:off x="535781" y="2866430"/>
            <a:ext cx="36433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Initial movement felt "floaty" and unresponsive.</a:t>
            </a:r>
            <a:endParaRPr b="0" i="0" sz="885" u="none" cap="none" strike="noStrike">
              <a:solidFill>
                <a:schemeClr val="dk1"/>
              </a:solidFill>
              <a:latin typeface="Calibri"/>
              <a:ea typeface="Calibri"/>
              <a:cs typeface="Calibri"/>
              <a:sym typeface="Calibri"/>
            </a:endParaRPr>
          </a:p>
        </p:txBody>
      </p:sp>
      <p:sp>
        <p:nvSpPr>
          <p:cNvPr id="252" name="Google Shape;252;p9"/>
          <p:cNvSpPr/>
          <p:nvPr/>
        </p:nvSpPr>
        <p:spPr>
          <a:xfrm>
            <a:off x="428625" y="3366492"/>
            <a:ext cx="3857625" cy="71437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9"/>
          <p:cNvSpPr/>
          <p:nvPr/>
        </p:nvSpPr>
        <p:spPr>
          <a:xfrm>
            <a:off x="428625" y="3366492"/>
            <a:ext cx="42863" cy="7143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9"/>
          <p:cNvSpPr/>
          <p:nvPr/>
        </p:nvSpPr>
        <p:spPr>
          <a:xfrm>
            <a:off x="535781" y="3566517"/>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MULTIPLAYER SYNC</a:t>
            </a:r>
            <a:endParaRPr b="0" i="0" sz="683" u="none" cap="none" strike="noStrike">
              <a:solidFill>
                <a:schemeClr val="dk1"/>
              </a:solidFill>
              <a:latin typeface="Calibri"/>
              <a:ea typeface="Calibri"/>
              <a:cs typeface="Calibri"/>
              <a:sym typeface="Calibri"/>
            </a:endParaRPr>
          </a:p>
        </p:txBody>
      </p:sp>
      <p:sp>
        <p:nvSpPr>
          <p:cNvPr id="255" name="Google Shape;255;p9"/>
          <p:cNvSpPr/>
          <p:nvPr/>
        </p:nvSpPr>
        <p:spPr>
          <a:xfrm>
            <a:off x="535781" y="3723680"/>
            <a:ext cx="36433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Input latency in local split-screen modes.</a:t>
            </a:r>
            <a:endParaRPr b="0" i="0" sz="885" u="none" cap="none" strike="noStrike">
              <a:solidFill>
                <a:schemeClr val="dk1"/>
              </a:solidFill>
              <a:latin typeface="Calibri"/>
              <a:ea typeface="Calibri"/>
              <a:cs typeface="Calibri"/>
              <a:sym typeface="Calibri"/>
            </a:endParaRPr>
          </a:p>
        </p:txBody>
      </p:sp>
      <p:sp>
        <p:nvSpPr>
          <p:cNvPr id="256" name="Google Shape;256;p9"/>
          <p:cNvSpPr/>
          <p:nvPr/>
        </p:nvSpPr>
        <p:spPr>
          <a:xfrm>
            <a:off x="428625" y="4223742"/>
            <a:ext cx="3857625" cy="71437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9"/>
          <p:cNvSpPr/>
          <p:nvPr/>
        </p:nvSpPr>
        <p:spPr>
          <a:xfrm>
            <a:off x="428625" y="4223742"/>
            <a:ext cx="42863" cy="7143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9"/>
          <p:cNvSpPr/>
          <p:nvPr/>
        </p:nvSpPr>
        <p:spPr>
          <a:xfrm>
            <a:off x="535781" y="4423767"/>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SCOPE CONTROL</a:t>
            </a:r>
            <a:endParaRPr b="0" i="0" sz="683" u="none" cap="none" strike="noStrike">
              <a:solidFill>
                <a:schemeClr val="dk1"/>
              </a:solidFill>
              <a:latin typeface="Calibri"/>
              <a:ea typeface="Calibri"/>
              <a:cs typeface="Calibri"/>
              <a:sym typeface="Calibri"/>
            </a:endParaRPr>
          </a:p>
        </p:txBody>
      </p:sp>
      <p:sp>
        <p:nvSpPr>
          <p:cNvPr id="259" name="Google Shape;259;p9"/>
          <p:cNvSpPr/>
          <p:nvPr/>
        </p:nvSpPr>
        <p:spPr>
          <a:xfrm>
            <a:off x="535781" y="4580930"/>
            <a:ext cx="36433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Ambitious feature list vs. 7-sprint deadline.</a:t>
            </a:r>
            <a:endParaRPr b="0" i="0" sz="885" u="none" cap="none" strike="noStrike">
              <a:solidFill>
                <a:schemeClr val="dk1"/>
              </a:solidFill>
              <a:latin typeface="Calibri"/>
              <a:ea typeface="Calibri"/>
              <a:cs typeface="Calibri"/>
              <a:sym typeface="Calibri"/>
            </a:endParaRPr>
          </a:p>
        </p:txBody>
      </p:sp>
      <p:sp>
        <p:nvSpPr>
          <p:cNvPr id="260" name="Google Shape;260;p9"/>
          <p:cNvSpPr/>
          <p:nvPr/>
        </p:nvSpPr>
        <p:spPr>
          <a:xfrm>
            <a:off x="4857750"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SOLUTIONS</a:t>
            </a:r>
            <a:endParaRPr b="0" i="0" sz="1193" u="none" cap="none" strike="noStrike">
              <a:solidFill>
                <a:schemeClr val="dk1"/>
              </a:solidFill>
              <a:latin typeface="Calibri"/>
              <a:ea typeface="Calibri"/>
              <a:cs typeface="Calibri"/>
              <a:sym typeface="Calibri"/>
            </a:endParaRPr>
          </a:p>
        </p:txBody>
      </p:sp>
      <p:sp>
        <p:nvSpPr>
          <p:cNvPr id="261" name="Google Shape;261;p9"/>
          <p:cNvSpPr/>
          <p:nvPr/>
        </p:nvSpPr>
        <p:spPr>
          <a:xfrm>
            <a:off x="4857750" y="1651992"/>
            <a:ext cx="3857625" cy="720068"/>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9"/>
          <p:cNvSpPr/>
          <p:nvPr/>
        </p:nvSpPr>
        <p:spPr>
          <a:xfrm>
            <a:off x="4964906" y="1770590"/>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091F40"/>
              </a:buClr>
              <a:buSzPts val="683"/>
              <a:buFont typeface="Montserrat"/>
              <a:buNone/>
            </a:pPr>
            <a:r>
              <a:rPr b="1" i="0" lang="en-US" sz="683" u="none" cap="none" strike="noStrike">
                <a:solidFill>
                  <a:srgbClr val="091F40"/>
                </a:solidFill>
                <a:latin typeface="Montserrat"/>
                <a:ea typeface="Montserrat"/>
                <a:cs typeface="Montserrat"/>
                <a:sym typeface="Montserrat"/>
              </a:rPr>
              <a:t>AGILE ADAPTATION</a:t>
            </a:r>
            <a:endParaRPr b="0" i="0" sz="683" u="none" cap="none" strike="noStrike">
              <a:solidFill>
                <a:schemeClr val="dk1"/>
              </a:solidFill>
              <a:latin typeface="Calibri"/>
              <a:ea typeface="Calibri"/>
              <a:cs typeface="Calibri"/>
              <a:sym typeface="Calibri"/>
            </a:endParaRPr>
          </a:p>
        </p:txBody>
      </p:sp>
      <p:sp>
        <p:nvSpPr>
          <p:cNvPr id="263" name="Google Shape;263;p9"/>
          <p:cNvSpPr/>
          <p:nvPr/>
        </p:nvSpPr>
        <p:spPr>
          <a:xfrm>
            <a:off x="4964906" y="1927752"/>
            <a:ext cx="3643313" cy="320018"/>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Redistributed tasks and adjusted backlog without schedule delay.</a:t>
            </a:r>
            <a:endParaRPr b="0" i="0" sz="784" u="none" cap="none" strike="noStrike">
              <a:solidFill>
                <a:schemeClr val="dk1"/>
              </a:solidFill>
              <a:latin typeface="Calibri"/>
              <a:ea typeface="Calibri"/>
              <a:cs typeface="Calibri"/>
              <a:sym typeface="Calibri"/>
            </a:endParaRPr>
          </a:p>
        </p:txBody>
      </p:sp>
      <p:sp>
        <p:nvSpPr>
          <p:cNvPr id="264" name="Google Shape;264;p9"/>
          <p:cNvSpPr/>
          <p:nvPr/>
        </p:nvSpPr>
        <p:spPr>
          <a:xfrm>
            <a:off x="4857750" y="2509242"/>
            <a:ext cx="3857625" cy="720068"/>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9"/>
          <p:cNvSpPr/>
          <p:nvPr/>
        </p:nvSpPr>
        <p:spPr>
          <a:xfrm>
            <a:off x="4964906" y="2627840"/>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091F40"/>
              </a:buClr>
              <a:buSzPts val="683"/>
              <a:buFont typeface="Montserrat"/>
              <a:buNone/>
            </a:pPr>
            <a:r>
              <a:rPr b="1" i="0" lang="en-US" sz="683" u="none" cap="none" strike="noStrike">
                <a:solidFill>
                  <a:srgbClr val="091F40"/>
                </a:solidFill>
                <a:latin typeface="Montserrat"/>
                <a:ea typeface="Montserrat"/>
                <a:cs typeface="Montserrat"/>
                <a:sym typeface="Montserrat"/>
              </a:rPr>
              <a:t>ITERATIVE REFINEMENT</a:t>
            </a:r>
            <a:endParaRPr b="0" i="0" sz="683" u="none" cap="none" strike="noStrike">
              <a:solidFill>
                <a:schemeClr val="dk1"/>
              </a:solidFill>
              <a:latin typeface="Calibri"/>
              <a:ea typeface="Calibri"/>
              <a:cs typeface="Calibri"/>
              <a:sym typeface="Calibri"/>
            </a:endParaRPr>
          </a:p>
        </p:txBody>
      </p:sp>
      <p:sp>
        <p:nvSpPr>
          <p:cNvPr id="266" name="Google Shape;266;p9"/>
          <p:cNvSpPr/>
          <p:nvPr/>
        </p:nvSpPr>
        <p:spPr>
          <a:xfrm>
            <a:off x="4964906" y="2785002"/>
            <a:ext cx="3643313" cy="320018"/>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Multiple playtesting passes refined velocity, friction, and knockback.</a:t>
            </a:r>
            <a:endParaRPr b="0" i="0" sz="784" u="none" cap="none" strike="noStrike">
              <a:solidFill>
                <a:schemeClr val="dk1"/>
              </a:solidFill>
              <a:latin typeface="Calibri"/>
              <a:ea typeface="Calibri"/>
              <a:cs typeface="Calibri"/>
              <a:sym typeface="Calibri"/>
            </a:endParaRPr>
          </a:p>
        </p:txBody>
      </p:sp>
      <p:sp>
        <p:nvSpPr>
          <p:cNvPr id="267" name="Google Shape;267;p9"/>
          <p:cNvSpPr/>
          <p:nvPr/>
        </p:nvSpPr>
        <p:spPr>
          <a:xfrm>
            <a:off x="4857750" y="3366492"/>
            <a:ext cx="3857625" cy="720068"/>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9"/>
          <p:cNvSpPr/>
          <p:nvPr/>
        </p:nvSpPr>
        <p:spPr>
          <a:xfrm>
            <a:off x="4964906" y="3485090"/>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091F40"/>
              </a:buClr>
              <a:buSzPts val="683"/>
              <a:buFont typeface="Montserrat"/>
              <a:buNone/>
            </a:pPr>
            <a:r>
              <a:rPr b="1" i="0" lang="en-US" sz="683" u="none" cap="none" strike="noStrike">
                <a:solidFill>
                  <a:srgbClr val="091F40"/>
                </a:solidFill>
                <a:latin typeface="Montserrat"/>
                <a:ea typeface="Montserrat"/>
                <a:cs typeface="Montserrat"/>
                <a:sym typeface="Montserrat"/>
              </a:rPr>
              <a:t>TECHNICAL OPTIMIZATION</a:t>
            </a:r>
            <a:endParaRPr b="0" i="0" sz="683" u="none" cap="none" strike="noStrike">
              <a:solidFill>
                <a:schemeClr val="dk1"/>
              </a:solidFill>
              <a:latin typeface="Calibri"/>
              <a:ea typeface="Calibri"/>
              <a:cs typeface="Calibri"/>
              <a:sym typeface="Calibri"/>
            </a:endParaRPr>
          </a:p>
        </p:txBody>
      </p:sp>
      <p:sp>
        <p:nvSpPr>
          <p:cNvPr id="269" name="Google Shape;269;p9"/>
          <p:cNvSpPr/>
          <p:nvPr/>
        </p:nvSpPr>
        <p:spPr>
          <a:xfrm>
            <a:off x="4964906" y="3642252"/>
            <a:ext cx="3643313" cy="320018"/>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Implemented deterministic input buffering to reduce perceived latency.</a:t>
            </a:r>
            <a:endParaRPr b="0" i="0" sz="784" u="none" cap="none" strike="noStrike">
              <a:solidFill>
                <a:schemeClr val="dk1"/>
              </a:solidFill>
              <a:latin typeface="Calibri"/>
              <a:ea typeface="Calibri"/>
              <a:cs typeface="Calibri"/>
              <a:sym typeface="Calibri"/>
            </a:endParaRPr>
          </a:p>
        </p:txBody>
      </p:sp>
      <p:sp>
        <p:nvSpPr>
          <p:cNvPr id="270" name="Google Shape;270;p9"/>
          <p:cNvSpPr/>
          <p:nvPr/>
        </p:nvSpPr>
        <p:spPr>
          <a:xfrm>
            <a:off x="4857750" y="4223742"/>
            <a:ext cx="3857625" cy="720068"/>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9"/>
          <p:cNvSpPr/>
          <p:nvPr/>
        </p:nvSpPr>
        <p:spPr>
          <a:xfrm>
            <a:off x="4964906" y="4342340"/>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091F40"/>
              </a:buClr>
              <a:buSzPts val="683"/>
              <a:buFont typeface="Montserrat"/>
              <a:buNone/>
            </a:pPr>
            <a:r>
              <a:rPr b="1" i="0" lang="en-US" sz="683" u="none" cap="none" strike="noStrike">
                <a:solidFill>
                  <a:srgbClr val="091F40"/>
                </a:solidFill>
                <a:latin typeface="Montserrat"/>
                <a:ea typeface="Montserrat"/>
                <a:cs typeface="Montserrat"/>
                <a:sym typeface="Montserrat"/>
              </a:rPr>
              <a:t>STRATEGIC DEFERRAL</a:t>
            </a:r>
            <a:endParaRPr b="0" i="0" sz="683" u="none" cap="none" strike="noStrike">
              <a:solidFill>
                <a:schemeClr val="dk1"/>
              </a:solidFill>
              <a:latin typeface="Calibri"/>
              <a:ea typeface="Calibri"/>
              <a:cs typeface="Calibri"/>
              <a:sym typeface="Calibri"/>
            </a:endParaRPr>
          </a:p>
        </p:txBody>
      </p:sp>
      <p:sp>
        <p:nvSpPr>
          <p:cNvPr id="272" name="Google Shape;272;p9"/>
          <p:cNvSpPr/>
          <p:nvPr/>
        </p:nvSpPr>
        <p:spPr>
          <a:xfrm>
            <a:off x="4964906" y="4499502"/>
            <a:ext cx="3643313" cy="320018"/>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Deferred online matchmaking to ensure core local loop was polished.</a:t>
            </a:r>
            <a:endParaRPr b="0" i="0" sz="784"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descr="preencoded.png" id="278" name="Google Shape;278;p10"/>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79" name="Google Shape;279;p10"/>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10"/>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10"/>
          <p:cNvSpPr/>
          <p:nvPr/>
        </p:nvSpPr>
        <p:spPr>
          <a:xfrm>
            <a:off x="428625" y="289322"/>
            <a:ext cx="5648920" cy="278606"/>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EXPANDING THE NEON STRIKERS UNIVERSE</a:t>
            </a:r>
            <a:endParaRPr b="0" i="0" sz="1602" u="none" cap="none" strike="noStrike">
              <a:solidFill>
                <a:schemeClr val="dk1"/>
              </a:solidFill>
              <a:latin typeface="Calibri"/>
              <a:ea typeface="Calibri"/>
              <a:cs typeface="Calibri"/>
              <a:sym typeface="Calibri"/>
            </a:endParaRPr>
          </a:p>
        </p:txBody>
      </p:sp>
      <p:sp>
        <p:nvSpPr>
          <p:cNvPr id="282" name="Google Shape;282;p10"/>
          <p:cNvSpPr/>
          <p:nvPr/>
        </p:nvSpPr>
        <p:spPr>
          <a:xfrm>
            <a:off x="0" y="857250"/>
            <a:ext cx="45720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0"/>
          <p:cNvSpPr/>
          <p:nvPr/>
        </p:nvSpPr>
        <p:spPr>
          <a:xfrm>
            <a:off x="45577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10"/>
          <p:cNvSpPr/>
          <p:nvPr/>
        </p:nvSpPr>
        <p:spPr>
          <a:xfrm>
            <a:off x="428625" y="1143000"/>
            <a:ext cx="3857625" cy="40540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0"/>
          <p:cNvSpPr/>
          <p:nvPr/>
        </p:nvSpPr>
        <p:spPr>
          <a:xfrm>
            <a:off x="428625" y="1143000"/>
            <a:ext cx="57150" cy="40540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10"/>
          <p:cNvSpPr/>
          <p:nvPr/>
        </p:nvSpPr>
        <p:spPr>
          <a:xfrm>
            <a:off x="571500" y="1250156"/>
            <a:ext cx="3571875" cy="191095"/>
          </a:xfrm>
          <a:prstGeom prst="rect">
            <a:avLst/>
          </a:prstGeom>
          <a:noFill/>
          <a:ln>
            <a:noFill/>
          </a:ln>
        </p:spPr>
        <p:txBody>
          <a:bodyPr anchorCtr="0" anchor="t" bIns="0" lIns="0" spcFirstLastPara="1" rIns="0" wrap="square" tIns="0">
            <a:noAutofit/>
          </a:bodyPr>
          <a:lstStyle/>
          <a:p>
            <a:pPr indent="0" lvl="0" marL="0" marR="0" rtl="0" algn="l">
              <a:lnSpc>
                <a:spcPct val="137614"/>
              </a:lnSpc>
              <a:spcBef>
                <a:spcPts val="0"/>
              </a:spcBef>
              <a:spcAft>
                <a:spcPts val="0"/>
              </a:spcAft>
              <a:buClr>
                <a:srgbClr val="FFFFFF"/>
              </a:buClr>
              <a:buSzPts val="1090"/>
              <a:buFont typeface="Montserrat"/>
              <a:buNone/>
            </a:pPr>
            <a:r>
              <a:rPr b="1" i="0" lang="en-US" sz="1090" u="none" cap="none" strike="noStrike">
                <a:solidFill>
                  <a:srgbClr val="FFFFFF"/>
                </a:solidFill>
                <a:latin typeface="Montserrat"/>
                <a:ea typeface="Montserrat"/>
                <a:cs typeface="Montserrat"/>
                <a:sym typeface="Montserrat"/>
              </a:rPr>
              <a:t>NEAR-TERM (0–6 MONTHS)</a:t>
            </a:r>
            <a:endParaRPr b="0" i="0" sz="1090" u="none" cap="none" strike="noStrike">
              <a:solidFill>
                <a:schemeClr val="dk1"/>
              </a:solidFill>
              <a:latin typeface="Calibri"/>
              <a:ea typeface="Calibri"/>
              <a:cs typeface="Calibri"/>
              <a:sym typeface="Calibri"/>
            </a:endParaRPr>
          </a:p>
        </p:txBody>
      </p:sp>
      <p:sp>
        <p:nvSpPr>
          <p:cNvPr id="287" name="Google Shape;287;p10"/>
          <p:cNvSpPr/>
          <p:nvPr/>
        </p:nvSpPr>
        <p:spPr>
          <a:xfrm>
            <a:off x="621506" y="1762720"/>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Standalone Build:</a:t>
            </a:r>
            <a:r>
              <a:rPr b="1" i="0" lang="en-US" sz="885" u="none" cap="none" strike="noStrike">
                <a:solidFill>
                  <a:srgbClr val="333333"/>
                </a:solidFill>
                <a:latin typeface="Montserrat"/>
                <a:ea typeface="Montserrat"/>
                <a:cs typeface="Montserrat"/>
                <a:sym typeface="Montserrat"/>
              </a:rPr>
              <a:t> Executable for Windows, Mac, and Linux.</a:t>
            </a:r>
            <a:endParaRPr b="0" i="0" sz="885" u="none" cap="none" strike="noStrike">
              <a:solidFill>
                <a:schemeClr val="dk1"/>
              </a:solidFill>
              <a:latin typeface="Calibri"/>
              <a:ea typeface="Calibri"/>
              <a:cs typeface="Calibri"/>
              <a:sym typeface="Calibri"/>
            </a:endParaRPr>
          </a:p>
        </p:txBody>
      </p:sp>
      <p:sp>
        <p:nvSpPr>
          <p:cNvPr id="288" name="Google Shape;288;p10"/>
          <p:cNvSpPr/>
          <p:nvPr/>
        </p:nvSpPr>
        <p:spPr>
          <a:xfrm>
            <a:off x="621506" y="2265629"/>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WebGL Support:</a:t>
            </a:r>
            <a:r>
              <a:rPr b="1" i="0" lang="en-US" sz="885" u="none" cap="none" strike="noStrike">
                <a:solidFill>
                  <a:srgbClr val="333333"/>
                </a:solidFill>
                <a:latin typeface="Montserrat"/>
                <a:ea typeface="Montserrat"/>
                <a:cs typeface="Montserrat"/>
                <a:sym typeface="Montserrat"/>
              </a:rPr>
              <a:t> Browser-based build for zero-install access.</a:t>
            </a:r>
            <a:endParaRPr b="0" i="0" sz="885" u="none" cap="none" strike="noStrike">
              <a:solidFill>
                <a:schemeClr val="dk1"/>
              </a:solidFill>
              <a:latin typeface="Calibri"/>
              <a:ea typeface="Calibri"/>
              <a:cs typeface="Calibri"/>
              <a:sym typeface="Calibri"/>
            </a:endParaRPr>
          </a:p>
        </p:txBody>
      </p:sp>
      <p:sp>
        <p:nvSpPr>
          <p:cNvPr id="289" name="Google Shape;289;p10"/>
          <p:cNvSpPr/>
          <p:nvPr/>
        </p:nvSpPr>
        <p:spPr>
          <a:xfrm>
            <a:off x="621506" y="2768538"/>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Audio Implementation:</a:t>
            </a:r>
            <a:r>
              <a:rPr b="1" i="0" lang="en-US" sz="885" u="none" cap="none" strike="noStrike">
                <a:solidFill>
                  <a:srgbClr val="333333"/>
                </a:solidFill>
                <a:latin typeface="Montserrat"/>
                <a:ea typeface="Montserrat"/>
                <a:cs typeface="Montserrat"/>
                <a:sym typeface="Montserrat"/>
              </a:rPr>
              <a:t> Sound effects and background music.</a:t>
            </a:r>
            <a:endParaRPr b="0" i="0" sz="885" u="none" cap="none" strike="noStrike">
              <a:solidFill>
                <a:schemeClr val="dk1"/>
              </a:solidFill>
              <a:latin typeface="Calibri"/>
              <a:ea typeface="Calibri"/>
              <a:cs typeface="Calibri"/>
              <a:sym typeface="Calibri"/>
            </a:endParaRPr>
          </a:p>
        </p:txBody>
      </p:sp>
      <p:sp>
        <p:nvSpPr>
          <p:cNvPr id="290" name="Google Shape;290;p10"/>
          <p:cNvSpPr/>
          <p:nvPr/>
        </p:nvSpPr>
        <p:spPr>
          <a:xfrm>
            <a:off x="621506" y="3271447"/>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Content Expansion:</a:t>
            </a:r>
            <a:r>
              <a:rPr b="1" i="0" lang="en-US" sz="885" u="none" cap="none" strike="noStrike">
                <a:solidFill>
                  <a:srgbClr val="333333"/>
                </a:solidFill>
                <a:latin typeface="Montserrat"/>
                <a:ea typeface="Montserrat"/>
                <a:cs typeface="Montserrat"/>
                <a:sym typeface="Montserrat"/>
              </a:rPr>
              <a:t> 2 additional characters with distinct physics.</a:t>
            </a:r>
            <a:endParaRPr b="0" i="0" sz="885" u="none" cap="none" strike="noStrike">
              <a:solidFill>
                <a:schemeClr val="dk1"/>
              </a:solidFill>
              <a:latin typeface="Calibri"/>
              <a:ea typeface="Calibri"/>
              <a:cs typeface="Calibri"/>
              <a:sym typeface="Calibri"/>
            </a:endParaRPr>
          </a:p>
        </p:txBody>
      </p:sp>
      <p:sp>
        <p:nvSpPr>
          <p:cNvPr id="291" name="Google Shape;291;p10"/>
          <p:cNvSpPr/>
          <p:nvPr/>
        </p:nvSpPr>
        <p:spPr>
          <a:xfrm>
            <a:off x="4857750" y="1143000"/>
            <a:ext cx="3857625" cy="40540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0"/>
          <p:cNvSpPr/>
          <p:nvPr/>
        </p:nvSpPr>
        <p:spPr>
          <a:xfrm>
            <a:off x="4857750" y="1143000"/>
            <a:ext cx="57150" cy="40540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10"/>
          <p:cNvSpPr/>
          <p:nvPr/>
        </p:nvSpPr>
        <p:spPr>
          <a:xfrm>
            <a:off x="5000625" y="1250156"/>
            <a:ext cx="3571875" cy="191095"/>
          </a:xfrm>
          <a:prstGeom prst="rect">
            <a:avLst/>
          </a:prstGeom>
          <a:noFill/>
          <a:ln>
            <a:noFill/>
          </a:ln>
        </p:spPr>
        <p:txBody>
          <a:bodyPr anchorCtr="0" anchor="t" bIns="0" lIns="0" spcFirstLastPara="1" rIns="0" wrap="square" tIns="0">
            <a:noAutofit/>
          </a:bodyPr>
          <a:lstStyle/>
          <a:p>
            <a:pPr indent="0" lvl="0" marL="0" marR="0" rtl="0" algn="l">
              <a:lnSpc>
                <a:spcPct val="137614"/>
              </a:lnSpc>
              <a:spcBef>
                <a:spcPts val="0"/>
              </a:spcBef>
              <a:spcAft>
                <a:spcPts val="0"/>
              </a:spcAft>
              <a:buClr>
                <a:srgbClr val="FFFFFF"/>
              </a:buClr>
              <a:buSzPts val="1090"/>
              <a:buFont typeface="Montserrat"/>
              <a:buNone/>
            </a:pPr>
            <a:r>
              <a:rPr b="1" i="0" lang="en-US" sz="1090" u="none" cap="none" strike="noStrike">
                <a:solidFill>
                  <a:srgbClr val="FFFFFF"/>
                </a:solidFill>
                <a:latin typeface="Montserrat"/>
                <a:ea typeface="Montserrat"/>
                <a:cs typeface="Montserrat"/>
                <a:sym typeface="Montserrat"/>
              </a:rPr>
              <a:t>LONG-TERM VISION</a:t>
            </a:r>
            <a:endParaRPr b="0" i="0" sz="1090" u="none" cap="none" strike="noStrike">
              <a:solidFill>
                <a:schemeClr val="dk1"/>
              </a:solidFill>
              <a:latin typeface="Calibri"/>
              <a:ea typeface="Calibri"/>
              <a:cs typeface="Calibri"/>
              <a:sym typeface="Calibri"/>
            </a:endParaRPr>
          </a:p>
        </p:txBody>
      </p:sp>
      <p:sp>
        <p:nvSpPr>
          <p:cNvPr id="294" name="Google Shape;294;p10"/>
          <p:cNvSpPr/>
          <p:nvPr/>
        </p:nvSpPr>
        <p:spPr>
          <a:xfrm>
            <a:off x="5050631" y="1762720"/>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Online Multiplayer:</a:t>
            </a:r>
            <a:r>
              <a:rPr b="1" i="0" lang="en-US" sz="885" u="none" cap="none" strike="noStrike">
                <a:solidFill>
                  <a:srgbClr val="333333"/>
                </a:solidFill>
                <a:latin typeface="Montserrat"/>
                <a:ea typeface="Montserrat"/>
                <a:cs typeface="Montserrat"/>
                <a:sym typeface="Montserrat"/>
              </a:rPr>
              <a:t> Via Unity Netcode for GameObjects.</a:t>
            </a:r>
            <a:endParaRPr b="0" i="0" sz="885" u="none" cap="none" strike="noStrike">
              <a:solidFill>
                <a:schemeClr val="dk1"/>
              </a:solidFill>
              <a:latin typeface="Calibri"/>
              <a:ea typeface="Calibri"/>
              <a:cs typeface="Calibri"/>
              <a:sym typeface="Calibri"/>
            </a:endParaRPr>
          </a:p>
        </p:txBody>
      </p:sp>
      <p:sp>
        <p:nvSpPr>
          <p:cNvPr id="295" name="Google Shape;295;p10"/>
          <p:cNvSpPr/>
          <p:nvPr/>
        </p:nvSpPr>
        <p:spPr>
          <a:xfrm>
            <a:off x="5050631" y="2265629"/>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4-Player Support:</a:t>
            </a:r>
            <a:r>
              <a:rPr b="1" i="0" lang="en-US" sz="885" u="none" cap="none" strike="noStrike">
                <a:solidFill>
                  <a:srgbClr val="333333"/>
                </a:solidFill>
                <a:latin typeface="Montserrat"/>
                <a:ea typeface="Montserrat"/>
                <a:cs typeface="Montserrat"/>
                <a:sym typeface="Montserrat"/>
              </a:rPr>
              <a:t> 2v2 matches with dynamic arena scaling.</a:t>
            </a:r>
            <a:endParaRPr b="0" i="0" sz="885" u="none" cap="none" strike="noStrike">
              <a:solidFill>
                <a:schemeClr val="dk1"/>
              </a:solidFill>
              <a:latin typeface="Calibri"/>
              <a:ea typeface="Calibri"/>
              <a:cs typeface="Calibri"/>
              <a:sym typeface="Calibri"/>
            </a:endParaRPr>
          </a:p>
        </p:txBody>
      </p:sp>
      <p:sp>
        <p:nvSpPr>
          <p:cNvPr id="296" name="Google Shape;296;p10"/>
          <p:cNvSpPr/>
          <p:nvPr/>
        </p:nvSpPr>
        <p:spPr>
          <a:xfrm>
            <a:off x="5050631" y="2768538"/>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Mobile Integration:</a:t>
            </a:r>
            <a:r>
              <a:rPr b="1" i="0" lang="en-US" sz="885" u="none" cap="none" strike="noStrike">
                <a:solidFill>
                  <a:srgbClr val="333333"/>
                </a:solidFill>
                <a:latin typeface="Montserrat"/>
                <a:ea typeface="Montserrat"/>
                <a:cs typeface="Montserrat"/>
                <a:sym typeface="Montserrat"/>
              </a:rPr>
              <a:t> Smartphones as wireless controllers.</a:t>
            </a:r>
            <a:endParaRPr b="0" i="0" sz="885" u="none" cap="none" strike="noStrike">
              <a:solidFill>
                <a:schemeClr val="dk1"/>
              </a:solidFill>
              <a:latin typeface="Calibri"/>
              <a:ea typeface="Calibri"/>
              <a:cs typeface="Calibri"/>
              <a:sym typeface="Calibri"/>
            </a:endParaRPr>
          </a:p>
        </p:txBody>
      </p:sp>
      <p:sp>
        <p:nvSpPr>
          <p:cNvPr id="297" name="Google Shape;297;p10"/>
          <p:cNvSpPr/>
          <p:nvPr/>
        </p:nvSpPr>
        <p:spPr>
          <a:xfrm>
            <a:off x="5050631" y="3271447"/>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Accessibility:</a:t>
            </a:r>
            <a:r>
              <a:rPr b="1" i="0" lang="en-US" sz="885" u="none" cap="none" strike="noStrike">
                <a:solidFill>
                  <a:srgbClr val="333333"/>
                </a:solidFill>
                <a:latin typeface="Montserrat"/>
                <a:ea typeface="Montserrat"/>
                <a:cs typeface="Montserrat"/>
                <a:sym typeface="Montserrat"/>
              </a:rPr>
              <a:t> Colorblind mode and open-source release.</a:t>
            </a:r>
            <a:endParaRPr b="0" i="0" sz="885"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pic>
        <p:nvPicPr>
          <p:cNvPr descr="preencoded.png" id="303" name="Google Shape;303;p11"/>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304" name="Google Shape;304;p11"/>
          <p:cNvSpPr/>
          <p:nvPr/>
        </p:nvSpPr>
        <p:spPr>
          <a:xfrm>
            <a:off x="1000125" y="714375"/>
            <a:ext cx="7143750" cy="557213"/>
          </a:xfrm>
          <a:prstGeom prst="rect">
            <a:avLst/>
          </a:prstGeom>
          <a:noFill/>
          <a:ln>
            <a:noFill/>
          </a:ln>
        </p:spPr>
        <p:txBody>
          <a:bodyPr anchorCtr="0" anchor="t" bIns="0" lIns="0" spcFirstLastPara="1" rIns="0" wrap="square" tIns="0">
            <a:noAutofit/>
          </a:bodyPr>
          <a:lstStyle/>
          <a:p>
            <a:pPr indent="0" lvl="0" marL="0" marR="0" rtl="0" algn="ctr">
              <a:lnSpc>
                <a:spcPct val="130580"/>
              </a:lnSpc>
              <a:spcBef>
                <a:spcPts val="0"/>
              </a:spcBef>
              <a:spcAft>
                <a:spcPts val="0"/>
              </a:spcAft>
              <a:buClr>
                <a:srgbClr val="B6862C"/>
              </a:buClr>
              <a:buSzPts val="3293"/>
              <a:buFont typeface="Montserrat"/>
              <a:buNone/>
            </a:pPr>
            <a:r>
              <a:rPr b="1" i="0" lang="en-US" sz="3294" u="none" cap="none" strike="noStrike">
                <a:solidFill>
                  <a:srgbClr val="B6862C"/>
                </a:solidFill>
                <a:latin typeface="Montserrat"/>
                <a:ea typeface="Montserrat"/>
                <a:cs typeface="Montserrat"/>
                <a:sym typeface="Montserrat"/>
              </a:rPr>
              <a:t>THANK YOU</a:t>
            </a:r>
            <a:endParaRPr b="0" i="0" sz="3294" u="none" cap="none" strike="noStrike">
              <a:solidFill>
                <a:schemeClr val="dk1"/>
              </a:solidFill>
              <a:latin typeface="Calibri"/>
              <a:ea typeface="Calibri"/>
              <a:cs typeface="Calibri"/>
              <a:sym typeface="Calibri"/>
            </a:endParaRPr>
          </a:p>
        </p:txBody>
      </p:sp>
      <p:sp>
        <p:nvSpPr>
          <p:cNvPr id="305" name="Google Shape;305;p11"/>
          <p:cNvSpPr/>
          <p:nvPr/>
        </p:nvSpPr>
        <p:spPr>
          <a:xfrm>
            <a:off x="1000125" y="1557338"/>
            <a:ext cx="7143750" cy="2102048"/>
          </a:xfrm>
          <a:prstGeom prst="rect">
            <a:avLst/>
          </a:prstGeom>
          <a:solidFill>
            <a:srgbClr val="FFFFFF">
              <a:alpha val="5098"/>
            </a:srgbClr>
          </a:solidFill>
          <a:ln cap="flat" cmpd="sng" w="18275">
            <a:solidFill>
              <a:srgbClr val="B6862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1"/>
          <p:cNvSpPr/>
          <p:nvPr/>
        </p:nvSpPr>
        <p:spPr>
          <a:xfrm>
            <a:off x="1214438" y="1771650"/>
            <a:ext cx="6715125" cy="214313"/>
          </a:xfrm>
          <a:prstGeom prst="rect">
            <a:avLst/>
          </a:prstGeom>
          <a:noFill/>
          <a:ln>
            <a:noFill/>
          </a:ln>
        </p:spPr>
        <p:txBody>
          <a:bodyPr anchorCtr="0" anchor="t" bIns="0" lIns="0" spcFirstLastPara="1" rIns="0" wrap="square" tIns="0">
            <a:noAutofit/>
          </a:bodyPr>
          <a:lstStyle/>
          <a:p>
            <a:pPr indent="0" lvl="0" marL="0" marR="0" rtl="0" algn="ctr">
              <a:lnSpc>
                <a:spcPct val="172239"/>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Team:</a:t>
            </a:r>
            <a:r>
              <a:rPr b="1" i="0" lang="en-US" sz="987" u="none" cap="none" strike="noStrike">
                <a:solidFill>
                  <a:srgbClr val="FFFFFF"/>
                </a:solidFill>
                <a:latin typeface="Montserrat"/>
                <a:ea typeface="Montserrat"/>
                <a:cs typeface="Montserrat"/>
                <a:sym typeface="Montserrat"/>
              </a:rPr>
              <a:t> Brian Mesa | Fabienne Olibrice | Louis Flores</a:t>
            </a:r>
            <a:endParaRPr b="0" i="0" sz="987" u="none" cap="none" strike="noStrike">
              <a:solidFill>
                <a:schemeClr val="dk1"/>
              </a:solidFill>
              <a:latin typeface="Calibri"/>
              <a:ea typeface="Calibri"/>
              <a:cs typeface="Calibri"/>
              <a:sym typeface="Calibri"/>
            </a:endParaRPr>
          </a:p>
        </p:txBody>
      </p:sp>
      <p:sp>
        <p:nvSpPr>
          <p:cNvPr id="307" name="Google Shape;307;p11"/>
          <p:cNvSpPr/>
          <p:nvPr/>
        </p:nvSpPr>
        <p:spPr>
          <a:xfrm>
            <a:off x="1214438" y="2093119"/>
            <a:ext cx="6715125" cy="428625"/>
          </a:xfrm>
          <a:prstGeom prst="rect">
            <a:avLst/>
          </a:prstGeom>
          <a:noFill/>
          <a:ln>
            <a:noFill/>
          </a:ln>
        </p:spPr>
        <p:txBody>
          <a:bodyPr anchorCtr="0" anchor="t" bIns="0" lIns="0" spcFirstLastPara="1" rIns="0" wrap="square" tIns="0">
            <a:noAutofit/>
          </a:bodyPr>
          <a:lstStyle/>
          <a:p>
            <a:pPr indent="0" lvl="0" marL="0" marR="0" rtl="0" algn="ctr">
              <a:lnSpc>
                <a:spcPct val="172239"/>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Advisor:</a:t>
            </a:r>
            <a:r>
              <a:rPr b="1" i="0" lang="en-US" sz="987" u="none" cap="none" strike="noStrike">
                <a:solidFill>
                  <a:srgbClr val="FFFFFF"/>
                </a:solidFill>
                <a:latin typeface="Montserrat"/>
                <a:ea typeface="Montserrat"/>
                <a:cs typeface="Montserrat"/>
                <a:sym typeface="Montserrat"/>
              </a:rPr>
              <a:t> Prof. Masoud Sadjadi</a:t>
            </a:r>
            <a:br>
              <a:rPr b="1" i="0" lang="en-US" sz="987" u="none" cap="none" strike="noStrike">
                <a:solidFill>
                  <a:srgbClr val="FFFFFF"/>
                </a:solidFill>
                <a:latin typeface="Montserrat"/>
                <a:ea typeface="Montserrat"/>
                <a:cs typeface="Montserrat"/>
                <a:sym typeface="Montserrat"/>
              </a:rPr>
            </a:br>
            <a:r>
              <a:rPr b="1" i="0" lang="en-US" sz="987" u="none" cap="none" strike="noStrike">
                <a:solidFill>
                  <a:srgbClr val="FFFFFF"/>
                </a:solidFill>
                <a:latin typeface="Montserrat"/>
                <a:ea typeface="Montserrat"/>
                <a:cs typeface="Montserrat"/>
                <a:sym typeface="Montserrat"/>
              </a:rPr>
              <a:t>Knight Foundation School of Computing and Information Sciences</a:t>
            </a:r>
            <a:endParaRPr b="0" i="0" sz="987" u="none" cap="none" strike="noStrike">
              <a:solidFill>
                <a:schemeClr val="dk1"/>
              </a:solidFill>
              <a:latin typeface="Calibri"/>
              <a:ea typeface="Calibri"/>
              <a:cs typeface="Calibri"/>
              <a:sym typeface="Calibri"/>
            </a:endParaRPr>
          </a:p>
        </p:txBody>
      </p:sp>
      <p:sp>
        <p:nvSpPr>
          <p:cNvPr id="308" name="Google Shape;308;p11"/>
          <p:cNvSpPr/>
          <p:nvPr/>
        </p:nvSpPr>
        <p:spPr>
          <a:xfrm>
            <a:off x="1214438" y="2628900"/>
            <a:ext cx="6715125" cy="214313"/>
          </a:xfrm>
          <a:prstGeom prst="rect">
            <a:avLst/>
          </a:prstGeom>
          <a:noFill/>
          <a:ln>
            <a:noFill/>
          </a:ln>
        </p:spPr>
        <p:txBody>
          <a:bodyPr anchorCtr="0" anchor="t" bIns="0" lIns="0" spcFirstLastPara="1" rIns="0" wrap="square" tIns="0">
            <a:noAutofit/>
          </a:bodyPr>
          <a:lstStyle/>
          <a:p>
            <a:pPr indent="0" lvl="0" marL="0" marR="0" rtl="0" algn="ctr">
              <a:lnSpc>
                <a:spcPct val="172239"/>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Course:</a:t>
            </a:r>
            <a:r>
              <a:rPr b="1" i="0" lang="en-US" sz="987" u="none" cap="none" strike="noStrike">
                <a:solidFill>
                  <a:srgbClr val="FFFFFF"/>
                </a:solidFill>
                <a:latin typeface="Montserrat"/>
                <a:ea typeface="Montserrat"/>
                <a:cs typeface="Montserrat"/>
                <a:sym typeface="Montserrat"/>
              </a:rPr>
              <a:t> CIS 4951: Capstone 2 | Spring 2026 | Florida International University</a:t>
            </a:r>
            <a:endParaRPr b="0" i="0" sz="987" u="none" cap="none" strike="noStrike">
              <a:solidFill>
                <a:schemeClr val="dk1"/>
              </a:solidFill>
              <a:latin typeface="Calibri"/>
              <a:ea typeface="Calibri"/>
              <a:cs typeface="Calibri"/>
              <a:sym typeface="Calibri"/>
            </a:endParaRPr>
          </a:p>
        </p:txBody>
      </p:sp>
      <p:sp>
        <p:nvSpPr>
          <p:cNvPr id="309" name="Google Shape;309;p11"/>
          <p:cNvSpPr/>
          <p:nvPr/>
        </p:nvSpPr>
        <p:spPr>
          <a:xfrm>
            <a:off x="1214438" y="3057525"/>
            <a:ext cx="6715125" cy="358973"/>
          </a:xfrm>
          <a:prstGeom prst="rect">
            <a:avLst/>
          </a:prstGeom>
          <a:noFill/>
          <a:ln>
            <a:noFill/>
          </a:ln>
        </p:spPr>
        <p:txBody>
          <a:bodyPr anchorCtr="0" anchor="t" bIns="0" lIns="0" spcFirstLastPara="1" rIns="0" wrap="square" tIns="170050">
            <a:noAutofit/>
          </a:bodyPr>
          <a:lstStyle/>
          <a:p>
            <a:pPr indent="0" lvl="0" marL="0" marR="0" rtl="0" algn="ctr">
              <a:lnSpc>
                <a:spcPct val="134115"/>
              </a:lnSpc>
              <a:spcBef>
                <a:spcPts val="0"/>
              </a:spcBef>
              <a:spcAft>
                <a:spcPts val="0"/>
              </a:spcAft>
              <a:buClr>
                <a:srgbClr val="FFFFFF"/>
              </a:buClr>
              <a:buSzPts val="1193"/>
              <a:buFont typeface="Montserrat"/>
              <a:buNone/>
            </a:pPr>
            <a:r>
              <a:rPr b="1" i="0" lang="en-US" sz="1193" u="none" cap="none" strike="noStrike">
                <a:solidFill>
                  <a:srgbClr val="FFFFFF"/>
                </a:solidFill>
                <a:latin typeface="Montserrat"/>
                <a:ea typeface="Montserrat"/>
                <a:cs typeface="Montserrat"/>
                <a:sym typeface="Montserrat"/>
              </a:rPr>
              <a:t>Project Repository: github.com/</a:t>
            </a:r>
            <a:r>
              <a:rPr b="1" lang="en-US" sz="1193">
                <a:solidFill>
                  <a:srgbClr val="FFFFFF"/>
                </a:solidFill>
                <a:latin typeface="Montserrat"/>
                <a:ea typeface="Montserrat"/>
                <a:cs typeface="Montserrat"/>
                <a:sym typeface="Montserrat"/>
              </a:rPr>
              <a:t>l0fl0</a:t>
            </a:r>
            <a:r>
              <a:rPr b="1" i="0" lang="en-US" sz="1193" u="none" cap="none" strike="noStrike">
                <a:solidFill>
                  <a:srgbClr val="FFFFFF"/>
                </a:solidFill>
                <a:latin typeface="Montserrat"/>
                <a:ea typeface="Montserrat"/>
                <a:cs typeface="Montserrat"/>
                <a:sym typeface="Montserrat"/>
              </a:rPr>
              <a:t>/neon-strikers</a:t>
            </a:r>
            <a:endParaRPr b="0" i="0" sz="1193" u="none" cap="none" strike="noStrike">
              <a:solidFill>
                <a:schemeClr val="dk1"/>
              </a:solidFill>
              <a:latin typeface="Calibri"/>
              <a:ea typeface="Calibri"/>
              <a:cs typeface="Calibri"/>
              <a:sym typeface="Calibri"/>
            </a:endParaRPr>
          </a:p>
        </p:txBody>
      </p:sp>
      <p:sp>
        <p:nvSpPr>
          <p:cNvPr id="310" name="Google Shape;310;p11"/>
          <p:cNvSpPr/>
          <p:nvPr/>
        </p:nvSpPr>
        <p:spPr>
          <a:xfrm>
            <a:off x="1000125" y="3916561"/>
            <a:ext cx="7143750" cy="548590"/>
          </a:xfrm>
          <a:prstGeom prst="rect">
            <a:avLst/>
          </a:prstGeom>
          <a:noFill/>
          <a:ln>
            <a:noFill/>
          </a:ln>
        </p:spPr>
        <p:txBody>
          <a:bodyPr anchorCtr="0" anchor="t" bIns="0" lIns="425175" spcFirstLastPara="1" rIns="425175" wrap="square" tIns="0">
            <a:noAutofit/>
          </a:bodyPr>
          <a:lstStyle/>
          <a:p>
            <a:pPr indent="0" lvl="0" marL="0" marR="0" rtl="0" algn="ctr">
              <a:lnSpc>
                <a:spcPct val="178571"/>
              </a:lnSpc>
              <a:spcBef>
                <a:spcPts val="0"/>
              </a:spcBef>
              <a:spcAft>
                <a:spcPts val="0"/>
              </a:spcAft>
              <a:buClr>
                <a:srgbClr val="FFFFFF"/>
              </a:buClr>
              <a:buSzPts val="784"/>
              <a:buFont typeface="Montserrat"/>
              <a:buNone/>
            </a:pPr>
            <a:r>
              <a:rPr b="1" i="0" lang="en-US" sz="784" u="none" cap="none" strike="noStrike">
                <a:solidFill>
                  <a:srgbClr val="FFFFFF"/>
                </a:solidFill>
                <a:latin typeface="Montserrat"/>
                <a:ea typeface="Montserrat"/>
                <a:cs typeface="Montserrat"/>
                <a:sym typeface="Montserrat"/>
              </a:rPr>
              <a:t>Acknowledgements:</a:t>
            </a:r>
            <a:r>
              <a:rPr b="1" i="0" lang="en-US" sz="784" u="none" cap="none" strike="noStrike">
                <a:solidFill>
                  <a:srgbClr val="CCCCCC"/>
                </a:solidFill>
                <a:latin typeface="Montserrat"/>
                <a:ea typeface="Montserrat"/>
                <a:cs typeface="Montserrat"/>
                <a:sym typeface="Montserrat"/>
              </a:rPr>
              <a:t> The team thanks the FIU School of Computing and Information Sciences and our capstone faculty for their guidance and support throughout this project. Special thanks to our original project owner whose vision started it all.</a:t>
            </a:r>
            <a:endParaRPr b="0" i="0" sz="784"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