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9" r:id="rId4"/>
    <p:sldMasterId id="214748368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Sora"/>
      <p:regular r:id="rId29"/>
      <p:bold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Sora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0" Type="http://schemas.openxmlformats.org/officeDocument/2006/relationships/font" Target="fonts/Sora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d983a77a9a_7_1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d983a77a9a_7_1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d983a77a9a_7_1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d983a77a9a_7_1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d983a77a9a_7_13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d983a77a9a_7_1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d983a77a9a_7_1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d983a77a9a_7_1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d9b8b1f23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d9b8b1f23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d983a77a9a_7_13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3d983a77a9a_7_13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d983a77a9a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3d983a77a9a_6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d983a77a9a_7_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g3d983a77a9a_7_66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d983a77a9a_4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d983a77a9a_4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3d983a77a9a_4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3d983a77a9a_4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d983a77a9a_7_3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3d983a77a9a_7_3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3d983a77a9a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3d983a77a9a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d983a77a9a_4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d983a77a9a_4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d983a77a9a_7_1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3d983a77a9a_7_11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d983a77a9a_7_5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3d983a77a9a_7_5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d983a77a9a_7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3d983a77a9a_7_3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d983a77a9a_5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d983a77a9a_5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d983a77a9a_5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3d983a77a9a_5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d983a77a9a_5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d983a77a9a_5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d983a77a9a_7_12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d983a77a9a_7_12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d983a77a9a_7_13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3d983a77a9a_7_13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1895474" y="510777"/>
            <a:ext cx="66201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3" name="Google Shape;53;p13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1895474" y="1369220"/>
            <a:ext cx="66201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white, street&#10;&#10;Description automatically generated" id="64" name="Google Shape;6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5"/>
          <p:cNvSpPr txBox="1"/>
          <p:nvPr>
            <p:ph type="ctrTitle"/>
          </p:nvPr>
        </p:nvSpPr>
        <p:spPr>
          <a:xfrm>
            <a:off x="786452" y="1102323"/>
            <a:ext cx="75711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" type="subTitle"/>
          </p:nvPr>
        </p:nvSpPr>
        <p:spPr>
          <a:xfrm>
            <a:off x="1143000" y="301325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 showMasterSp="0">
  <p:cSld name="1_Title Slid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white, street&#10;&#10;Description automatically generated" id="68" name="Google Shape;68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6"/>
          <p:cNvSpPr txBox="1"/>
          <p:nvPr>
            <p:ph idx="1" type="subTitle"/>
          </p:nvPr>
        </p:nvSpPr>
        <p:spPr>
          <a:xfrm>
            <a:off x="1143000" y="1315780"/>
            <a:ext cx="6858000" cy="29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/>
          <p:nvPr>
            <p:ph type="title"/>
          </p:nvPr>
        </p:nvSpPr>
        <p:spPr>
          <a:xfrm>
            <a:off x="1895474" y="510777"/>
            <a:ext cx="66201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" name="Google Shape;75;p17"/>
          <p:cNvSpPr txBox="1"/>
          <p:nvPr>
            <p:ph idx="1" type="body"/>
          </p:nvPr>
        </p:nvSpPr>
        <p:spPr>
          <a:xfrm>
            <a:off x="1895474" y="1369220"/>
            <a:ext cx="66201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and Content" showMasterSp="0">
  <p:cSld name="7_Title and Conten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8"/>
          <p:cNvSpPr txBox="1"/>
          <p:nvPr>
            <p:ph type="title"/>
          </p:nvPr>
        </p:nvSpPr>
        <p:spPr>
          <a:xfrm>
            <a:off x="499533" y="510777"/>
            <a:ext cx="80160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499533" y="4783337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2874770" y="4783337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8"/>
          <p:cNvSpPr txBox="1"/>
          <p:nvPr>
            <p:ph idx="1" type="body"/>
          </p:nvPr>
        </p:nvSpPr>
        <p:spPr>
          <a:xfrm>
            <a:off x="499534" y="1369220"/>
            <a:ext cx="80160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showMasterSp="0" type="obj">
  <p:cSld name="OBJEC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9"/>
          <p:cNvSpPr txBox="1"/>
          <p:nvPr>
            <p:ph type="title"/>
          </p:nvPr>
        </p:nvSpPr>
        <p:spPr>
          <a:xfrm>
            <a:off x="1776845" y="639581"/>
            <a:ext cx="6738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" type="body"/>
          </p:nvPr>
        </p:nvSpPr>
        <p:spPr>
          <a:xfrm>
            <a:off x="1776845" y="1472911"/>
            <a:ext cx="6738600" cy="3159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flat screen television&#10;&#10;Description automatically generated" id="91" name="Google Shape;91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20"/>
          <p:cNvSpPr txBox="1"/>
          <p:nvPr>
            <p:ph type="title"/>
          </p:nvPr>
        </p:nvSpPr>
        <p:spPr>
          <a:xfrm>
            <a:off x="582132" y="510777"/>
            <a:ext cx="79797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20"/>
          <p:cNvSpPr txBox="1"/>
          <p:nvPr>
            <p:ph idx="1" type="body"/>
          </p:nvPr>
        </p:nvSpPr>
        <p:spPr>
          <a:xfrm>
            <a:off x="582133" y="1369219"/>
            <a:ext cx="7979700" cy="26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4" name="Google Shape;94;p20"/>
          <p:cNvSpPr txBox="1"/>
          <p:nvPr>
            <p:ph idx="10" type="dt"/>
          </p:nvPr>
        </p:nvSpPr>
        <p:spPr>
          <a:xfrm>
            <a:off x="582132" y="4097205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20"/>
          <p:cNvSpPr txBox="1"/>
          <p:nvPr>
            <p:ph idx="11" type="ftr"/>
          </p:nvPr>
        </p:nvSpPr>
        <p:spPr>
          <a:xfrm>
            <a:off x="3028949" y="4097204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2" type="sldNum"/>
          </p:nvPr>
        </p:nvSpPr>
        <p:spPr>
          <a:xfrm>
            <a:off x="6858000" y="409720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 showMasterSp="0">
  <p:cSld name="3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idx="12" type="sldNum"/>
          </p:nvPr>
        </p:nvSpPr>
        <p:spPr>
          <a:xfrm>
            <a:off x="6858000" y="409720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picture containing monitor, indoor, television, sitting&#10;&#10;Description automatically generated" id="99" name="Google Shape;99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type="title"/>
          </p:nvPr>
        </p:nvSpPr>
        <p:spPr>
          <a:xfrm>
            <a:off x="1776845" y="1282303"/>
            <a:ext cx="67338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2"/>
          <p:cNvSpPr txBox="1"/>
          <p:nvPr>
            <p:ph idx="1" type="body"/>
          </p:nvPr>
        </p:nvSpPr>
        <p:spPr>
          <a:xfrm>
            <a:off x="1776845" y="3442097"/>
            <a:ext cx="67338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3" name="Google Shape;103;p22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2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5" name="Google Shape;105;p22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type="title"/>
          </p:nvPr>
        </p:nvSpPr>
        <p:spPr>
          <a:xfrm>
            <a:off x="1895474" y="510777"/>
            <a:ext cx="66201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23"/>
          <p:cNvSpPr txBox="1"/>
          <p:nvPr>
            <p:ph idx="1" type="body"/>
          </p:nvPr>
        </p:nvSpPr>
        <p:spPr>
          <a:xfrm>
            <a:off x="1776844" y="1369219"/>
            <a:ext cx="32604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9" name="Google Shape;109;p23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23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3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2" name="Google Shape;112;p23"/>
          <p:cNvSpPr txBox="1"/>
          <p:nvPr>
            <p:ph idx="2" type="body"/>
          </p:nvPr>
        </p:nvSpPr>
        <p:spPr>
          <a:xfrm>
            <a:off x="5255142" y="1369219"/>
            <a:ext cx="32604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4"/>
          <p:cNvSpPr txBox="1"/>
          <p:nvPr>
            <p:ph idx="1" type="body"/>
          </p:nvPr>
        </p:nvSpPr>
        <p:spPr>
          <a:xfrm>
            <a:off x="5255142" y="1369219"/>
            <a:ext cx="32613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5" name="Google Shape;115;p24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6" name="Google Shape;116;p24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4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8" name="Google Shape;118;p24"/>
          <p:cNvSpPr txBox="1"/>
          <p:nvPr>
            <p:ph type="title"/>
          </p:nvPr>
        </p:nvSpPr>
        <p:spPr>
          <a:xfrm>
            <a:off x="1776845" y="510777"/>
            <a:ext cx="6738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9" name="Google Shape;119;p24"/>
          <p:cNvSpPr txBox="1"/>
          <p:nvPr>
            <p:ph idx="2" type="body"/>
          </p:nvPr>
        </p:nvSpPr>
        <p:spPr>
          <a:xfrm>
            <a:off x="5255142" y="1980010"/>
            <a:ext cx="3260400" cy="26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0" name="Google Shape;120;p24"/>
          <p:cNvSpPr txBox="1"/>
          <p:nvPr>
            <p:ph idx="3" type="body"/>
          </p:nvPr>
        </p:nvSpPr>
        <p:spPr>
          <a:xfrm>
            <a:off x="1776845" y="1369219"/>
            <a:ext cx="32613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1" name="Google Shape;121;p24"/>
          <p:cNvSpPr txBox="1"/>
          <p:nvPr>
            <p:ph idx="4" type="body"/>
          </p:nvPr>
        </p:nvSpPr>
        <p:spPr>
          <a:xfrm>
            <a:off x="1776845" y="1980010"/>
            <a:ext cx="3260400" cy="26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Section Header" showMasterSp="0">
  <p:cSld name="1_Section Header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5"/>
          <p:cNvSpPr txBox="1"/>
          <p:nvPr>
            <p:ph type="title"/>
          </p:nvPr>
        </p:nvSpPr>
        <p:spPr>
          <a:xfrm>
            <a:off x="1776845" y="1282303"/>
            <a:ext cx="67338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5" name="Google Shape;125;p25"/>
          <p:cNvSpPr txBox="1"/>
          <p:nvPr>
            <p:ph idx="1" type="body"/>
          </p:nvPr>
        </p:nvSpPr>
        <p:spPr>
          <a:xfrm>
            <a:off x="1776845" y="3442097"/>
            <a:ext cx="67338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7" name="Google Shape;127;p25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8" name="Google Shape;128;p25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6"/>
          <p:cNvSpPr txBox="1"/>
          <p:nvPr>
            <p:ph type="title"/>
          </p:nvPr>
        </p:nvSpPr>
        <p:spPr>
          <a:xfrm>
            <a:off x="1776845" y="598081"/>
            <a:ext cx="6738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2" name="Google Shape;132;p26"/>
          <p:cNvSpPr txBox="1"/>
          <p:nvPr>
            <p:ph idx="1" type="body"/>
          </p:nvPr>
        </p:nvSpPr>
        <p:spPr>
          <a:xfrm>
            <a:off x="1776844" y="1369219"/>
            <a:ext cx="32604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3" name="Google Shape;133;p26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4" name="Google Shape;134;p26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6" name="Google Shape;136;p26"/>
          <p:cNvSpPr txBox="1"/>
          <p:nvPr>
            <p:ph idx="2" type="body"/>
          </p:nvPr>
        </p:nvSpPr>
        <p:spPr>
          <a:xfrm>
            <a:off x="5255142" y="1369219"/>
            <a:ext cx="32604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 showMasterSp="0">
  <p:cSld name="1_Comparison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7"/>
          <p:cNvSpPr txBox="1"/>
          <p:nvPr>
            <p:ph idx="1" type="body"/>
          </p:nvPr>
        </p:nvSpPr>
        <p:spPr>
          <a:xfrm>
            <a:off x="5255142" y="1369219"/>
            <a:ext cx="32613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0" name="Google Shape;140;p27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27"/>
          <p:cNvSpPr txBox="1"/>
          <p:nvPr>
            <p:ph idx="2" type="body"/>
          </p:nvPr>
        </p:nvSpPr>
        <p:spPr>
          <a:xfrm>
            <a:off x="5255142" y="1980010"/>
            <a:ext cx="3260400" cy="26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3" type="body"/>
          </p:nvPr>
        </p:nvSpPr>
        <p:spPr>
          <a:xfrm>
            <a:off x="1776845" y="1369219"/>
            <a:ext cx="32613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5" name="Google Shape;145;p27"/>
          <p:cNvSpPr txBox="1"/>
          <p:nvPr>
            <p:ph idx="4" type="body"/>
          </p:nvPr>
        </p:nvSpPr>
        <p:spPr>
          <a:xfrm>
            <a:off x="1776845" y="1980010"/>
            <a:ext cx="3260400" cy="26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6" name="Google Shape;146;p27"/>
          <p:cNvSpPr txBox="1"/>
          <p:nvPr>
            <p:ph type="title"/>
          </p:nvPr>
        </p:nvSpPr>
        <p:spPr>
          <a:xfrm>
            <a:off x="1776845" y="598081"/>
            <a:ext cx="6738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" showMasterSp="0">
  <p:cSld name="2_Section Header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8"/>
          <p:cNvSpPr txBox="1"/>
          <p:nvPr>
            <p:ph type="title"/>
          </p:nvPr>
        </p:nvSpPr>
        <p:spPr>
          <a:xfrm>
            <a:off x="499533" y="1282303"/>
            <a:ext cx="80112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1" type="body"/>
          </p:nvPr>
        </p:nvSpPr>
        <p:spPr>
          <a:xfrm>
            <a:off x="499533" y="3442097"/>
            <a:ext cx="80112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1" name="Google Shape;151;p28"/>
          <p:cNvSpPr txBox="1"/>
          <p:nvPr>
            <p:ph idx="10" type="dt"/>
          </p:nvPr>
        </p:nvSpPr>
        <p:spPr>
          <a:xfrm>
            <a:off x="499533" y="4787441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idx="11" type="ftr"/>
          </p:nvPr>
        </p:nvSpPr>
        <p:spPr>
          <a:xfrm>
            <a:off x="2874770" y="4787441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9"/>
          <p:cNvSpPr txBox="1"/>
          <p:nvPr>
            <p:ph idx="1" type="body"/>
          </p:nvPr>
        </p:nvSpPr>
        <p:spPr>
          <a:xfrm>
            <a:off x="499533" y="1369219"/>
            <a:ext cx="39558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7" name="Google Shape;157;p29"/>
          <p:cNvSpPr txBox="1"/>
          <p:nvPr>
            <p:ph type="title"/>
          </p:nvPr>
        </p:nvSpPr>
        <p:spPr>
          <a:xfrm>
            <a:off x="499533" y="510777"/>
            <a:ext cx="80160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10" type="dt"/>
          </p:nvPr>
        </p:nvSpPr>
        <p:spPr>
          <a:xfrm>
            <a:off x="499533" y="4783337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9" name="Google Shape;159;p29"/>
          <p:cNvSpPr txBox="1"/>
          <p:nvPr>
            <p:ph idx="11" type="ftr"/>
          </p:nvPr>
        </p:nvSpPr>
        <p:spPr>
          <a:xfrm>
            <a:off x="2874770" y="4783337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0" name="Google Shape;160;p29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" name="Google Shape;161;p29"/>
          <p:cNvSpPr txBox="1"/>
          <p:nvPr>
            <p:ph idx="2" type="body"/>
          </p:nvPr>
        </p:nvSpPr>
        <p:spPr>
          <a:xfrm>
            <a:off x="4559297" y="1369219"/>
            <a:ext cx="39558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30"/>
          <p:cNvSpPr txBox="1"/>
          <p:nvPr>
            <p:ph idx="10" type="dt"/>
          </p:nvPr>
        </p:nvSpPr>
        <p:spPr>
          <a:xfrm>
            <a:off x="499532" y="4782940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5" name="Google Shape;165;p30"/>
          <p:cNvSpPr txBox="1"/>
          <p:nvPr>
            <p:ph idx="11" type="ftr"/>
          </p:nvPr>
        </p:nvSpPr>
        <p:spPr>
          <a:xfrm>
            <a:off x="2874770" y="4782939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6" name="Google Shape;166;p30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30"/>
          <p:cNvSpPr txBox="1"/>
          <p:nvPr>
            <p:ph type="title"/>
          </p:nvPr>
        </p:nvSpPr>
        <p:spPr>
          <a:xfrm>
            <a:off x="499533" y="510777"/>
            <a:ext cx="80160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8" name="Google Shape;168;p30"/>
          <p:cNvSpPr txBox="1"/>
          <p:nvPr>
            <p:ph idx="1" type="body"/>
          </p:nvPr>
        </p:nvSpPr>
        <p:spPr>
          <a:xfrm>
            <a:off x="499532" y="1368425"/>
            <a:ext cx="39558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69" name="Google Shape;169;p30"/>
          <p:cNvSpPr txBox="1"/>
          <p:nvPr>
            <p:ph idx="2" type="body"/>
          </p:nvPr>
        </p:nvSpPr>
        <p:spPr>
          <a:xfrm>
            <a:off x="499533" y="1980010"/>
            <a:ext cx="3955800" cy="26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0" name="Google Shape;170;p30"/>
          <p:cNvSpPr txBox="1"/>
          <p:nvPr>
            <p:ph idx="3" type="body"/>
          </p:nvPr>
        </p:nvSpPr>
        <p:spPr>
          <a:xfrm>
            <a:off x="4559298" y="1368425"/>
            <a:ext cx="39558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71" name="Google Shape;171;p30"/>
          <p:cNvSpPr txBox="1"/>
          <p:nvPr>
            <p:ph idx="4" type="body"/>
          </p:nvPr>
        </p:nvSpPr>
        <p:spPr>
          <a:xfrm>
            <a:off x="4559299" y="1980010"/>
            <a:ext cx="3955800" cy="26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and Content" showMasterSp="0">
  <p:cSld name="4_Title and Content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flat screen television&#10;&#10;Description automatically generated" id="173" name="Google Shape;17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31"/>
          <p:cNvSpPr txBox="1"/>
          <p:nvPr>
            <p:ph idx="10" type="dt"/>
          </p:nvPr>
        </p:nvSpPr>
        <p:spPr>
          <a:xfrm>
            <a:off x="582132" y="4097205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5" name="Google Shape;175;p31"/>
          <p:cNvSpPr txBox="1"/>
          <p:nvPr>
            <p:ph idx="11" type="ftr"/>
          </p:nvPr>
        </p:nvSpPr>
        <p:spPr>
          <a:xfrm>
            <a:off x="3028949" y="4097204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6" name="Google Shape;176;p31"/>
          <p:cNvSpPr txBox="1"/>
          <p:nvPr>
            <p:ph idx="12" type="sldNum"/>
          </p:nvPr>
        </p:nvSpPr>
        <p:spPr>
          <a:xfrm>
            <a:off x="6858000" y="409720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7" name="Google Shape;177;p31"/>
          <p:cNvSpPr txBox="1"/>
          <p:nvPr/>
        </p:nvSpPr>
        <p:spPr>
          <a:xfrm>
            <a:off x="582132" y="1086113"/>
            <a:ext cx="67338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t/>
            </a:r>
            <a:endParaRPr b="0" i="0" sz="4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31"/>
          <p:cNvSpPr txBox="1"/>
          <p:nvPr>
            <p:ph idx="1" type="body"/>
          </p:nvPr>
        </p:nvSpPr>
        <p:spPr>
          <a:xfrm>
            <a:off x="582132" y="3245907"/>
            <a:ext cx="67338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79" name="Google Shape;179;p31"/>
          <p:cNvSpPr txBox="1"/>
          <p:nvPr>
            <p:ph type="title"/>
          </p:nvPr>
        </p:nvSpPr>
        <p:spPr>
          <a:xfrm>
            <a:off x="582132" y="1065872"/>
            <a:ext cx="67338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flat screen television&#10;&#10;Description automatically generated" id="181" name="Google Shape;181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2"/>
          <p:cNvSpPr txBox="1"/>
          <p:nvPr>
            <p:ph type="title"/>
          </p:nvPr>
        </p:nvSpPr>
        <p:spPr>
          <a:xfrm>
            <a:off x="582132" y="510777"/>
            <a:ext cx="79797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3" name="Google Shape;183;p32"/>
          <p:cNvSpPr txBox="1"/>
          <p:nvPr>
            <p:ph idx="10" type="dt"/>
          </p:nvPr>
        </p:nvSpPr>
        <p:spPr>
          <a:xfrm>
            <a:off x="582132" y="4097205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4" name="Google Shape;184;p32"/>
          <p:cNvSpPr txBox="1"/>
          <p:nvPr>
            <p:ph idx="11" type="ftr"/>
          </p:nvPr>
        </p:nvSpPr>
        <p:spPr>
          <a:xfrm>
            <a:off x="3028949" y="4097204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5" name="Google Shape;185;p32"/>
          <p:cNvSpPr txBox="1"/>
          <p:nvPr>
            <p:ph idx="12" type="sldNum"/>
          </p:nvPr>
        </p:nvSpPr>
        <p:spPr>
          <a:xfrm>
            <a:off x="6858000" y="409720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6" name="Google Shape;186;p32"/>
          <p:cNvSpPr txBox="1"/>
          <p:nvPr>
            <p:ph idx="1" type="body"/>
          </p:nvPr>
        </p:nvSpPr>
        <p:spPr>
          <a:xfrm>
            <a:off x="582132" y="1365640"/>
            <a:ext cx="3875700" cy="26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7" name="Google Shape;187;p32"/>
          <p:cNvSpPr txBox="1"/>
          <p:nvPr>
            <p:ph idx="2" type="body"/>
          </p:nvPr>
        </p:nvSpPr>
        <p:spPr>
          <a:xfrm>
            <a:off x="4686299" y="1365639"/>
            <a:ext cx="3875700" cy="26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flat screen television&#10;&#10;Description automatically generated" id="189" name="Google Shape;189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3"/>
          <p:cNvSpPr txBox="1"/>
          <p:nvPr>
            <p:ph type="title"/>
          </p:nvPr>
        </p:nvSpPr>
        <p:spPr>
          <a:xfrm>
            <a:off x="582132" y="510777"/>
            <a:ext cx="79797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1" name="Google Shape;191;p33"/>
          <p:cNvSpPr txBox="1"/>
          <p:nvPr>
            <p:ph idx="10" type="dt"/>
          </p:nvPr>
        </p:nvSpPr>
        <p:spPr>
          <a:xfrm>
            <a:off x="582132" y="4097205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1" type="ftr"/>
          </p:nvPr>
        </p:nvSpPr>
        <p:spPr>
          <a:xfrm>
            <a:off x="3028949" y="4097204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3" name="Google Shape;193;p33"/>
          <p:cNvSpPr txBox="1"/>
          <p:nvPr>
            <p:ph idx="12" type="sldNum"/>
          </p:nvPr>
        </p:nvSpPr>
        <p:spPr>
          <a:xfrm>
            <a:off x="6858000" y="409720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4" name="Google Shape;194;p33"/>
          <p:cNvSpPr txBox="1"/>
          <p:nvPr>
            <p:ph idx="1" type="body"/>
          </p:nvPr>
        </p:nvSpPr>
        <p:spPr>
          <a:xfrm>
            <a:off x="582132" y="1882004"/>
            <a:ext cx="3875700" cy="20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5" name="Google Shape;195;p33"/>
          <p:cNvSpPr txBox="1"/>
          <p:nvPr>
            <p:ph idx="2" type="body"/>
          </p:nvPr>
        </p:nvSpPr>
        <p:spPr>
          <a:xfrm>
            <a:off x="582132" y="1365639"/>
            <a:ext cx="3875700" cy="39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96" name="Google Shape;196;p33"/>
          <p:cNvSpPr txBox="1"/>
          <p:nvPr>
            <p:ph idx="3" type="body"/>
          </p:nvPr>
        </p:nvSpPr>
        <p:spPr>
          <a:xfrm>
            <a:off x="4686302" y="1882004"/>
            <a:ext cx="3875700" cy="20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7" name="Google Shape;197;p33"/>
          <p:cNvSpPr txBox="1"/>
          <p:nvPr>
            <p:ph idx="4" type="body"/>
          </p:nvPr>
        </p:nvSpPr>
        <p:spPr>
          <a:xfrm>
            <a:off x="4686302" y="1365639"/>
            <a:ext cx="3875700" cy="39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image" Target="../media/image6.jp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refrigerator, monitor, black&#10;&#10;Description automatically generated" id="57" name="Google Shape;57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4"/>
          <p:cNvSpPr txBox="1"/>
          <p:nvPr>
            <p:ph type="title"/>
          </p:nvPr>
        </p:nvSpPr>
        <p:spPr>
          <a:xfrm>
            <a:off x="1895474" y="510777"/>
            <a:ext cx="66201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9" name="Google Shape;59;p14"/>
          <p:cNvSpPr txBox="1"/>
          <p:nvPr>
            <p:ph idx="1" type="body"/>
          </p:nvPr>
        </p:nvSpPr>
        <p:spPr>
          <a:xfrm>
            <a:off x="1895475" y="1369219"/>
            <a:ext cx="66201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10" type="dt"/>
          </p:nvPr>
        </p:nvSpPr>
        <p:spPr>
          <a:xfrm>
            <a:off x="1776845" y="4787442"/>
            <a:ext cx="1496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14"/>
          <p:cNvSpPr txBox="1"/>
          <p:nvPr>
            <p:ph idx="11" type="ftr"/>
          </p:nvPr>
        </p:nvSpPr>
        <p:spPr>
          <a:xfrm>
            <a:off x="3506931" y="478744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6839816" y="478744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186">
          <p15:clr>
            <a:srgbClr val="F26B43"/>
          </p15:clr>
        </p15:guide>
        <p15:guide id="2" pos="56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Relationship Id="rId4" Type="http://schemas.openxmlformats.org/officeDocument/2006/relationships/hyperlink" Target="https://unsplash.com/photos/woman-in-white-coat-holding-green-shopping-cart-Gk8LG7dsHWA" TargetMode="External"/><Relationship Id="rId5" Type="http://schemas.openxmlformats.org/officeDocument/2006/relationships/hyperlink" Target="https://unsplash.com/@socialtyvr" TargetMode="External"/><Relationship Id="rId6" Type="http://schemas.openxmlformats.org/officeDocument/2006/relationships/hyperlink" Target="https://unsplash.com/license" TargetMode="External"/><Relationship Id="rId7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Relationship Id="rId4" Type="http://schemas.openxmlformats.org/officeDocument/2006/relationships/image" Target="../media/image12.png"/><Relationship Id="rId5" Type="http://schemas.openxmlformats.org/officeDocument/2006/relationships/hyperlink" Target="https://unsplash.com/photos/woman-in-white-coat-holding-green-shopping-cart-Gk8LG7dsHWA" TargetMode="External"/><Relationship Id="rId6" Type="http://schemas.openxmlformats.org/officeDocument/2006/relationships/hyperlink" Target="https://unsplash.com/@socialtyvr" TargetMode="External"/><Relationship Id="rId7" Type="http://schemas.openxmlformats.org/officeDocument/2006/relationships/hyperlink" Target="https://unsplash.com/license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Relationship Id="rId4" Type="http://schemas.openxmlformats.org/officeDocument/2006/relationships/hyperlink" Target="https://unsplash.com/photos/a-purple-background-with-a-basket-of-items-and-a-target-mlpsHpUUCHY" TargetMode="External"/><Relationship Id="rId5" Type="http://schemas.openxmlformats.org/officeDocument/2006/relationships/hyperlink" Target="https://unsplash.com/@growtika" TargetMode="External"/><Relationship Id="rId6" Type="http://schemas.openxmlformats.org/officeDocument/2006/relationships/hyperlink" Target="https://unsplash.com/license" TargetMode="External"/><Relationship Id="rId7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png"/><Relationship Id="rId4" Type="http://schemas.openxmlformats.org/officeDocument/2006/relationships/hyperlink" Target="https://commons.wikimedia.org/wiki/File:Association_Rule_Mining_Venn_Diagram.png" TargetMode="External"/><Relationship Id="rId5" Type="http://schemas.openxmlformats.org/officeDocument/2006/relationships/hyperlink" Target="https://creativecommons.org/licenses/by-sa/4.0/" TargetMode="External"/><Relationship Id="rId6" Type="http://schemas.openxmlformats.org/officeDocument/2006/relationships/image" Target="../media/image1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hyperlink" Target="https://unsplash.com/photos/woman-in-white-coat-holding-green-shopping-cart-Gk8LG7dsHWA" TargetMode="External"/><Relationship Id="rId5" Type="http://schemas.openxmlformats.org/officeDocument/2006/relationships/hyperlink" Target="https://unsplash.com/@socialtyvr" TargetMode="External"/><Relationship Id="rId6" Type="http://schemas.openxmlformats.org/officeDocument/2006/relationships/hyperlink" Target="https://unsplash.com/license" TargetMode="External"/><Relationship Id="rId7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hyperlink" Target="https://unsplash.com/photos/woman-in-white-coat-holding-green-shopping-cart-Gk8LG7dsHWA" TargetMode="External"/><Relationship Id="rId5" Type="http://schemas.openxmlformats.org/officeDocument/2006/relationships/hyperlink" Target="https://unsplash.com/@socialtyvr" TargetMode="External"/><Relationship Id="rId6" Type="http://schemas.openxmlformats.org/officeDocument/2006/relationships/hyperlink" Target="https://unsplash.com/license" TargetMode="External"/><Relationship Id="rId7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25183"/>
            <a:ext cx="9144002" cy="5427458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4"/>
          <p:cNvSpPr txBox="1"/>
          <p:nvPr/>
        </p:nvSpPr>
        <p:spPr>
          <a:xfrm>
            <a:off x="442375" y="1174325"/>
            <a:ext cx="47376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FFD966"/>
                </a:solidFill>
                <a:latin typeface="Sora"/>
                <a:ea typeface="Sora"/>
                <a:cs typeface="Sora"/>
                <a:sym typeface="Sora"/>
              </a:rPr>
              <a:t>Nutrichoice</a:t>
            </a:r>
            <a:endParaRPr b="1" sz="3500">
              <a:solidFill>
                <a:srgbClr val="FFD966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100">
              <a:solidFill>
                <a:srgbClr val="FFE599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rgbClr val="FFE599"/>
                </a:solidFill>
                <a:latin typeface="Sora"/>
                <a:ea typeface="Sora"/>
                <a:cs typeface="Sora"/>
                <a:sym typeface="Sora"/>
              </a:rPr>
              <a:t>Capstone 2 Presentation Slides</a:t>
            </a:r>
            <a:endParaRPr sz="3100">
              <a:solidFill>
                <a:srgbClr val="FFE599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04" name="Google Shape;204;p34"/>
          <p:cNvSpPr txBox="1"/>
          <p:nvPr/>
        </p:nvSpPr>
        <p:spPr>
          <a:xfrm>
            <a:off x="5179975" y="2888100"/>
            <a:ext cx="33858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E599"/>
                </a:solidFill>
                <a:latin typeface="Sora"/>
                <a:ea typeface="Sora"/>
                <a:cs typeface="Sora"/>
                <a:sym typeface="Sora"/>
              </a:rPr>
              <a:t>Joaquin Frangi</a:t>
            </a:r>
            <a:endParaRPr sz="1700">
              <a:solidFill>
                <a:srgbClr val="FFE599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E599"/>
                </a:solidFill>
                <a:latin typeface="Sora"/>
                <a:ea typeface="Sora"/>
                <a:cs typeface="Sora"/>
                <a:sym typeface="Sora"/>
              </a:rPr>
              <a:t>Isabella Correa</a:t>
            </a:r>
            <a:endParaRPr sz="1700">
              <a:solidFill>
                <a:srgbClr val="FFE599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E599"/>
                </a:solidFill>
                <a:latin typeface="Sora"/>
                <a:ea typeface="Sora"/>
                <a:cs typeface="Sora"/>
                <a:sym typeface="Sora"/>
              </a:rPr>
              <a:t>Pedro Remoir </a:t>
            </a:r>
            <a:endParaRPr sz="1700">
              <a:solidFill>
                <a:srgbClr val="FFE599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E599"/>
                </a:solidFill>
                <a:latin typeface="Sora"/>
                <a:ea typeface="Sora"/>
                <a:cs typeface="Sora"/>
                <a:sym typeface="Sora"/>
              </a:rPr>
              <a:t>Luis Duque</a:t>
            </a:r>
            <a:endParaRPr sz="1700">
              <a:solidFill>
                <a:srgbClr val="FFE599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E599"/>
                </a:solidFill>
                <a:latin typeface="Sora"/>
                <a:ea typeface="Sora"/>
                <a:cs typeface="Sora"/>
                <a:sym typeface="Sora"/>
              </a:rPr>
              <a:t>Catalina Cisneros</a:t>
            </a:r>
            <a:endParaRPr sz="1700">
              <a:solidFill>
                <a:srgbClr val="FFE599"/>
              </a:solidFill>
              <a:latin typeface="Sora"/>
              <a:ea typeface="Sora"/>
              <a:cs typeface="Sora"/>
              <a:sym typeface="Sor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3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Demonstration Overview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264" name="Google Shape;264;p43"/>
          <p:cNvSpPr txBox="1"/>
          <p:nvPr/>
        </p:nvSpPr>
        <p:spPr>
          <a:xfrm>
            <a:off x="1006700" y="1434850"/>
            <a:ext cx="3867900" cy="37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E599"/>
                </a:solidFill>
              </a:rPr>
              <a:t>Account</a:t>
            </a:r>
            <a:r>
              <a:rPr lang="en">
                <a:solidFill>
                  <a:srgbClr val="FFE599"/>
                </a:solidFill>
              </a:rPr>
              <a:t> </a:t>
            </a:r>
            <a:r>
              <a:rPr b="1" lang="en">
                <a:solidFill>
                  <a:srgbClr val="FFE599"/>
                </a:solidFill>
              </a:rPr>
              <a:t>Page</a:t>
            </a:r>
            <a:endParaRPr b="1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A centralized profile hub where users can: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E599"/>
                </a:solidFill>
              </a:rPr>
              <a:t>  - Edit their name, username, bio, and profile picture</a:t>
            </a:r>
            <a:endParaRPr sz="12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E599"/>
                </a:solidFill>
              </a:rPr>
              <a:t>  - Update dietary preferences (session or permanent)</a:t>
            </a:r>
            <a:endParaRPr sz="12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E599"/>
                </a:solidFill>
              </a:rPr>
              <a:t>  - Change their password</a:t>
            </a:r>
            <a:endParaRPr sz="12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E599"/>
                </a:solidFill>
              </a:rPr>
              <a:t>  - View their social stats — followers, following, and    blocked users</a:t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E599"/>
                </a:solidFill>
              </a:rPr>
              <a:t>  - See a quick link to their cookbooks</a:t>
            </a:r>
            <a:endParaRPr sz="12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                                                      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</p:txBody>
      </p:sp>
      <p:pic>
        <p:nvPicPr>
          <p:cNvPr id="265" name="Google Shape;265;p43" title="Screenshot 2026-04-26 at 10.48.23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30150" y="1155275"/>
            <a:ext cx="2525674" cy="355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4"/>
          <p:cNvSpPr txBox="1"/>
          <p:nvPr/>
        </p:nvSpPr>
        <p:spPr>
          <a:xfrm>
            <a:off x="875965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Demonstration Overview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271" name="Google Shape;271;p44"/>
          <p:cNvSpPr txBox="1"/>
          <p:nvPr/>
        </p:nvSpPr>
        <p:spPr>
          <a:xfrm>
            <a:off x="875965" y="1332129"/>
            <a:ext cx="3867900" cy="45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E599"/>
                </a:solidFill>
              </a:rPr>
              <a:t>Homepage</a:t>
            </a:r>
            <a:r>
              <a:rPr lang="en">
                <a:solidFill>
                  <a:srgbClr val="FFE599"/>
                </a:solidFill>
              </a:rPr>
              <a:t> </a:t>
            </a:r>
            <a:r>
              <a:rPr b="1" lang="en">
                <a:solidFill>
                  <a:srgbClr val="FFE599"/>
                </a:solidFill>
              </a:rPr>
              <a:t>—</a:t>
            </a:r>
            <a:r>
              <a:rPr lang="en">
                <a:solidFill>
                  <a:srgbClr val="FFE599"/>
                </a:solidFill>
              </a:rPr>
              <a:t> </a:t>
            </a:r>
            <a:r>
              <a:rPr b="1" lang="en">
                <a:solidFill>
                  <a:srgbClr val="FFE599"/>
                </a:solidFill>
              </a:rPr>
              <a:t>Search</a:t>
            </a:r>
            <a:r>
              <a:rPr lang="en">
                <a:solidFill>
                  <a:srgbClr val="FFE599"/>
                </a:solidFill>
              </a:rPr>
              <a:t> </a:t>
            </a:r>
            <a:r>
              <a:rPr b="1" lang="en">
                <a:solidFill>
                  <a:srgbClr val="FFE599"/>
                </a:solidFill>
              </a:rPr>
              <a:t>&amp;</a:t>
            </a:r>
            <a:r>
              <a:rPr lang="en">
                <a:solidFill>
                  <a:srgbClr val="FFE599"/>
                </a:solidFill>
              </a:rPr>
              <a:t> </a:t>
            </a:r>
            <a:r>
              <a:rPr b="1" lang="en">
                <a:solidFill>
                  <a:srgbClr val="FFE599"/>
                </a:solidFill>
              </a:rPr>
              <a:t>Filter</a:t>
            </a:r>
            <a:endParaRPr b="1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The main recipe discovery experience. 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Users can: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S</a:t>
            </a:r>
            <a:r>
              <a:rPr lang="en" sz="1200">
                <a:solidFill>
                  <a:srgbClr val="FFE599"/>
                </a:solidFill>
              </a:rPr>
              <a:t>earch recipes by keyword with real-time results</a:t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E599"/>
                </a:solidFill>
              </a:rPr>
              <a:t>  - Apply dietary filters (seeded from their profile preferences, overridable per session)</a:t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E599"/>
                </a:solidFill>
              </a:rPr>
              <a:t>  - Scroll through an infinite-load recipe grid</a:t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E599"/>
                </a:solidFill>
              </a:rPr>
              <a:t>  - Click any recipe card to open a full detail modal (ingredients, nutrition, instructions)</a:t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E599"/>
                </a:solidFill>
              </a:rPr>
              <a:t>  - Favorite recipes</a:t>
            </a:r>
            <a:r>
              <a:rPr lang="en" sz="1300">
                <a:solidFill>
                  <a:srgbClr val="FFE599"/>
                </a:solidFill>
              </a:rPr>
              <a:t> directly from the card or modal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E599"/>
                </a:solidFill>
              </a:rPr>
              <a:t>                                                            </a:t>
            </a:r>
            <a:endParaRPr sz="17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E599"/>
                </a:solidFill>
              </a:rPr>
              <a:t>   </a:t>
            </a:r>
            <a:endParaRPr sz="17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E599"/>
                </a:solidFill>
              </a:rPr>
              <a:t>      </a:t>
            </a:r>
            <a:endParaRPr sz="17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FFE599"/>
              </a:solidFill>
            </a:endParaRPr>
          </a:p>
        </p:txBody>
      </p:sp>
      <p:pic>
        <p:nvPicPr>
          <p:cNvPr id="272" name="Google Shape;272;p44" title="Screenshot 2026-04-26 at 10.50.13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9600" y="1126700"/>
            <a:ext cx="3723802" cy="2912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5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Demonstration Overview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278" name="Google Shape;278;p45"/>
          <p:cNvSpPr txBox="1"/>
          <p:nvPr/>
        </p:nvSpPr>
        <p:spPr>
          <a:xfrm>
            <a:off x="1006700" y="1360125"/>
            <a:ext cx="3998700" cy="44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E599"/>
                </a:solidFill>
              </a:rPr>
              <a:t>Recipe</a:t>
            </a:r>
            <a:r>
              <a:rPr lang="en">
                <a:solidFill>
                  <a:srgbClr val="FFE599"/>
                </a:solidFill>
              </a:rPr>
              <a:t> </a:t>
            </a:r>
            <a:r>
              <a:rPr b="1" lang="en">
                <a:solidFill>
                  <a:srgbClr val="FFE599"/>
                </a:solidFill>
              </a:rPr>
              <a:t>Feed</a:t>
            </a:r>
            <a:endParaRPr b="1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A social, swipe-style browsing experience. 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Users scroll through a carousel of recipes with: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Full recipe detail: ingredients, instructions, cuisine tags, dietary badges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User reviews</a:t>
            </a:r>
            <a:r>
              <a:rPr lang="en" sz="1300">
                <a:solidFill>
                  <a:srgbClr val="FFE599"/>
                </a:solidFill>
              </a:rPr>
              <a:t> (with a modal to read all reviews)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Favorite and "Add to Cookbook" actions inline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A social feel distinct from the search-focused homepage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                                                          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 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    </a:t>
            </a:r>
            <a:endParaRPr sz="1300">
              <a:solidFill>
                <a:srgbClr val="FFE599"/>
              </a:solidFill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</p:txBody>
      </p:sp>
      <p:pic>
        <p:nvPicPr>
          <p:cNvPr id="279" name="Google Shape;279;p45" title="Screenshot 2026-04-26 at 10.51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63700" y="1163325"/>
            <a:ext cx="2482799" cy="352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6"/>
          <p:cNvSpPr txBox="1"/>
          <p:nvPr/>
        </p:nvSpPr>
        <p:spPr>
          <a:xfrm>
            <a:off x="829274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Demonstration Overview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285" name="Google Shape;285;p46"/>
          <p:cNvSpPr txBox="1"/>
          <p:nvPr/>
        </p:nvSpPr>
        <p:spPr>
          <a:xfrm>
            <a:off x="931968" y="1360150"/>
            <a:ext cx="3887100" cy="40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E599"/>
                </a:solidFill>
              </a:rPr>
              <a:t>Cookbooks</a:t>
            </a:r>
            <a:endParaRPr b="1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Users organize saved recipes into named, custom cookbooks. 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FFE599"/>
                </a:solidFill>
              </a:rPr>
              <a:t>Features: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Create, rename, and delete cookbooks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Add recipes to a cookbook anywhere in the app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View a bookshelf-style layout of all cookbooks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FFE599"/>
                </a:solidFill>
              </a:rPr>
              <a:t>  - Drill into a cookbook to see all its saved recipes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     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 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   </a:t>
            </a:r>
            <a:endParaRPr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</p:txBody>
      </p:sp>
      <p:pic>
        <p:nvPicPr>
          <p:cNvPr id="286" name="Google Shape;286;p46" title="Screenshot 2026-04-26 at 10.51.40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0600" y="1108010"/>
            <a:ext cx="4413401" cy="32442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7"/>
          <p:cNvSpPr txBox="1"/>
          <p:nvPr/>
        </p:nvSpPr>
        <p:spPr>
          <a:xfrm>
            <a:off x="829274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Demonstration Overview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292" name="Google Shape;292;p47"/>
          <p:cNvSpPr txBox="1"/>
          <p:nvPr/>
        </p:nvSpPr>
        <p:spPr>
          <a:xfrm>
            <a:off x="931968" y="1360150"/>
            <a:ext cx="3887100" cy="26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E599"/>
                </a:solidFill>
              </a:rPr>
              <a:t>Create a Recipe</a:t>
            </a:r>
            <a:endParaRPr b="1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Users can create their own recipes and add them to the site. 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FFE599"/>
                </a:solidFill>
              </a:rPr>
              <a:t>Users input Recipe Title, Description, Dietary tags, </a:t>
            </a:r>
            <a:r>
              <a:rPr lang="en" sz="1300">
                <a:solidFill>
                  <a:srgbClr val="FFE599"/>
                </a:solidFill>
              </a:rPr>
              <a:t>Instructions</a:t>
            </a:r>
            <a:r>
              <a:rPr lang="en" sz="1300">
                <a:solidFill>
                  <a:srgbClr val="FFE599"/>
                </a:solidFill>
              </a:rPr>
              <a:t>, Ingredients, and Photos.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     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 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   </a:t>
            </a:r>
            <a:endParaRPr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</p:txBody>
      </p:sp>
      <p:pic>
        <p:nvPicPr>
          <p:cNvPr id="293" name="Google Shape;293;p47" title="Screenshot 2026-04-27 at 11.53.29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6874" y="1207825"/>
            <a:ext cx="3634502" cy="296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8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Demonstration Overview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299" name="Google Shape;299;p48"/>
          <p:cNvSpPr txBox="1"/>
          <p:nvPr/>
        </p:nvSpPr>
        <p:spPr>
          <a:xfrm>
            <a:off x="1109400" y="1313459"/>
            <a:ext cx="4017300" cy="3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FFE599"/>
                </a:solidFill>
              </a:rPr>
              <a:t>  </a:t>
            </a:r>
            <a:r>
              <a:rPr b="1" lang="en" sz="1300">
                <a:solidFill>
                  <a:srgbClr val="FFE599"/>
                </a:solidFill>
              </a:rPr>
              <a:t>Meal</a:t>
            </a:r>
            <a:r>
              <a:rPr lang="en" sz="1300">
                <a:solidFill>
                  <a:srgbClr val="FFE599"/>
                </a:solidFill>
              </a:rPr>
              <a:t> </a:t>
            </a:r>
            <a:r>
              <a:rPr b="1" lang="en" sz="1300">
                <a:solidFill>
                  <a:srgbClr val="FFE599"/>
                </a:solidFill>
              </a:rPr>
              <a:t>Planning</a:t>
            </a:r>
            <a:r>
              <a:rPr lang="en" sz="1300">
                <a:solidFill>
                  <a:srgbClr val="FFE599"/>
                </a:solidFill>
              </a:rPr>
              <a:t> </a:t>
            </a:r>
            <a:r>
              <a:rPr b="1" lang="en" sz="1300">
                <a:solidFill>
                  <a:srgbClr val="FFE599"/>
                </a:solidFill>
              </a:rPr>
              <a:t>Calendar</a:t>
            </a:r>
            <a:endParaRPr b="1"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A weekly meal planning tool. 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FFE599"/>
                </a:solidFill>
              </a:rPr>
              <a:t>Features: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Week navigator to move through the weeks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A daily meal grid (Breakfast, Lunch, Dinner, Snack)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Click to open a recipe selector and assign a meal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E599"/>
                </a:solidFill>
              </a:rPr>
              <a:t>  - Macro strip showing calories, protein, carbs, and fat for the selected day or the full week</a:t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FFE599"/>
                </a:solidFill>
              </a:rPr>
              <a:t>  - Daily macro targets tracked against what's been planned</a:t>
            </a:r>
            <a:endParaRPr sz="1300">
              <a:solidFill>
                <a:srgbClr val="FFE599"/>
              </a:solidFill>
            </a:endParaRPr>
          </a:p>
          <a:p>
            <a:pPr indent="-22860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rgbClr val="FFE599"/>
              </a:solidFill>
            </a:endParaRPr>
          </a:p>
        </p:txBody>
      </p:sp>
      <p:sp>
        <p:nvSpPr>
          <p:cNvPr id="300" name="Google Shape;300;p48"/>
          <p:cNvSpPr txBox="1"/>
          <p:nvPr/>
        </p:nvSpPr>
        <p:spPr>
          <a:xfrm>
            <a:off x="5226750" y="4098675"/>
            <a:ext cx="4103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u="sng">
                <a:solidFill>
                  <a:schemeClr val="hlink"/>
                </a:solidFill>
                <a:hlinkClick r:id="rId4"/>
              </a:rPr>
              <a:t>Image</a:t>
            </a:r>
            <a:r>
              <a:rPr lang="en" sz="700">
                <a:solidFill>
                  <a:schemeClr val="lt1"/>
                </a:solidFill>
              </a:rPr>
              <a:t> by </a:t>
            </a:r>
            <a:r>
              <a:rPr lang="en" sz="700" u="sng">
                <a:solidFill>
                  <a:schemeClr val="hlink"/>
                </a:solidFill>
                <a:hlinkClick r:id="rId5"/>
              </a:rPr>
              <a:t>Tara Clark</a:t>
            </a:r>
            <a:r>
              <a:rPr lang="en" sz="700">
                <a:solidFill>
                  <a:schemeClr val="lt1"/>
                </a:solidFill>
              </a:rPr>
              <a:t> under </a:t>
            </a:r>
            <a:r>
              <a:rPr lang="en" sz="700" u="sng">
                <a:solidFill>
                  <a:schemeClr val="hlink"/>
                </a:solidFill>
                <a:hlinkClick r:id="rId6"/>
              </a:rPr>
              <a:t>Unsplash license</a:t>
            </a:r>
            <a:endParaRPr sz="700">
              <a:solidFill>
                <a:schemeClr val="lt1"/>
              </a:solidFill>
            </a:endParaRPr>
          </a:p>
        </p:txBody>
      </p:sp>
      <p:pic>
        <p:nvPicPr>
          <p:cNvPr id="301" name="Google Shape;301;p48" title="Screenshot 2026-04-26 at 10.52.15 PM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51015" y="1156625"/>
            <a:ext cx="2360808" cy="358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9"/>
          <p:cNvSpPr/>
          <p:nvPr/>
        </p:nvSpPr>
        <p:spPr>
          <a:xfrm>
            <a:off x="995246" y="634312"/>
            <a:ext cx="4013400" cy="51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49"/>
          <p:cNvSpPr txBox="1"/>
          <p:nvPr>
            <p:ph type="title"/>
          </p:nvPr>
        </p:nvSpPr>
        <p:spPr>
          <a:xfrm>
            <a:off x="995251" y="657558"/>
            <a:ext cx="4013400" cy="46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1C4587"/>
                </a:solidFill>
              </a:rPr>
              <a:t>Challenges and Lessons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08" name="Google Shape;308;p49"/>
          <p:cNvSpPr txBox="1"/>
          <p:nvPr>
            <p:ph idx="4294967295" type="body"/>
          </p:nvPr>
        </p:nvSpPr>
        <p:spPr>
          <a:xfrm>
            <a:off x="1923778" y="985565"/>
            <a:ext cx="67386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" sz="1400">
                <a:solidFill>
                  <a:srgbClr val="1C4587"/>
                </a:solidFill>
              </a:rPr>
              <a:t>Database Connectivity: </a:t>
            </a:r>
            <a:r>
              <a:rPr lang="en" sz="1400">
                <a:solidFill>
                  <a:srgbClr val="1C4587"/>
                </a:solidFill>
              </a:rPr>
              <a:t>Supabase requires SSL + Transaction pooler configurations. Malformed .env files would lead to runtime errors.</a:t>
            </a:r>
            <a:endParaRPr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t/>
            </a:r>
            <a:endParaRPr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" sz="1400">
                <a:solidFill>
                  <a:srgbClr val="1C4587"/>
                </a:solidFill>
              </a:rPr>
              <a:t>Authentication and Feed Visibility: </a:t>
            </a:r>
            <a:r>
              <a:rPr lang="en" sz="1400">
                <a:solidFill>
                  <a:srgbClr val="1C4587"/>
                </a:solidFill>
              </a:rPr>
              <a:t>RDF tokens instead of JSON tokens allow for user-session state tracking, creating complexity with determining database errors.</a:t>
            </a:r>
            <a:endParaRPr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t/>
            </a:r>
            <a:endParaRPr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" sz="1400">
                <a:solidFill>
                  <a:srgbClr val="1C4587"/>
                </a:solidFill>
              </a:rPr>
              <a:t>Feed Filtering Logic: </a:t>
            </a:r>
            <a:r>
              <a:rPr lang="en" sz="1400">
                <a:solidFill>
                  <a:srgbClr val="1C4587"/>
                </a:solidFill>
              </a:rPr>
              <a:t>Algorithm that could distinguish between user-liked recipes and system-wide liked recipes for proper user recommendations.</a:t>
            </a:r>
            <a:endParaRPr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t/>
            </a:r>
            <a:endParaRPr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" sz="1400">
                <a:solidFill>
                  <a:srgbClr val="1C4587"/>
                </a:solidFill>
              </a:rPr>
              <a:t>Docker and Local Dev Set up: </a:t>
            </a:r>
            <a:r>
              <a:rPr lang="en" sz="1400">
                <a:solidFill>
                  <a:srgbClr val="1C4587"/>
                </a:solidFill>
              </a:rPr>
              <a:t>Frontend and Backend required individual .env files, each with their own access keys. </a:t>
            </a:r>
            <a:endParaRPr sz="1400">
              <a:solidFill>
                <a:srgbClr val="1C4587"/>
              </a:solidFill>
            </a:endParaRPr>
          </a:p>
          <a:p>
            <a:pPr indent="-88900" lvl="0" marL="177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t/>
            </a:r>
            <a:endParaRPr b="1" sz="1400">
              <a:solidFill>
                <a:srgbClr val="1C4587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0"/>
          <p:cNvSpPr/>
          <p:nvPr/>
        </p:nvSpPr>
        <p:spPr>
          <a:xfrm>
            <a:off x="995246" y="634312"/>
            <a:ext cx="4013400" cy="51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50"/>
          <p:cNvSpPr txBox="1"/>
          <p:nvPr>
            <p:ph type="title"/>
          </p:nvPr>
        </p:nvSpPr>
        <p:spPr>
          <a:xfrm>
            <a:off x="995251" y="657558"/>
            <a:ext cx="4013400" cy="46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1C4587"/>
                </a:solidFill>
              </a:rPr>
              <a:t>Challenges and Lessons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15" name="Google Shape;315;p50"/>
          <p:cNvSpPr txBox="1"/>
          <p:nvPr>
            <p:ph idx="4294967295" type="body"/>
          </p:nvPr>
        </p:nvSpPr>
        <p:spPr>
          <a:xfrm>
            <a:off x="1933103" y="1317131"/>
            <a:ext cx="67386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" sz="1400">
                <a:solidFill>
                  <a:srgbClr val="1C4587"/>
                </a:solidFill>
              </a:rPr>
              <a:t>Image Storage: </a:t>
            </a:r>
            <a:r>
              <a:rPr lang="en" sz="1400">
                <a:solidFill>
                  <a:srgbClr val="1C4587"/>
                </a:solidFill>
              </a:rPr>
              <a:t> Storing recipe images required building a full pipeline: client-side WebP conversion in the browser, upload via a custom hook, and Supabase Storage on the backend generating signed URLs with expiry.</a:t>
            </a:r>
            <a:endParaRPr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t/>
            </a:r>
            <a:endParaRPr b="1" sz="1400">
              <a:solidFill>
                <a:srgbClr val="1C4587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b="1" lang="en" sz="1400">
                <a:solidFill>
                  <a:srgbClr val="1C4587"/>
                </a:solidFill>
              </a:rPr>
              <a:t>Deploying to Production: </a:t>
            </a:r>
            <a:r>
              <a:rPr lang="en" sz="1400">
                <a:solidFill>
                  <a:srgbClr val="1C4587"/>
                </a:solidFill>
              </a:rPr>
              <a:t>Moving from manage.py runserver to a production deploy meant configuring Gunicorn, and  CORS origins,</a:t>
            </a:r>
            <a:endParaRPr sz="1400">
              <a:solidFill>
                <a:srgbClr val="1C4587"/>
              </a:solidFill>
            </a:endParaRPr>
          </a:p>
          <a:p>
            <a:pPr indent="-88900" lvl="0" marL="177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t/>
            </a:r>
            <a:endParaRPr sz="1400">
              <a:solidFill>
                <a:srgbClr val="1C4587"/>
              </a:solidFill>
            </a:endParaRPr>
          </a:p>
          <a:p>
            <a:pPr indent="-88900" lvl="0" marL="177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t/>
            </a:r>
            <a:endParaRPr b="1" sz="1600">
              <a:solidFill>
                <a:srgbClr val="1C4587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1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Future Implementation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321" name="Google Shape;321;p51"/>
          <p:cNvSpPr txBox="1"/>
          <p:nvPr/>
        </p:nvSpPr>
        <p:spPr>
          <a:xfrm>
            <a:off x="1006695" y="1939200"/>
            <a:ext cx="38871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E599"/>
                </a:solidFill>
              </a:rPr>
              <a:t>Shopping List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Automatically compile ingredients for a recipe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Showcase nearby grocery stores/amazon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Include total cost, alternatives, total time, etc</a:t>
            </a:r>
            <a:endParaRPr sz="1800">
              <a:solidFill>
                <a:srgbClr val="FFE5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322" name="Google Shape;322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3100" y="1327213"/>
            <a:ext cx="2771474" cy="2771474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51"/>
          <p:cNvSpPr txBox="1"/>
          <p:nvPr/>
        </p:nvSpPr>
        <p:spPr>
          <a:xfrm>
            <a:off x="5226750" y="4098675"/>
            <a:ext cx="4103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u="sng">
                <a:solidFill>
                  <a:schemeClr val="hlink"/>
                </a:solidFill>
                <a:hlinkClick r:id="rId5"/>
              </a:rPr>
              <a:t>Image</a:t>
            </a:r>
            <a:r>
              <a:rPr lang="en" sz="700">
                <a:solidFill>
                  <a:schemeClr val="lt1"/>
                </a:solidFill>
              </a:rPr>
              <a:t> by </a:t>
            </a:r>
            <a:r>
              <a:rPr lang="en" sz="700" u="sng">
                <a:solidFill>
                  <a:schemeClr val="hlink"/>
                </a:solidFill>
                <a:hlinkClick r:id="rId6"/>
              </a:rPr>
              <a:t>Tara Clark</a:t>
            </a:r>
            <a:r>
              <a:rPr lang="en" sz="700">
                <a:solidFill>
                  <a:schemeClr val="lt1"/>
                </a:solidFill>
              </a:rPr>
              <a:t> under </a:t>
            </a:r>
            <a:r>
              <a:rPr lang="en" sz="700" u="sng">
                <a:solidFill>
                  <a:schemeClr val="hlink"/>
                </a:solidFill>
                <a:hlinkClick r:id="rId7"/>
              </a:rPr>
              <a:t>Unsplash license</a:t>
            </a:r>
            <a:endParaRPr sz="7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2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Future Implementation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329" name="Google Shape;329;p52"/>
          <p:cNvSpPr txBox="1"/>
          <p:nvPr/>
        </p:nvSpPr>
        <p:spPr>
          <a:xfrm>
            <a:off x="1006699" y="1939200"/>
            <a:ext cx="32214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E599"/>
                </a:solidFill>
              </a:rPr>
              <a:t>Amazon Fresh </a:t>
            </a:r>
            <a:r>
              <a:rPr lang="en" sz="1800">
                <a:solidFill>
                  <a:srgbClr val="FFE599"/>
                </a:solidFill>
              </a:rPr>
              <a:t>Partnership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Partner with Amazon Fresh to streamline ingredient purchasing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Checkout in app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Ideal privacy respecting source of income</a:t>
            </a:r>
            <a:endParaRPr sz="1800">
              <a:solidFill>
                <a:srgbClr val="FFE5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330" name="Google Shape;330;p52"/>
          <p:cNvSpPr txBox="1"/>
          <p:nvPr/>
        </p:nvSpPr>
        <p:spPr>
          <a:xfrm>
            <a:off x="5160175" y="3958200"/>
            <a:ext cx="4103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u="sng">
                <a:solidFill>
                  <a:schemeClr val="hlink"/>
                </a:solidFill>
                <a:hlinkClick r:id="rId4"/>
              </a:rPr>
              <a:t>Image </a:t>
            </a:r>
            <a:r>
              <a:rPr lang="en" sz="700">
                <a:solidFill>
                  <a:schemeClr val="lt1"/>
                </a:solidFill>
              </a:rPr>
              <a:t>by </a:t>
            </a:r>
            <a:r>
              <a:rPr lang="en" sz="700" u="sng">
                <a:solidFill>
                  <a:schemeClr val="hlink"/>
                </a:solidFill>
                <a:hlinkClick r:id="rId5"/>
              </a:rPr>
              <a:t>Growtika</a:t>
            </a:r>
            <a:r>
              <a:rPr lang="en" sz="700">
                <a:solidFill>
                  <a:schemeClr val="lt1"/>
                </a:solidFill>
              </a:rPr>
              <a:t> </a:t>
            </a:r>
            <a:r>
              <a:rPr lang="en" sz="700">
                <a:solidFill>
                  <a:schemeClr val="lt1"/>
                </a:solidFill>
              </a:rPr>
              <a:t>under </a:t>
            </a:r>
            <a:r>
              <a:rPr lang="en" sz="700" u="sng">
                <a:solidFill>
                  <a:schemeClr val="hlink"/>
                </a:solidFill>
                <a:hlinkClick r:id="rId6"/>
              </a:rPr>
              <a:t>Unsplash license</a:t>
            </a:r>
            <a:endParaRPr sz="700">
              <a:solidFill>
                <a:schemeClr val="lt1"/>
              </a:solidFill>
            </a:endParaRPr>
          </a:p>
        </p:txBody>
      </p:sp>
      <p:pic>
        <p:nvPicPr>
          <p:cNvPr id="331" name="Google Shape;331;p52"/>
          <p:cNvPicPr preferRelativeResize="0"/>
          <p:nvPr/>
        </p:nvPicPr>
        <p:blipFill rotWithShape="1">
          <a:blip r:embed="rId7">
            <a:alphaModFix/>
          </a:blip>
          <a:srcRect b="0" l="14288" r="0" t="0"/>
          <a:stretch/>
        </p:blipFill>
        <p:spPr>
          <a:xfrm>
            <a:off x="4392500" y="1686000"/>
            <a:ext cx="3462300" cy="2272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/>
          <p:nvPr/>
        </p:nvSpPr>
        <p:spPr>
          <a:xfrm>
            <a:off x="995246" y="634312"/>
            <a:ext cx="4013400" cy="51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35"/>
          <p:cNvSpPr txBox="1"/>
          <p:nvPr>
            <p:ph type="title"/>
          </p:nvPr>
        </p:nvSpPr>
        <p:spPr>
          <a:xfrm>
            <a:off x="995251" y="657558"/>
            <a:ext cx="4013400" cy="46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1C4587"/>
                </a:solidFill>
              </a:rPr>
              <a:t>Problem Definition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11" name="Google Shape;211;p35"/>
          <p:cNvSpPr txBox="1"/>
          <p:nvPr>
            <p:ph idx="4294967295" type="body"/>
          </p:nvPr>
        </p:nvSpPr>
        <p:spPr>
          <a:xfrm>
            <a:off x="1933103" y="1317131"/>
            <a:ext cx="67386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550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b="1" lang="en" sz="2900">
                <a:solidFill>
                  <a:srgbClr val="AFDDFF"/>
                </a:solidFill>
              </a:rPr>
              <a:t>Healthy eating shouldn't require a research project.</a:t>
            </a:r>
            <a:endParaRPr b="1"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                                                                                                                                  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  People who want to eat well today face a fragmented experience:                                                                 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                                                                                                                                  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  - </a:t>
            </a:r>
            <a:r>
              <a:rPr b="1" lang="en" sz="2900">
                <a:solidFill>
                  <a:srgbClr val="AFDDFF"/>
                </a:solidFill>
              </a:rPr>
              <a:t>Calorie and macro tracking</a:t>
            </a:r>
            <a:r>
              <a:rPr lang="en" sz="2900">
                <a:solidFill>
                  <a:srgbClr val="AFDDFF"/>
                </a:solidFill>
              </a:rPr>
              <a:t> lives in one app                                                                                   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  - </a:t>
            </a:r>
            <a:r>
              <a:rPr b="1" lang="en" sz="2900">
                <a:solidFill>
                  <a:srgbClr val="AFDDFF"/>
                </a:solidFill>
              </a:rPr>
              <a:t>Recipe discovery</a:t>
            </a:r>
            <a:r>
              <a:rPr lang="en" sz="2900">
                <a:solidFill>
                  <a:srgbClr val="AFDDFF"/>
                </a:solidFill>
              </a:rPr>
              <a:t> lives in another                                                                                           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  - </a:t>
            </a:r>
            <a:r>
              <a:rPr b="1" lang="en" sz="2900">
                <a:solidFill>
                  <a:srgbClr val="AFDDFF"/>
                </a:solidFill>
              </a:rPr>
              <a:t>Meal planning</a:t>
            </a:r>
            <a:r>
              <a:rPr lang="en" sz="2900">
                <a:solidFill>
                  <a:srgbClr val="AFDDFF"/>
                </a:solidFill>
              </a:rPr>
              <a:t> ends up in a spreadsheet                                                                                        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  - </a:t>
            </a:r>
            <a:r>
              <a:rPr b="1" lang="en" sz="2900">
                <a:solidFill>
                  <a:srgbClr val="AFDDFF"/>
                </a:solidFill>
              </a:rPr>
              <a:t>Dietary goals</a:t>
            </a:r>
            <a:r>
              <a:rPr lang="en" sz="2900">
                <a:solidFill>
                  <a:srgbClr val="AFDDFF"/>
                </a:solidFill>
              </a:rPr>
              <a:t> have to be manually cross-referenced across all of them      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t/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The result: cognitive overhead that makes healthy eating feel like extra work — so most people give up on consistency entirely.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7931"/>
              <a:buFont typeface="Arial"/>
              <a:buNone/>
            </a:pPr>
            <a:r>
              <a:rPr lang="en" sz="2900">
                <a:solidFill>
                  <a:srgbClr val="AFDDFF"/>
                </a:solidFill>
              </a:rPr>
              <a:t>                                                   </a:t>
            </a:r>
            <a:endParaRPr sz="29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8750"/>
              <a:buFont typeface="Arial"/>
              <a:buNone/>
            </a:pPr>
            <a:r>
              <a:rPr lang="en" sz="1600">
                <a:solidFill>
                  <a:srgbClr val="AFDDFF"/>
                </a:solidFill>
              </a:rPr>
              <a:t>                                                                           </a:t>
            </a:r>
            <a:endParaRPr sz="16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8750"/>
              <a:buFont typeface="Arial"/>
              <a:buNone/>
            </a:pPr>
            <a:r>
              <a:t/>
            </a:r>
            <a:endParaRPr sz="16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8750"/>
              <a:buFont typeface="Arial"/>
              <a:buNone/>
            </a:pPr>
            <a:r>
              <a:t/>
            </a:r>
            <a:endParaRPr sz="1600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8750"/>
              <a:buFont typeface="Arial"/>
              <a:buNone/>
            </a:pPr>
            <a:r>
              <a:t/>
            </a:r>
            <a:endParaRPr sz="1600">
              <a:solidFill>
                <a:srgbClr val="AFDDFF"/>
              </a:solidFill>
            </a:endParaRPr>
          </a:p>
          <a:p>
            <a:pPr indent="-88900" lvl="0" marL="177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r>
              <a:t/>
            </a:r>
            <a:endParaRPr sz="1400">
              <a:solidFill>
                <a:srgbClr val="AFDD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3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Future Implementation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337" name="Google Shape;337;p53"/>
          <p:cNvSpPr txBox="1"/>
          <p:nvPr/>
        </p:nvSpPr>
        <p:spPr>
          <a:xfrm>
            <a:off x="1006688" y="1939200"/>
            <a:ext cx="68427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E599"/>
                </a:solidFill>
              </a:rPr>
              <a:t>Recipe </a:t>
            </a:r>
            <a:r>
              <a:rPr lang="en" sz="1800">
                <a:solidFill>
                  <a:srgbClr val="FFE599"/>
                </a:solidFill>
              </a:rPr>
              <a:t>Substitutions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Replace allergens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Improve macronutrient contents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Avoid costly ingredients</a:t>
            </a:r>
            <a:r>
              <a:rPr lang="en" sz="1800">
                <a:solidFill>
                  <a:srgbClr val="FFE599"/>
                </a:solidFill>
              </a:rPr>
              <a:t> </a:t>
            </a:r>
            <a:endParaRPr sz="1800">
              <a:solidFill>
                <a:srgbClr val="FFE5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338" name="Google Shape;338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1825" y="1939200"/>
            <a:ext cx="2846400" cy="189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34825"/>
            <a:ext cx="914403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54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Future Implementation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345" name="Google Shape;345;p54"/>
          <p:cNvSpPr txBox="1"/>
          <p:nvPr/>
        </p:nvSpPr>
        <p:spPr>
          <a:xfrm>
            <a:off x="1006699" y="1772775"/>
            <a:ext cx="32214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E599"/>
                </a:solidFill>
              </a:rPr>
              <a:t>Recommendation Algorithm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Based on apriori or FP-growth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“You may also like”</a:t>
            </a:r>
            <a:endParaRPr sz="1800">
              <a:solidFill>
                <a:srgbClr val="FFE599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●"/>
            </a:pPr>
            <a:r>
              <a:rPr lang="en" sz="1800">
                <a:solidFill>
                  <a:srgbClr val="FFE599"/>
                </a:solidFill>
              </a:rPr>
              <a:t>Find </a:t>
            </a:r>
            <a:r>
              <a:rPr lang="en" sz="1800">
                <a:solidFill>
                  <a:srgbClr val="FFE599"/>
                </a:solidFill>
              </a:rPr>
              <a:t>correlations</a:t>
            </a:r>
            <a:r>
              <a:rPr lang="en" sz="1800">
                <a:solidFill>
                  <a:srgbClr val="FFE599"/>
                </a:solidFill>
              </a:rPr>
              <a:t> in transactions</a:t>
            </a:r>
            <a:endParaRPr sz="1800">
              <a:solidFill>
                <a:srgbClr val="FFE599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1800"/>
              <a:buChar char="○"/>
            </a:pPr>
            <a:r>
              <a:rPr lang="en" sz="1800">
                <a:solidFill>
                  <a:srgbClr val="FFE599"/>
                </a:solidFill>
              </a:rPr>
              <a:t>Ex. burger enjoyers most likely to enjoy fries</a:t>
            </a:r>
            <a:endParaRPr sz="1800">
              <a:solidFill>
                <a:srgbClr val="FFE5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346" name="Google Shape;346;p54"/>
          <p:cNvSpPr txBox="1"/>
          <p:nvPr/>
        </p:nvSpPr>
        <p:spPr>
          <a:xfrm>
            <a:off x="5160175" y="3958200"/>
            <a:ext cx="4103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u="sng">
                <a:solidFill>
                  <a:schemeClr val="hlink"/>
                </a:solidFill>
                <a:hlinkClick r:id="rId4"/>
              </a:rPr>
              <a:t>Image</a:t>
            </a:r>
            <a:r>
              <a:rPr lang="en" sz="700">
                <a:solidFill>
                  <a:schemeClr val="lt1"/>
                </a:solidFill>
              </a:rPr>
              <a:t> </a:t>
            </a:r>
            <a:r>
              <a:rPr lang="en" sz="700">
                <a:solidFill>
                  <a:schemeClr val="lt1"/>
                </a:solidFill>
              </a:rPr>
              <a:t>by Mekaylatravis under </a:t>
            </a:r>
            <a:r>
              <a:rPr lang="en" sz="700" u="sng">
                <a:solidFill>
                  <a:schemeClr val="hlink"/>
                </a:solidFill>
                <a:hlinkClick r:id="rId5"/>
              </a:rPr>
              <a:t>CC BY-SA 4.0</a:t>
            </a:r>
            <a:endParaRPr sz="700">
              <a:solidFill>
                <a:schemeClr val="lt1"/>
              </a:solidFill>
            </a:endParaRPr>
          </a:p>
        </p:txBody>
      </p:sp>
      <p:pic>
        <p:nvPicPr>
          <p:cNvPr id="347" name="Google Shape;347;p54"/>
          <p:cNvPicPr preferRelativeResize="0"/>
          <p:nvPr/>
        </p:nvPicPr>
        <p:blipFill rotWithShape="1">
          <a:blip r:embed="rId6">
            <a:alphaModFix/>
          </a:blip>
          <a:srcRect b="0" l="0" r="14566" t="0"/>
          <a:stretch/>
        </p:blipFill>
        <p:spPr>
          <a:xfrm>
            <a:off x="4831400" y="1772775"/>
            <a:ext cx="2950424" cy="2130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5"/>
          <p:cNvSpPr txBox="1"/>
          <p:nvPr>
            <p:ph type="title"/>
          </p:nvPr>
        </p:nvSpPr>
        <p:spPr>
          <a:xfrm>
            <a:off x="436599" y="383083"/>
            <a:ext cx="5984700" cy="56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lang="en" sz="3600"/>
              <a:t>Thank you!</a:t>
            </a:r>
            <a:endParaRPr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6"/>
          <p:cNvSpPr/>
          <p:nvPr/>
        </p:nvSpPr>
        <p:spPr>
          <a:xfrm>
            <a:off x="995246" y="634312"/>
            <a:ext cx="4013400" cy="51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36"/>
          <p:cNvSpPr txBox="1"/>
          <p:nvPr>
            <p:ph type="title"/>
          </p:nvPr>
        </p:nvSpPr>
        <p:spPr>
          <a:xfrm>
            <a:off x="995251" y="657558"/>
            <a:ext cx="4013400" cy="46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1C4587"/>
                </a:solidFill>
              </a:rPr>
              <a:t>Problem Definition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18" name="Google Shape;218;p36"/>
          <p:cNvSpPr txBox="1"/>
          <p:nvPr>
            <p:ph idx="4294967295" type="body"/>
          </p:nvPr>
        </p:nvSpPr>
        <p:spPr>
          <a:xfrm>
            <a:off x="1933103" y="1317131"/>
            <a:ext cx="67386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475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2646"/>
              <a:buNone/>
            </a:pPr>
            <a:r>
              <a:rPr b="1" lang="en" sz="3369">
                <a:solidFill>
                  <a:srgbClr val="AFDDFF"/>
                </a:solidFill>
              </a:rPr>
              <a:t>Who it affects:</a:t>
            </a:r>
            <a:r>
              <a:rPr lang="en" sz="3369">
                <a:solidFill>
                  <a:srgbClr val="AFDDFF"/>
                </a:solidFill>
              </a:rPr>
              <a:t> Anyone trying to eat intentionally — whether managing weight, following a dietary restriction, or simply trying to cook at home more often.                                                                                                     </a:t>
            </a:r>
            <a:endParaRPr sz="3369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2646"/>
              <a:buNone/>
            </a:pPr>
            <a:r>
              <a:rPr lang="en" sz="3369">
                <a:solidFill>
                  <a:srgbClr val="AFDDFF"/>
                </a:solidFill>
              </a:rPr>
              <a:t>  </a:t>
            </a:r>
            <a:endParaRPr sz="3369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2646"/>
              <a:buNone/>
            </a:pPr>
            <a:r>
              <a:rPr b="1" lang="en" sz="3369">
                <a:solidFill>
                  <a:srgbClr val="AFDDFF"/>
                </a:solidFill>
              </a:rPr>
              <a:t>Root cause:</a:t>
            </a:r>
            <a:r>
              <a:rPr lang="en" sz="3369">
                <a:solidFill>
                  <a:srgbClr val="AFDDFF"/>
                </a:solidFill>
              </a:rPr>
              <a:t> Existing tools are built around single use cases. There is no unified experience that connects </a:t>
            </a:r>
            <a:r>
              <a:rPr i="1" lang="en" sz="3369">
                <a:solidFill>
                  <a:srgbClr val="AFDDFF"/>
                </a:solidFill>
              </a:rPr>
              <a:t>what you want to eat</a:t>
            </a:r>
            <a:r>
              <a:rPr lang="en" sz="3369">
                <a:solidFill>
                  <a:srgbClr val="AFDDFF"/>
                </a:solidFill>
              </a:rPr>
              <a:t>, </a:t>
            </a:r>
            <a:r>
              <a:rPr i="1" lang="en" sz="3369">
                <a:solidFill>
                  <a:srgbClr val="AFDDFF"/>
                </a:solidFill>
              </a:rPr>
              <a:t>what you've already eaten</a:t>
            </a:r>
            <a:r>
              <a:rPr lang="en" sz="3369">
                <a:solidFill>
                  <a:srgbClr val="AFDDFF"/>
                </a:solidFill>
              </a:rPr>
              <a:t>, and </a:t>
            </a:r>
            <a:r>
              <a:rPr i="1" lang="en" sz="3369">
                <a:solidFill>
                  <a:srgbClr val="AFDDFF"/>
                </a:solidFill>
              </a:rPr>
              <a:t>what you should eat next</a:t>
            </a:r>
            <a:r>
              <a:rPr lang="en" sz="3369">
                <a:solidFill>
                  <a:srgbClr val="AFDDFF"/>
                </a:solidFill>
              </a:rPr>
              <a:t> — in one place, with your personal goals in mind.                    </a:t>
            </a:r>
            <a:endParaRPr sz="3369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2646"/>
              <a:buNone/>
            </a:pPr>
            <a:r>
              <a:rPr lang="en" sz="3369">
                <a:solidFill>
                  <a:srgbClr val="AFDDFF"/>
                </a:solidFill>
              </a:rPr>
              <a:t>                                                                                                                                  </a:t>
            </a:r>
            <a:endParaRPr sz="3369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2646"/>
              <a:buNone/>
            </a:pPr>
            <a:r>
              <a:rPr b="1" lang="en" sz="3369">
                <a:solidFill>
                  <a:srgbClr val="AFDDFF"/>
                </a:solidFill>
              </a:rPr>
              <a:t>The gap we're solving:</a:t>
            </a:r>
            <a:r>
              <a:rPr lang="en" sz="3369">
                <a:solidFill>
                  <a:srgbClr val="AFDDFF"/>
                </a:solidFill>
              </a:rPr>
              <a:t> A single, cohesive platform where recipe discovery, nutritional tracking, and weekly meal planning work together — not as separate features bolted on, but as an integrated workflow built around how people actually eat.</a:t>
            </a:r>
            <a:endParaRPr sz="3369"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333"/>
              <a:buNone/>
            </a:pPr>
            <a:r>
              <a:rPr lang="en">
                <a:solidFill>
                  <a:srgbClr val="AFDDFF"/>
                </a:solidFill>
              </a:rPr>
              <a:t>     </a:t>
            </a:r>
            <a:endParaRPr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333"/>
              <a:buNone/>
            </a:pPr>
            <a:r>
              <a:rPr lang="en">
                <a:solidFill>
                  <a:srgbClr val="AFDDFF"/>
                </a:solidFill>
              </a:rPr>
              <a:t>                                                                           </a:t>
            </a:r>
            <a:endParaRPr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333"/>
              <a:buNone/>
            </a:pPr>
            <a:r>
              <a:t/>
            </a:r>
            <a:endParaRPr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333"/>
              <a:buNone/>
            </a:pPr>
            <a:r>
              <a:t/>
            </a:r>
            <a:endParaRPr>
              <a:solidFill>
                <a:srgbClr val="AFDD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333"/>
              <a:buNone/>
            </a:pPr>
            <a:r>
              <a:t/>
            </a:r>
            <a:endParaRPr>
              <a:solidFill>
                <a:srgbClr val="AFDDFF"/>
              </a:solidFill>
            </a:endParaRPr>
          </a:p>
          <a:p>
            <a:pPr indent="-88900" lvl="0" marL="177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7500"/>
              <a:buNone/>
            </a:pPr>
            <a:r>
              <a:t/>
            </a:r>
            <a:endParaRPr b="1" sz="1600">
              <a:solidFill>
                <a:srgbClr val="AFDD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7"/>
          <p:cNvSpPr txBox="1"/>
          <p:nvPr/>
        </p:nvSpPr>
        <p:spPr>
          <a:xfrm>
            <a:off x="563325" y="226500"/>
            <a:ext cx="3385800" cy="492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AFDDFF"/>
                </a:solidFill>
              </a:rPr>
              <a:t>System Architecture</a:t>
            </a:r>
            <a:endParaRPr b="1" sz="2000">
              <a:solidFill>
                <a:srgbClr val="AFDDFF"/>
              </a:solidFill>
            </a:endParaRPr>
          </a:p>
        </p:txBody>
      </p:sp>
      <p:pic>
        <p:nvPicPr>
          <p:cNvPr id="224" name="Google Shape;224;p37" title="diagr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1550" y="641050"/>
            <a:ext cx="7160899" cy="446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8"/>
          <p:cNvSpPr txBox="1"/>
          <p:nvPr>
            <p:ph type="title"/>
          </p:nvPr>
        </p:nvSpPr>
        <p:spPr>
          <a:xfrm>
            <a:off x="1895474" y="510777"/>
            <a:ext cx="6620100" cy="7575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Implementation Highlights - </a:t>
            </a:r>
            <a:r>
              <a:rPr b="1" lang="en"/>
              <a:t>Tech</a:t>
            </a:r>
            <a:r>
              <a:rPr b="1" lang="en"/>
              <a:t> Stack</a:t>
            </a:r>
            <a:endParaRPr b="1"/>
          </a:p>
        </p:txBody>
      </p:sp>
      <p:sp>
        <p:nvSpPr>
          <p:cNvPr id="230" name="Google Shape;230;p38"/>
          <p:cNvSpPr txBox="1"/>
          <p:nvPr>
            <p:ph idx="1" type="body"/>
          </p:nvPr>
        </p:nvSpPr>
        <p:spPr>
          <a:xfrm>
            <a:off x="1895474" y="1369220"/>
            <a:ext cx="66201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Frontend: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React 19 with Typescript. Served by Vite.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Tailwind CSS.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Radix UI Primitives.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Lucide React Icons.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TanStack Query for Data Fetching.</a:t>
            </a:r>
            <a:endParaRPr b="1">
              <a:solidFill>
                <a:srgbClr val="AFDD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Backend</a:t>
            </a:r>
            <a:r>
              <a:rPr b="1" lang="en">
                <a:solidFill>
                  <a:srgbClr val="AFDDFF"/>
                </a:solidFill>
              </a:rPr>
              <a:t>: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Django 5.2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Django RestFramework.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Postmark for handling emails.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Static files served by WhiteNoise.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Production Server runs on gunicorn.</a:t>
            </a:r>
            <a:endParaRPr b="1">
              <a:solidFill>
                <a:srgbClr val="AFDDFF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TanStack Query for Data Fetching.</a:t>
            </a:r>
            <a:endParaRPr b="1">
              <a:solidFill>
                <a:srgbClr val="AFDDFF"/>
              </a:solidFill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AFDD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9"/>
          <p:cNvSpPr txBox="1"/>
          <p:nvPr>
            <p:ph type="title"/>
          </p:nvPr>
        </p:nvSpPr>
        <p:spPr>
          <a:xfrm>
            <a:off x="1895474" y="510777"/>
            <a:ext cx="6620100" cy="7575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Implementation Highlights 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Production Infrastructure and </a:t>
            </a:r>
            <a:r>
              <a:rPr b="1" lang="en"/>
              <a:t>Environment</a:t>
            </a:r>
            <a:endParaRPr b="1"/>
          </a:p>
        </p:txBody>
      </p:sp>
      <p:sp>
        <p:nvSpPr>
          <p:cNvPr id="236" name="Google Shape;236;p39"/>
          <p:cNvSpPr txBox="1"/>
          <p:nvPr>
            <p:ph idx="1" type="body"/>
          </p:nvPr>
        </p:nvSpPr>
        <p:spPr>
          <a:xfrm>
            <a:off x="1895474" y="1369220"/>
            <a:ext cx="66201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Hosting: </a:t>
            </a:r>
            <a:r>
              <a:rPr lang="en">
                <a:solidFill>
                  <a:srgbClr val="AFDDFF"/>
                </a:solidFill>
              </a:rPr>
              <a:t>Render (free tier, deployed from main branch).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Backend: </a:t>
            </a:r>
            <a:r>
              <a:rPr lang="en">
                <a:solidFill>
                  <a:srgbClr val="AFDDFF"/>
                </a:solidFill>
              </a:rPr>
              <a:t>Gunicron, 2 workers / 4 threads, auto-migrates and collects static files on each deploy. </a:t>
            </a:r>
            <a:r>
              <a:rPr lang="en">
                <a:solidFill>
                  <a:srgbClr val="AFDDFF"/>
                </a:solidFill>
              </a:rPr>
              <a:t>Performs</a:t>
            </a:r>
            <a:r>
              <a:rPr lang="en">
                <a:solidFill>
                  <a:srgbClr val="AFDDFF"/>
                </a:solidFill>
              </a:rPr>
              <a:t> </a:t>
            </a:r>
            <a:r>
              <a:rPr lang="en">
                <a:solidFill>
                  <a:srgbClr val="AFDDFF"/>
                </a:solidFill>
              </a:rPr>
              <a:t>health check</a:t>
            </a:r>
            <a:r>
              <a:rPr lang="en">
                <a:solidFill>
                  <a:srgbClr val="AFDDFF"/>
                </a:solidFill>
              </a:rPr>
              <a:t> at /api/health/.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Frontend: </a:t>
            </a:r>
            <a:r>
              <a:rPr lang="en">
                <a:solidFill>
                  <a:srgbClr val="AFDDFF"/>
                </a:solidFill>
              </a:rPr>
              <a:t>Static site, built with npm.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Database: </a:t>
            </a:r>
            <a:r>
              <a:rPr lang="en">
                <a:solidFill>
                  <a:srgbClr val="AFDDFF"/>
                </a:solidFill>
              </a:rPr>
              <a:t>PostgreSQL on Supabase, transaction-mode pooler.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Storage: </a:t>
            </a:r>
            <a:r>
              <a:rPr lang="en">
                <a:solidFill>
                  <a:srgbClr val="AFDDFF"/>
                </a:solidFill>
              </a:rPr>
              <a:t>Supabase storage buckets for recipe images.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Email: </a:t>
            </a:r>
            <a:r>
              <a:rPr lang="en">
                <a:solidFill>
                  <a:srgbClr val="AFDDFF"/>
                </a:solidFill>
              </a:rPr>
              <a:t>Postmark via django-anymail for transactional emails.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b="1" lang="en">
                <a:solidFill>
                  <a:srgbClr val="AFDDFF"/>
                </a:solidFill>
              </a:rPr>
              <a:t>Secrets: </a:t>
            </a:r>
            <a:r>
              <a:rPr lang="en">
                <a:solidFill>
                  <a:srgbClr val="AFDDFF"/>
                </a:solidFill>
              </a:rPr>
              <a:t>Managed as environment variables in the Render </a:t>
            </a:r>
            <a:r>
              <a:rPr lang="en">
                <a:solidFill>
                  <a:srgbClr val="AFDDFF"/>
                </a:solidFill>
              </a:rPr>
              <a:t>dashboard</a:t>
            </a:r>
            <a:r>
              <a:rPr lang="en">
                <a:solidFill>
                  <a:srgbClr val="AFDDFF"/>
                </a:solidFill>
              </a:rPr>
              <a:t>, never committed to repository.</a:t>
            </a:r>
            <a:endParaRPr>
              <a:solidFill>
                <a:srgbClr val="AFDD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0"/>
          <p:cNvSpPr txBox="1"/>
          <p:nvPr>
            <p:ph type="title"/>
          </p:nvPr>
        </p:nvSpPr>
        <p:spPr>
          <a:xfrm>
            <a:off x="1895474" y="510777"/>
            <a:ext cx="6620100" cy="7575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Implementation Highlights - </a:t>
            </a:r>
            <a:r>
              <a:rPr b="1" lang="en"/>
              <a:t>Optimizations</a:t>
            </a:r>
            <a:endParaRPr b="1"/>
          </a:p>
        </p:txBody>
      </p:sp>
      <p:sp>
        <p:nvSpPr>
          <p:cNvPr id="242" name="Google Shape;242;p40"/>
          <p:cNvSpPr txBox="1"/>
          <p:nvPr>
            <p:ph idx="1" type="body"/>
          </p:nvPr>
        </p:nvSpPr>
        <p:spPr>
          <a:xfrm>
            <a:off x="1895474" y="1369220"/>
            <a:ext cx="66201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AFDDFF"/>
                </a:solidFill>
              </a:rPr>
              <a:t>Backend:</a:t>
            </a:r>
            <a:endParaRPr b="1">
              <a:solidFill>
                <a:srgbClr val="AFDDFF"/>
              </a:solidFill>
            </a:endParaRPr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lang="en">
                <a:solidFill>
                  <a:srgbClr val="AFDDFF"/>
                </a:solidFill>
              </a:rPr>
              <a:t>Every recipe gets scored in a single SQL query rather than python, DB does all of the work in one round trip.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lang="en">
                <a:solidFill>
                  <a:srgbClr val="AFDDFF"/>
                </a:solidFill>
              </a:rPr>
              <a:t>select_related and prefetch_related are applied on feed queries to pull creator, ingredients, and instructions in bulk, this eliminates N+1 database calls during serialization.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lang="en">
                <a:solidFill>
                  <a:srgbClr val="AFDDFF"/>
                </a:solidFill>
              </a:rPr>
              <a:t>Recipe Lookup uses a two step ID fetch strategy. It resolves </a:t>
            </a:r>
            <a:r>
              <a:rPr lang="en">
                <a:solidFill>
                  <a:srgbClr val="AFDDFF"/>
                </a:solidFill>
              </a:rPr>
              <a:t>matching</a:t>
            </a:r>
            <a:r>
              <a:rPr lang="en">
                <a:solidFill>
                  <a:srgbClr val="AFDDFF"/>
                </a:solidFill>
              </a:rPr>
              <a:t> IDs first, then fetches full data. So, COUNT and data queries are </a:t>
            </a:r>
            <a:r>
              <a:rPr lang="en">
                <a:solidFill>
                  <a:srgbClr val="AFDDFF"/>
                </a:solidFill>
              </a:rPr>
              <a:t>bounded</a:t>
            </a:r>
            <a:r>
              <a:rPr lang="en">
                <a:solidFill>
                  <a:srgbClr val="AFDDFF"/>
                </a:solidFill>
              </a:rPr>
              <a:t> by the hard cap of 20 results regardless of total recipe counts.</a:t>
            </a:r>
            <a:endParaRPr>
              <a:solidFill>
                <a:srgbClr val="AFDDFF"/>
              </a:solidFill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AFDDFF"/>
                </a:solidFill>
              </a:rPr>
              <a:t>Frontend:</a:t>
            </a:r>
            <a:endParaRPr b="1">
              <a:solidFill>
                <a:srgbClr val="AFDDFF"/>
              </a:solidFill>
            </a:endParaRPr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lang="en">
                <a:solidFill>
                  <a:srgbClr val="AFDDFF"/>
                </a:solidFill>
              </a:rPr>
              <a:t>TanStack query handles feed caching, </a:t>
            </a:r>
            <a:r>
              <a:rPr lang="en">
                <a:solidFill>
                  <a:srgbClr val="AFDDFF"/>
                </a:solidFill>
              </a:rPr>
              <a:t>deduplication</a:t>
            </a:r>
            <a:r>
              <a:rPr lang="en">
                <a:solidFill>
                  <a:srgbClr val="AFDDFF"/>
                </a:solidFill>
              </a:rPr>
              <a:t> and background refetching automatically.</a:t>
            </a:r>
            <a:endParaRPr>
              <a:solidFill>
                <a:srgbClr val="AFDD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AFDDFF"/>
              </a:buClr>
              <a:buSzPts val="1400"/>
              <a:buChar char="-"/>
            </a:pPr>
            <a:r>
              <a:rPr lang="en">
                <a:solidFill>
                  <a:srgbClr val="AFDDFF"/>
                </a:solidFill>
              </a:rPr>
              <a:t>Recipe results are deduplicated client-side using a Set on IDs to prevent duplicates across paginated responses.</a:t>
            </a:r>
            <a:endParaRPr>
              <a:solidFill>
                <a:srgbClr val="AFDD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1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Demonstration Overview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248" name="Google Shape;248;p41"/>
          <p:cNvSpPr txBox="1"/>
          <p:nvPr/>
        </p:nvSpPr>
        <p:spPr>
          <a:xfrm>
            <a:off x="1006695" y="1434850"/>
            <a:ext cx="38871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E599"/>
                </a:solidFill>
              </a:rPr>
              <a:t>Login / Logout</a:t>
            </a:r>
            <a:r>
              <a:rPr lang="en">
                <a:solidFill>
                  <a:srgbClr val="FFE599"/>
                </a:solidFill>
              </a:rPr>
              <a:t>                                                                                                               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                                                                                                                         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Users authenticate with a username and password. On successful login, the app checks whether the user has completed onboarding —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if not, the registration flow launches automatically.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A theme toggle (light/dark) is available on the auth screen. Logout clears the session token and returns the user to the login screen.                                                           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</p:txBody>
      </p:sp>
      <p:sp>
        <p:nvSpPr>
          <p:cNvPr id="249" name="Google Shape;249;p41"/>
          <p:cNvSpPr txBox="1"/>
          <p:nvPr/>
        </p:nvSpPr>
        <p:spPr>
          <a:xfrm>
            <a:off x="5226750" y="4098675"/>
            <a:ext cx="4103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u="sng">
                <a:solidFill>
                  <a:schemeClr val="hlink"/>
                </a:solidFill>
                <a:hlinkClick r:id="rId4"/>
              </a:rPr>
              <a:t>Image</a:t>
            </a:r>
            <a:r>
              <a:rPr lang="en" sz="700">
                <a:solidFill>
                  <a:schemeClr val="lt1"/>
                </a:solidFill>
              </a:rPr>
              <a:t> by </a:t>
            </a:r>
            <a:r>
              <a:rPr lang="en" sz="700" u="sng">
                <a:solidFill>
                  <a:schemeClr val="hlink"/>
                </a:solidFill>
                <a:hlinkClick r:id="rId5"/>
              </a:rPr>
              <a:t>Tara Clark</a:t>
            </a:r>
            <a:r>
              <a:rPr lang="en" sz="700">
                <a:solidFill>
                  <a:schemeClr val="lt1"/>
                </a:solidFill>
              </a:rPr>
              <a:t> under </a:t>
            </a:r>
            <a:r>
              <a:rPr lang="en" sz="700" u="sng">
                <a:solidFill>
                  <a:schemeClr val="hlink"/>
                </a:solidFill>
                <a:hlinkClick r:id="rId6"/>
              </a:rPr>
              <a:t>Unsplash license</a:t>
            </a:r>
            <a:endParaRPr sz="700">
              <a:solidFill>
                <a:schemeClr val="lt1"/>
              </a:solidFill>
            </a:endParaRPr>
          </a:p>
        </p:txBody>
      </p:sp>
      <p:pic>
        <p:nvPicPr>
          <p:cNvPr id="250" name="Google Shape;250;p41" title="Screenshot 2026-04-26 at 10.45.08 PM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87199" y="1296500"/>
            <a:ext cx="3385799" cy="33271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2"/>
          <p:cNvSpPr txBox="1"/>
          <p:nvPr/>
        </p:nvSpPr>
        <p:spPr>
          <a:xfrm>
            <a:off x="1006700" y="957859"/>
            <a:ext cx="3385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E599"/>
                </a:solidFill>
              </a:rPr>
              <a:t>Demonstration Overview</a:t>
            </a:r>
            <a:endParaRPr b="1" sz="1900">
              <a:solidFill>
                <a:srgbClr val="FFE599"/>
              </a:solidFill>
            </a:endParaRPr>
          </a:p>
        </p:txBody>
      </p:sp>
      <p:sp>
        <p:nvSpPr>
          <p:cNvPr id="256" name="Google Shape;256;p42"/>
          <p:cNvSpPr txBox="1"/>
          <p:nvPr/>
        </p:nvSpPr>
        <p:spPr>
          <a:xfrm>
            <a:off x="1109395" y="1360150"/>
            <a:ext cx="38871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E599"/>
                </a:solidFill>
              </a:rPr>
              <a:t>Registration</a:t>
            </a:r>
            <a:r>
              <a:rPr lang="en">
                <a:solidFill>
                  <a:srgbClr val="FFE599"/>
                </a:solidFill>
              </a:rPr>
              <a:t> </a:t>
            </a:r>
            <a:r>
              <a:rPr b="1" lang="en">
                <a:solidFill>
                  <a:srgbClr val="FFE599"/>
                </a:solidFill>
              </a:rPr>
              <a:t>Flow</a:t>
            </a:r>
            <a:endParaRPr b="1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New users fill out a sign-up form (username, name, email, password).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Immediately after account creation, an onboarding modal guides them through setting dietary preferences (e.g. vegan, gluten-free, dairy-free).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FE599"/>
                </a:solidFill>
              </a:rPr>
              <a:t>These preferences pre-configure their experience across the app.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                                                      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E599"/>
                </a:solidFill>
              </a:rPr>
              <a:t>      </a:t>
            </a:r>
            <a:endParaRPr>
              <a:solidFill>
                <a:srgbClr val="FFE599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E599"/>
              </a:solidFill>
            </a:endParaRPr>
          </a:p>
        </p:txBody>
      </p:sp>
      <p:sp>
        <p:nvSpPr>
          <p:cNvPr id="257" name="Google Shape;257;p42"/>
          <p:cNvSpPr txBox="1"/>
          <p:nvPr/>
        </p:nvSpPr>
        <p:spPr>
          <a:xfrm>
            <a:off x="5226750" y="4098675"/>
            <a:ext cx="4103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u="sng">
                <a:solidFill>
                  <a:schemeClr val="hlink"/>
                </a:solidFill>
                <a:hlinkClick r:id="rId4"/>
              </a:rPr>
              <a:t>Image</a:t>
            </a:r>
            <a:r>
              <a:rPr lang="en" sz="700">
                <a:solidFill>
                  <a:schemeClr val="lt1"/>
                </a:solidFill>
              </a:rPr>
              <a:t> by </a:t>
            </a:r>
            <a:r>
              <a:rPr lang="en" sz="700" u="sng">
                <a:solidFill>
                  <a:schemeClr val="hlink"/>
                </a:solidFill>
                <a:hlinkClick r:id="rId5"/>
              </a:rPr>
              <a:t>Tara Clark</a:t>
            </a:r>
            <a:r>
              <a:rPr lang="en" sz="700">
                <a:solidFill>
                  <a:schemeClr val="lt1"/>
                </a:solidFill>
              </a:rPr>
              <a:t> under </a:t>
            </a:r>
            <a:r>
              <a:rPr lang="en" sz="700" u="sng">
                <a:solidFill>
                  <a:schemeClr val="hlink"/>
                </a:solidFill>
                <a:hlinkClick r:id="rId6"/>
              </a:rPr>
              <a:t>Unsplash license</a:t>
            </a:r>
            <a:endParaRPr sz="700">
              <a:solidFill>
                <a:schemeClr val="lt1"/>
              </a:solidFill>
            </a:endParaRPr>
          </a:p>
        </p:txBody>
      </p:sp>
      <p:pic>
        <p:nvPicPr>
          <p:cNvPr id="258" name="Google Shape;258;p42" title="Screenshot 2026-04-26 at 10.46.50 PM.png"/>
          <p:cNvPicPr preferRelativeResize="0"/>
          <p:nvPr/>
        </p:nvPicPr>
        <p:blipFill rotWithShape="1">
          <a:blip r:embed="rId7">
            <a:alphaModFix/>
          </a:blip>
          <a:srcRect b="23821" l="0" r="0" t="0"/>
          <a:stretch/>
        </p:blipFill>
        <p:spPr>
          <a:xfrm>
            <a:off x="4934776" y="1237547"/>
            <a:ext cx="3266575" cy="3428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