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6"/>
  </p:notesMasterIdLst>
  <p:sldIdLst>
    <p:sldId id="29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352132-AA10-FCC4-B445-C3811AA660CF}" v="232" dt="2026-04-13T02:57:00.211"/>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21" d="100"/>
          <a:sy n="21" d="100"/>
        </p:scale>
        <p:origin x="1432"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4/12/2026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hf sldNum="0" hdr="0" ftr="0" dt="0"/>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C71A35B-6452-AC8B-4F86-86898F1C75A9}"/>
              </a:ext>
            </a:extLst>
          </p:cNvPr>
          <p:cNvSpPr/>
          <p:nvPr/>
        </p:nvSpPr>
        <p:spPr>
          <a:xfrm>
            <a:off x="6359236" y="329624"/>
            <a:ext cx="35204400" cy="2746906"/>
          </a:xfrm>
          <a:prstGeom prst="rect">
            <a:avLst/>
          </a:prstGeom>
          <a:solidFill>
            <a:srgbClr val="081E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bg1"/>
              </a:solidFill>
              <a:highlight>
                <a:srgbClr val="000080"/>
              </a:highlight>
            </a:endParaRPr>
          </a:p>
        </p:txBody>
      </p:sp>
      <p:sp>
        <p:nvSpPr>
          <p:cNvPr id="3" name="Text Box 12">
            <a:extLst>
              <a:ext uri="{FF2B5EF4-FFF2-40B4-BE49-F238E27FC236}">
                <a16:creationId xmlns:a16="http://schemas.microsoft.com/office/drawing/2014/main" id="{231DA92D-9332-9D11-9C67-E7014A5EFE0F}"/>
              </a:ext>
            </a:extLst>
          </p:cNvPr>
          <p:cNvSpPr txBox="1">
            <a:spLocks noChangeArrowheads="1"/>
          </p:cNvSpPr>
          <p:nvPr/>
        </p:nvSpPr>
        <p:spPr bwMode="auto">
          <a:xfrm>
            <a:off x="9187053" y="3097227"/>
            <a:ext cx="32374474" cy="225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sz="7200" b="1" dirty="0">
                <a:solidFill>
                  <a:srgbClr val="081E3F"/>
                </a:solidFill>
                <a:latin typeface="Arial"/>
                <a:ea typeface="ＭＳ Ｐゴシック"/>
                <a:cs typeface="Arial"/>
              </a:rPr>
              <a:t>From the Skies - Optimized Out-of-View World Events for Minecraft</a:t>
            </a:r>
            <a:endParaRPr lang="en-US" sz="8800" dirty="0">
              <a:cs typeface="Arial" panose="020B0604020202020204" pitchFamily="34" charset="0"/>
            </a:endParaRPr>
          </a:p>
          <a:p>
            <a:pPr eaLnBrk="1" hangingPunct="1">
              <a:spcBef>
                <a:spcPct val="0"/>
              </a:spcBef>
              <a:buFontTx/>
              <a:buNone/>
            </a:pPr>
            <a:r>
              <a:rPr lang="en-US" altLang="en-US" sz="3500" b="1" dirty="0">
                <a:solidFill>
                  <a:srgbClr val="081E3F"/>
                </a:solidFill>
              </a:rPr>
              <a:t>Students: </a:t>
            </a:r>
            <a:r>
              <a:rPr lang="en-US" altLang="en-US" sz="3500" dirty="0">
                <a:solidFill>
                  <a:srgbClr val="081E3F"/>
                </a:solidFill>
              </a:rPr>
              <a:t>Fabio Tinoco (Team Lead), Richard Rodriguez, Juan Diaz-Zuluaga</a:t>
            </a:r>
          </a:p>
          <a:p>
            <a:pPr>
              <a:spcBef>
                <a:spcPct val="0"/>
              </a:spcBef>
              <a:buNone/>
            </a:pPr>
            <a:r>
              <a:rPr lang="en-US" altLang="en-US" sz="3500" b="1" dirty="0">
                <a:solidFill>
                  <a:srgbClr val="081E3F"/>
                </a:solidFill>
              </a:rPr>
              <a:t>Instructor/Faculty:</a:t>
            </a:r>
            <a:r>
              <a:rPr lang="en-US" altLang="en-US" sz="3500" b="1" i="1" dirty="0">
                <a:solidFill>
                  <a:srgbClr val="081E3F"/>
                </a:solidFill>
              </a:rPr>
              <a:t> </a:t>
            </a:r>
            <a:r>
              <a:rPr lang="en-US" sz="3500" dirty="0">
                <a:solidFill>
                  <a:schemeClr val="tx2"/>
                </a:solidFill>
              </a:rPr>
              <a:t>Dr. Masoud Sadjadi</a:t>
            </a:r>
            <a:r>
              <a:rPr lang="en-US" altLang="ja-JP" sz="3500" dirty="0">
                <a:solidFill>
                  <a:schemeClr val="tx2"/>
                </a:solidFill>
              </a:rPr>
              <a:t> </a:t>
            </a:r>
            <a:r>
              <a:rPr lang="en-US" altLang="en-US" sz="3500" dirty="0">
                <a:solidFill>
                  <a:srgbClr val="081E3F"/>
                </a:solidFill>
              </a:rPr>
              <a:t>Florida International University</a:t>
            </a:r>
          </a:p>
        </p:txBody>
      </p:sp>
      <p:sp>
        <p:nvSpPr>
          <p:cNvPr id="6" name="Text Box 19">
            <a:extLst>
              <a:ext uri="{FF2B5EF4-FFF2-40B4-BE49-F238E27FC236}">
                <a16:creationId xmlns:a16="http://schemas.microsoft.com/office/drawing/2014/main" id="{2DF1CF7C-0D5F-12FD-67FA-F737AA820044}"/>
              </a:ext>
            </a:extLst>
          </p:cNvPr>
          <p:cNvSpPr txBox="1">
            <a:spLocks noChangeArrowheads="1"/>
          </p:cNvSpPr>
          <p:nvPr/>
        </p:nvSpPr>
        <p:spPr bwMode="auto">
          <a:xfrm>
            <a:off x="5898818" y="12357021"/>
            <a:ext cx="4114800" cy="659488"/>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800" b="1" dirty="0">
                <a:solidFill>
                  <a:srgbClr val="081E3F"/>
                </a:solidFill>
                <a:latin typeface="Arial" charset="0"/>
                <a:ea typeface="ＭＳ Ｐゴシック" charset="-128"/>
                <a:cs typeface="ＭＳ Ｐゴシック" charset="-128"/>
              </a:rPr>
              <a:t>PROBLEM</a:t>
            </a:r>
          </a:p>
        </p:txBody>
      </p:sp>
      <p:sp>
        <p:nvSpPr>
          <p:cNvPr id="8" name="Text Box 19">
            <a:extLst>
              <a:ext uri="{FF2B5EF4-FFF2-40B4-BE49-F238E27FC236}">
                <a16:creationId xmlns:a16="http://schemas.microsoft.com/office/drawing/2014/main" id="{AFBDA27E-438C-1708-B940-ABEF0FFCFAE1}"/>
              </a:ext>
            </a:extLst>
          </p:cNvPr>
          <p:cNvSpPr txBox="1">
            <a:spLocks noChangeArrowheads="1"/>
          </p:cNvSpPr>
          <p:nvPr/>
        </p:nvSpPr>
        <p:spPr bwMode="auto">
          <a:xfrm>
            <a:off x="20822708" y="7051342"/>
            <a:ext cx="4114800" cy="64409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700" b="1" dirty="0">
                <a:solidFill>
                  <a:srgbClr val="081E3F"/>
                </a:solidFill>
                <a:latin typeface="Arial" charset="0"/>
                <a:ea typeface="ＭＳ Ｐゴシック" charset="-128"/>
                <a:cs typeface="ＭＳ Ｐゴシック" charset="-128"/>
              </a:rPr>
              <a:t>REQUIREMENTS</a:t>
            </a:r>
          </a:p>
        </p:txBody>
      </p:sp>
      <p:sp>
        <p:nvSpPr>
          <p:cNvPr id="9" name="Text Box 19">
            <a:extLst>
              <a:ext uri="{FF2B5EF4-FFF2-40B4-BE49-F238E27FC236}">
                <a16:creationId xmlns:a16="http://schemas.microsoft.com/office/drawing/2014/main" id="{9278645B-A335-B7C7-7300-2FC61F720526}"/>
              </a:ext>
            </a:extLst>
          </p:cNvPr>
          <p:cNvSpPr txBox="1">
            <a:spLocks noChangeArrowheads="1"/>
          </p:cNvSpPr>
          <p:nvPr/>
        </p:nvSpPr>
        <p:spPr bwMode="auto">
          <a:xfrm>
            <a:off x="35868037" y="6904942"/>
            <a:ext cx="4114800" cy="64409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700" b="1" dirty="0">
                <a:solidFill>
                  <a:srgbClr val="081E3F"/>
                </a:solidFill>
                <a:latin typeface="Arial" charset="0"/>
                <a:ea typeface="ＭＳ Ｐゴシック" charset="-128"/>
                <a:cs typeface="ＭＳ Ｐゴシック" charset="-128"/>
              </a:rPr>
              <a:t>SYSTEM DESIGN</a:t>
            </a:r>
          </a:p>
        </p:txBody>
      </p:sp>
      <p:sp>
        <p:nvSpPr>
          <p:cNvPr id="11" name="Text Box 19">
            <a:extLst>
              <a:ext uri="{FF2B5EF4-FFF2-40B4-BE49-F238E27FC236}">
                <a16:creationId xmlns:a16="http://schemas.microsoft.com/office/drawing/2014/main" id="{9D4C99D2-D058-5AFD-286B-3F713CA4A9E5}"/>
              </a:ext>
            </a:extLst>
          </p:cNvPr>
          <p:cNvSpPr txBox="1">
            <a:spLocks noChangeArrowheads="1"/>
          </p:cNvSpPr>
          <p:nvPr/>
        </p:nvSpPr>
        <p:spPr bwMode="auto">
          <a:xfrm>
            <a:off x="20785090" y="14820248"/>
            <a:ext cx="4521200" cy="64409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700" b="1" dirty="0">
                <a:solidFill>
                  <a:srgbClr val="081E3F"/>
                </a:solidFill>
                <a:latin typeface="Arial" charset="0"/>
                <a:ea typeface="ＭＳ Ｐゴシック" charset="-128"/>
                <a:cs typeface="ＭＳ Ｐゴシック" charset="-128"/>
              </a:rPr>
              <a:t>IMPLEMENTATION</a:t>
            </a:r>
          </a:p>
        </p:txBody>
      </p:sp>
      <p:sp>
        <p:nvSpPr>
          <p:cNvPr id="13" name="Text Box 19">
            <a:extLst>
              <a:ext uri="{FF2B5EF4-FFF2-40B4-BE49-F238E27FC236}">
                <a16:creationId xmlns:a16="http://schemas.microsoft.com/office/drawing/2014/main" id="{62278ED3-1CDD-9C66-610C-F61F899BF96E}"/>
              </a:ext>
            </a:extLst>
          </p:cNvPr>
          <p:cNvSpPr txBox="1">
            <a:spLocks noChangeArrowheads="1"/>
          </p:cNvSpPr>
          <p:nvPr/>
        </p:nvSpPr>
        <p:spPr bwMode="auto">
          <a:xfrm>
            <a:off x="5897172" y="7240555"/>
            <a:ext cx="4114800" cy="64409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700" b="1" dirty="0">
                <a:solidFill>
                  <a:srgbClr val="081E3F"/>
                </a:solidFill>
                <a:latin typeface="Arial" charset="0"/>
                <a:ea typeface="ＭＳ Ｐゴシック" charset="-128"/>
                <a:cs typeface="ＭＳ Ｐゴシック" charset="-128"/>
              </a:rPr>
              <a:t>SUMMARY</a:t>
            </a:r>
          </a:p>
        </p:txBody>
      </p:sp>
      <p:sp>
        <p:nvSpPr>
          <p:cNvPr id="14" name="Text Box 19">
            <a:extLst>
              <a:ext uri="{FF2B5EF4-FFF2-40B4-BE49-F238E27FC236}">
                <a16:creationId xmlns:a16="http://schemas.microsoft.com/office/drawing/2014/main" id="{FC6C03C1-B2AD-3AC3-804D-B23E8F44CC06}"/>
              </a:ext>
            </a:extLst>
          </p:cNvPr>
          <p:cNvSpPr txBox="1">
            <a:spLocks noChangeArrowheads="1"/>
          </p:cNvSpPr>
          <p:nvPr/>
        </p:nvSpPr>
        <p:spPr bwMode="auto">
          <a:xfrm>
            <a:off x="5873853" y="19450016"/>
            <a:ext cx="4114800" cy="64409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700" b="1" dirty="0">
                <a:solidFill>
                  <a:srgbClr val="081E3F"/>
                </a:solidFill>
                <a:latin typeface="Arial" charset="0"/>
                <a:ea typeface="ＭＳ Ｐゴシック" charset="-128"/>
                <a:cs typeface="ＭＳ Ｐゴシック" charset="-128"/>
              </a:rPr>
              <a:t>REFERENCES</a:t>
            </a:r>
          </a:p>
        </p:txBody>
      </p:sp>
      <p:sp>
        <p:nvSpPr>
          <p:cNvPr id="15" name="Text Box 72">
            <a:extLst>
              <a:ext uri="{FF2B5EF4-FFF2-40B4-BE49-F238E27FC236}">
                <a16:creationId xmlns:a16="http://schemas.microsoft.com/office/drawing/2014/main" id="{318192DC-BD08-F601-E7D6-1D9E8C251DD2}"/>
              </a:ext>
            </a:extLst>
          </p:cNvPr>
          <p:cNvSpPr txBox="1">
            <a:spLocks noChangeArrowheads="1"/>
          </p:cNvSpPr>
          <p:nvPr/>
        </p:nvSpPr>
        <p:spPr bwMode="auto">
          <a:xfrm>
            <a:off x="6655820" y="31775400"/>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rgbClr val="081E3F"/>
                </a:solidFill>
              </a:rPr>
              <a:t>The material presented in this poster is based upon the work supported by XXXXX (</a:t>
            </a:r>
            <a:r>
              <a:rPr lang="en-US" altLang="en-US" sz="2400" i="1" dirty="0">
                <a:solidFill>
                  <a:srgbClr val="081E3F"/>
                </a:solidFill>
              </a:rPr>
              <a:t>name of the project sponsor: federal, state or local government, or corporate partners, where applicable</a:t>
            </a:r>
            <a:r>
              <a:rPr lang="en-US" altLang="en-US" sz="2400" dirty="0">
                <a:solidFill>
                  <a:srgbClr val="081E3F"/>
                </a:solidFill>
              </a:rPr>
              <a:t>). We/I thank XXXX for his/her/their assistance and mentorship that I/we received throughout the senior design project.</a:t>
            </a:r>
          </a:p>
        </p:txBody>
      </p:sp>
      <p:sp>
        <p:nvSpPr>
          <p:cNvPr id="16" name="Text Box 19">
            <a:extLst>
              <a:ext uri="{FF2B5EF4-FFF2-40B4-BE49-F238E27FC236}">
                <a16:creationId xmlns:a16="http://schemas.microsoft.com/office/drawing/2014/main" id="{422BB806-24EB-E76D-4A88-E6CCAC9C1147}"/>
              </a:ext>
            </a:extLst>
          </p:cNvPr>
          <p:cNvSpPr txBox="1">
            <a:spLocks noChangeArrowheads="1"/>
          </p:cNvSpPr>
          <p:nvPr/>
        </p:nvSpPr>
        <p:spPr bwMode="auto">
          <a:xfrm>
            <a:off x="6620651" y="31264309"/>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18" name="TextBox 3">
            <a:extLst>
              <a:ext uri="{FF2B5EF4-FFF2-40B4-BE49-F238E27FC236}">
                <a16:creationId xmlns:a16="http://schemas.microsoft.com/office/drawing/2014/main" id="{764EB202-115E-897F-E2F2-B6DAB91D88F5}"/>
              </a:ext>
            </a:extLst>
          </p:cNvPr>
          <p:cNvSpPr txBox="1">
            <a:spLocks noChangeArrowheads="1"/>
          </p:cNvSpPr>
          <p:nvPr/>
        </p:nvSpPr>
        <p:spPr bwMode="auto">
          <a:xfrm>
            <a:off x="6816436" y="446069"/>
            <a:ext cx="35806771" cy="2277547"/>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bg1"/>
                </a:solidFill>
              </a:rPr>
              <a:t>Knight Foundation School of Computer &amp; Information Sciences</a:t>
            </a:r>
          </a:p>
          <a:p>
            <a:pPr eaLnBrk="1" hangingPunct="1"/>
            <a:r>
              <a:rPr lang="en-US" altLang="en-US" sz="5400" i="1" dirty="0">
                <a:solidFill>
                  <a:schemeClr val="bg1"/>
                </a:solidFill>
              </a:rPr>
              <a:t>Spring 2026 Senior Design Project</a:t>
            </a:r>
          </a:p>
        </p:txBody>
      </p:sp>
      <p:pic>
        <p:nvPicPr>
          <p:cNvPr id="21" name="Picture 20">
            <a:extLst>
              <a:ext uri="{FF2B5EF4-FFF2-40B4-BE49-F238E27FC236}">
                <a16:creationId xmlns:a16="http://schemas.microsoft.com/office/drawing/2014/main" id="{F7A3F731-0110-9535-E94B-6CCF1D08E6EC}"/>
              </a:ext>
            </a:extLst>
          </p:cNvPr>
          <p:cNvPicPr>
            <a:picLocks noChangeAspect="1"/>
          </p:cNvPicPr>
          <p:nvPr/>
        </p:nvPicPr>
        <p:blipFill>
          <a:blip r:embed="rId2"/>
          <a:stretch>
            <a:fillRect/>
          </a:stretch>
        </p:blipFill>
        <p:spPr>
          <a:xfrm>
            <a:off x="-247048" y="3820440"/>
            <a:ext cx="9156817" cy="3228976"/>
          </a:xfrm>
          <a:prstGeom prst="rect">
            <a:avLst/>
          </a:prstGeom>
        </p:spPr>
      </p:pic>
      <p:sp>
        <p:nvSpPr>
          <p:cNvPr id="22" name="Rectangle: Rounded Corners 21">
            <a:extLst>
              <a:ext uri="{FF2B5EF4-FFF2-40B4-BE49-F238E27FC236}">
                <a16:creationId xmlns:a16="http://schemas.microsoft.com/office/drawing/2014/main" id="{61EB57C7-36BB-2F74-C3C9-51AFAB7258AF}"/>
              </a:ext>
            </a:extLst>
          </p:cNvPr>
          <p:cNvSpPr/>
          <p:nvPr/>
        </p:nvSpPr>
        <p:spPr>
          <a:xfrm>
            <a:off x="3212939" y="13268626"/>
            <a:ext cx="9461500" cy="5410024"/>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Rounded Corners 25">
            <a:extLst>
              <a:ext uri="{FF2B5EF4-FFF2-40B4-BE49-F238E27FC236}">
                <a16:creationId xmlns:a16="http://schemas.microsoft.com/office/drawing/2014/main" id="{A0D11B4D-108E-0590-0FFE-F583094DAE69}"/>
              </a:ext>
            </a:extLst>
          </p:cNvPr>
          <p:cNvSpPr/>
          <p:nvPr/>
        </p:nvSpPr>
        <p:spPr>
          <a:xfrm>
            <a:off x="17149749" y="7868281"/>
            <a:ext cx="11471273" cy="5484677"/>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2B221567-705A-6065-8E6C-ECA435743DC3}"/>
              </a:ext>
            </a:extLst>
          </p:cNvPr>
          <p:cNvSpPr/>
          <p:nvPr/>
        </p:nvSpPr>
        <p:spPr>
          <a:xfrm>
            <a:off x="17212811" y="15483173"/>
            <a:ext cx="11471272" cy="4681686"/>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79C2FC08-6E0A-4892-51B6-360FABA7A906}"/>
              </a:ext>
            </a:extLst>
          </p:cNvPr>
          <p:cNvSpPr/>
          <p:nvPr/>
        </p:nvSpPr>
        <p:spPr>
          <a:xfrm>
            <a:off x="2528083" y="8151742"/>
            <a:ext cx="11104357" cy="3355853"/>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C8F50B9C-D1F3-C500-44F0-E57FB9A6D123}"/>
              </a:ext>
            </a:extLst>
          </p:cNvPr>
          <p:cNvSpPr/>
          <p:nvPr/>
        </p:nvSpPr>
        <p:spPr>
          <a:xfrm>
            <a:off x="2893182" y="20284415"/>
            <a:ext cx="10301288" cy="2972989"/>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C08E9906-CFFA-BEA0-EC64-6FBC2A84943E}"/>
              </a:ext>
            </a:extLst>
          </p:cNvPr>
          <p:cNvSpPr txBox="1"/>
          <p:nvPr/>
        </p:nvSpPr>
        <p:spPr>
          <a:xfrm>
            <a:off x="3667502" y="13632201"/>
            <a:ext cx="8794031" cy="4401205"/>
          </a:xfrm>
          <a:prstGeom prst="rect">
            <a:avLst/>
          </a:prstGeom>
          <a:noFill/>
        </p:spPr>
        <p:txBody>
          <a:bodyPr wrap="square" rtlCol="0">
            <a:spAutoFit/>
          </a:bodyPr>
          <a:lstStyle/>
          <a:p>
            <a:r>
              <a:rPr lang="en-US" sz="3500" dirty="0">
                <a:solidFill>
                  <a:schemeClr val="bg1"/>
                </a:solidFill>
                <a:latin typeface="Arial" panose="020B0604020202020204" pitchFamily="34" charset="0"/>
                <a:cs typeface="Arial" panose="020B0604020202020204" pitchFamily="34" charset="0"/>
              </a:rPr>
              <a:t>Traditional Minecraft lacks dynamic world events that significantly alter the environment over time. Most systems are static, meaning player exploration does not lead to meaningful evolving world changes. This limits long term engagement that reduces the sense of unpredictability and immersion in gameplay </a:t>
            </a:r>
          </a:p>
        </p:txBody>
      </p:sp>
      <p:sp>
        <p:nvSpPr>
          <p:cNvPr id="37" name="TextBox 36">
            <a:extLst>
              <a:ext uri="{FF2B5EF4-FFF2-40B4-BE49-F238E27FC236}">
                <a16:creationId xmlns:a16="http://schemas.microsoft.com/office/drawing/2014/main" id="{A12490AB-246C-1994-4DAD-C53F9317EA3F}"/>
              </a:ext>
            </a:extLst>
          </p:cNvPr>
          <p:cNvSpPr txBox="1"/>
          <p:nvPr/>
        </p:nvSpPr>
        <p:spPr>
          <a:xfrm>
            <a:off x="17885137" y="8331982"/>
            <a:ext cx="10118700" cy="4401205"/>
          </a:xfrm>
          <a:prstGeom prst="rect">
            <a:avLst/>
          </a:prstGeom>
          <a:noFill/>
        </p:spPr>
        <p:txBody>
          <a:bodyPr wrap="square" rtlCol="0">
            <a:spAutoFit/>
          </a:bodyPr>
          <a:lstStyle/>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Create a dynamic world event system</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Allow environmental transformations over time</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Introduce custom entities with unique behaviors</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Ensure scalable performance across large worlds</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Maintain persistent world state across sessions</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Integrate seamlessly with existing Minecraft mechanics. </a:t>
            </a:r>
          </a:p>
        </p:txBody>
      </p:sp>
      <p:pic>
        <p:nvPicPr>
          <p:cNvPr id="39" name="Picture 38">
            <a:extLst>
              <a:ext uri="{FF2B5EF4-FFF2-40B4-BE49-F238E27FC236}">
                <a16:creationId xmlns:a16="http://schemas.microsoft.com/office/drawing/2014/main" id="{A7D92463-0333-DCBE-EB20-033529C1F032}"/>
              </a:ext>
            </a:extLst>
          </p:cNvPr>
          <p:cNvPicPr>
            <a:picLocks noChangeAspect="1"/>
          </p:cNvPicPr>
          <p:nvPr/>
        </p:nvPicPr>
        <p:blipFill>
          <a:blip r:embed="rId3"/>
          <a:stretch>
            <a:fillRect/>
          </a:stretch>
        </p:blipFill>
        <p:spPr>
          <a:xfrm>
            <a:off x="34306153" y="13640374"/>
            <a:ext cx="8535086" cy="16867797"/>
          </a:xfrm>
          <a:prstGeom prst="rect">
            <a:avLst/>
          </a:prstGeom>
        </p:spPr>
      </p:pic>
      <p:sp>
        <p:nvSpPr>
          <p:cNvPr id="45" name="Rectangle: Rounded Corners 44">
            <a:extLst>
              <a:ext uri="{FF2B5EF4-FFF2-40B4-BE49-F238E27FC236}">
                <a16:creationId xmlns:a16="http://schemas.microsoft.com/office/drawing/2014/main" id="{1316607C-2AC7-D6E6-D027-5E2253C6E48B}"/>
              </a:ext>
            </a:extLst>
          </p:cNvPr>
          <p:cNvSpPr/>
          <p:nvPr/>
        </p:nvSpPr>
        <p:spPr>
          <a:xfrm>
            <a:off x="32954394" y="7795954"/>
            <a:ext cx="9955094" cy="4809700"/>
          </a:xfrm>
          <a:prstGeom prst="roundRect">
            <a:avLst/>
          </a:prstGeom>
          <a:solidFill>
            <a:srgbClr val="081E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E76041A1-4C94-63FB-0408-07874E3262E9}"/>
              </a:ext>
            </a:extLst>
          </p:cNvPr>
          <p:cNvSpPr txBox="1"/>
          <p:nvPr/>
        </p:nvSpPr>
        <p:spPr>
          <a:xfrm>
            <a:off x="33634995" y="8052005"/>
            <a:ext cx="8794031" cy="4401205"/>
          </a:xfrm>
          <a:prstGeom prst="rect">
            <a:avLst/>
          </a:prstGeom>
          <a:noFill/>
        </p:spPr>
        <p:txBody>
          <a:bodyPr wrap="square" rtlCol="0">
            <a:spAutoFit/>
          </a:bodyPr>
          <a:lstStyle/>
          <a:p>
            <a:r>
              <a:rPr lang="en-US" sz="3500" dirty="0">
                <a:solidFill>
                  <a:schemeClr val="bg1"/>
                </a:solidFill>
                <a:latin typeface="Arial" panose="020B0604020202020204" pitchFamily="34" charset="0"/>
                <a:cs typeface="Arial" panose="020B0604020202020204" pitchFamily="34" charset="0"/>
              </a:rPr>
              <a:t>The system is driven by player exploration, which activates a multi-stage invasion process. Once a threshold of loaded chunks is reached, the system transitions from a dormant state to an active takeover phase. During this phase, an alien core is deployed, initiate the biome transformation and spawning custom entities.</a:t>
            </a:r>
          </a:p>
        </p:txBody>
      </p:sp>
      <p:pic>
        <p:nvPicPr>
          <p:cNvPr id="52" name="Picture 51">
            <a:extLst>
              <a:ext uri="{FF2B5EF4-FFF2-40B4-BE49-F238E27FC236}">
                <a16:creationId xmlns:a16="http://schemas.microsoft.com/office/drawing/2014/main" id="{AD0337BE-551C-B983-04F0-6F51C1EDB3AC}"/>
              </a:ext>
            </a:extLst>
          </p:cNvPr>
          <p:cNvPicPr>
            <a:picLocks noChangeAspect="1"/>
          </p:cNvPicPr>
          <p:nvPr/>
        </p:nvPicPr>
        <p:blipFill>
          <a:blip r:embed="rId4"/>
          <a:stretch>
            <a:fillRect/>
          </a:stretch>
        </p:blipFill>
        <p:spPr>
          <a:xfrm>
            <a:off x="1037862" y="24408463"/>
            <a:ext cx="2940201" cy="6083613"/>
          </a:xfrm>
          <a:prstGeom prst="rect">
            <a:avLst/>
          </a:prstGeom>
        </p:spPr>
      </p:pic>
      <p:pic>
        <p:nvPicPr>
          <p:cNvPr id="54" name="Picture 53">
            <a:extLst>
              <a:ext uri="{FF2B5EF4-FFF2-40B4-BE49-F238E27FC236}">
                <a16:creationId xmlns:a16="http://schemas.microsoft.com/office/drawing/2014/main" id="{D2F03D7B-DF61-E176-D84A-D85B69477A96}"/>
              </a:ext>
            </a:extLst>
          </p:cNvPr>
          <p:cNvPicPr>
            <a:picLocks noChangeAspect="1"/>
          </p:cNvPicPr>
          <p:nvPr/>
        </p:nvPicPr>
        <p:blipFill>
          <a:blip r:embed="rId5"/>
          <a:stretch>
            <a:fillRect/>
          </a:stretch>
        </p:blipFill>
        <p:spPr>
          <a:xfrm>
            <a:off x="4327678" y="24399751"/>
            <a:ext cx="2997354" cy="6083613"/>
          </a:xfrm>
          <a:prstGeom prst="rect">
            <a:avLst/>
          </a:prstGeom>
        </p:spPr>
      </p:pic>
      <p:pic>
        <p:nvPicPr>
          <p:cNvPr id="56" name="Picture 55">
            <a:extLst>
              <a:ext uri="{FF2B5EF4-FFF2-40B4-BE49-F238E27FC236}">
                <a16:creationId xmlns:a16="http://schemas.microsoft.com/office/drawing/2014/main" id="{68E3A48A-EEC6-7BB3-46F7-02C5665B08E4}"/>
              </a:ext>
            </a:extLst>
          </p:cNvPr>
          <p:cNvPicPr>
            <a:picLocks noChangeAspect="1"/>
          </p:cNvPicPr>
          <p:nvPr/>
        </p:nvPicPr>
        <p:blipFill>
          <a:blip r:embed="rId6"/>
          <a:stretch>
            <a:fillRect/>
          </a:stretch>
        </p:blipFill>
        <p:spPr>
          <a:xfrm>
            <a:off x="7772912" y="24408463"/>
            <a:ext cx="2842917" cy="6074901"/>
          </a:xfrm>
          <a:prstGeom prst="rect">
            <a:avLst/>
          </a:prstGeom>
        </p:spPr>
      </p:pic>
      <p:pic>
        <p:nvPicPr>
          <p:cNvPr id="58" name="Picture 57">
            <a:extLst>
              <a:ext uri="{FF2B5EF4-FFF2-40B4-BE49-F238E27FC236}">
                <a16:creationId xmlns:a16="http://schemas.microsoft.com/office/drawing/2014/main" id="{7C4FCF4E-952F-9AB3-C448-B2AF45F062B7}"/>
              </a:ext>
            </a:extLst>
          </p:cNvPr>
          <p:cNvPicPr>
            <a:picLocks noChangeAspect="1"/>
          </p:cNvPicPr>
          <p:nvPr/>
        </p:nvPicPr>
        <p:blipFill>
          <a:blip r:embed="rId7"/>
          <a:stretch>
            <a:fillRect/>
          </a:stretch>
        </p:blipFill>
        <p:spPr>
          <a:xfrm>
            <a:off x="10971221" y="24417443"/>
            <a:ext cx="3759393" cy="6074901"/>
          </a:xfrm>
          <a:prstGeom prst="rect">
            <a:avLst/>
          </a:prstGeom>
        </p:spPr>
      </p:pic>
      <p:sp>
        <p:nvSpPr>
          <p:cNvPr id="59" name="TextBox 58">
            <a:extLst>
              <a:ext uri="{FF2B5EF4-FFF2-40B4-BE49-F238E27FC236}">
                <a16:creationId xmlns:a16="http://schemas.microsoft.com/office/drawing/2014/main" id="{F36451A4-ED7C-AFF1-1A5D-51DD4BEEB6D0}"/>
              </a:ext>
            </a:extLst>
          </p:cNvPr>
          <p:cNvSpPr txBox="1"/>
          <p:nvPr/>
        </p:nvSpPr>
        <p:spPr>
          <a:xfrm>
            <a:off x="18219034" y="15797189"/>
            <a:ext cx="10073552" cy="3862596"/>
          </a:xfrm>
          <a:prstGeom prst="rect">
            <a:avLst/>
          </a:prstGeom>
          <a:noFill/>
        </p:spPr>
        <p:txBody>
          <a:bodyPr wrap="square" rtlCol="0">
            <a:spAutoFit/>
          </a:bodyPr>
          <a:lstStyle/>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Developed using Java with </a:t>
            </a:r>
            <a:r>
              <a:rPr lang="en-US" sz="3500" dirty="0" err="1">
                <a:solidFill>
                  <a:schemeClr val="bg1"/>
                </a:solidFill>
                <a:latin typeface="Arial" panose="020B0604020202020204" pitchFamily="34" charset="0"/>
                <a:cs typeface="Arial" panose="020B0604020202020204" pitchFamily="34" charset="0"/>
              </a:rPr>
              <a:t>NeoForge</a:t>
            </a:r>
            <a:endParaRPr lang="en-US" sz="3500" dirty="0">
              <a:solidFill>
                <a:schemeClr val="bg1"/>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Modular package structure for scalability</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Event-driven architecture using Minecraft event bus</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Custom renderer supporting multiple models</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Integration of </a:t>
            </a:r>
            <a:r>
              <a:rPr lang="en-US" sz="3500" dirty="0" err="1">
                <a:solidFill>
                  <a:schemeClr val="bg1"/>
                </a:solidFill>
                <a:latin typeface="Arial" panose="020B0604020202020204" pitchFamily="34" charset="0"/>
                <a:cs typeface="Arial" panose="020B0604020202020204" pitchFamily="34" charset="0"/>
              </a:rPr>
              <a:t>Blockbench</a:t>
            </a:r>
            <a:r>
              <a:rPr lang="en-US" sz="3500" dirty="0">
                <a:solidFill>
                  <a:schemeClr val="bg1"/>
                </a:solidFill>
                <a:latin typeface="Arial" panose="020B0604020202020204" pitchFamily="34" charset="0"/>
                <a:cs typeface="Arial" panose="020B0604020202020204" pitchFamily="34" charset="0"/>
              </a:rPr>
              <a:t> models into the game</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Version control managed through GitHub</a:t>
            </a:r>
          </a:p>
        </p:txBody>
      </p:sp>
      <p:sp>
        <p:nvSpPr>
          <p:cNvPr id="63" name="TextBox 62">
            <a:extLst>
              <a:ext uri="{FF2B5EF4-FFF2-40B4-BE49-F238E27FC236}">
                <a16:creationId xmlns:a16="http://schemas.microsoft.com/office/drawing/2014/main" id="{F81A09BA-DB2C-1258-E637-AE4D920F8FBA}"/>
              </a:ext>
            </a:extLst>
          </p:cNvPr>
          <p:cNvSpPr txBox="1"/>
          <p:nvPr/>
        </p:nvSpPr>
        <p:spPr>
          <a:xfrm>
            <a:off x="3010586" y="8436980"/>
            <a:ext cx="10419886" cy="2785378"/>
          </a:xfrm>
          <a:prstGeom prst="rect">
            <a:avLst/>
          </a:prstGeom>
          <a:noFill/>
        </p:spPr>
        <p:txBody>
          <a:bodyPr wrap="square" rtlCol="0">
            <a:spAutoFit/>
          </a:bodyPr>
          <a:lstStyle/>
          <a:p>
            <a:r>
              <a:rPr lang="en-US" sz="3500" dirty="0">
                <a:solidFill>
                  <a:schemeClr val="bg1"/>
                </a:solidFill>
                <a:latin typeface="Arial" panose="020B0604020202020204" pitchFamily="34" charset="0"/>
                <a:cs typeface="Arial" panose="020B0604020202020204" pitchFamily="34" charset="0"/>
              </a:rPr>
              <a:t>From The Skies introduce a dynamic and evolving gameplay system that transforms the world based on player interaction. By combining event-driven mechanics. Custom entities and environmental changes, it enhances immersion and </a:t>
            </a:r>
            <a:r>
              <a:rPr lang="en-US" sz="3500" dirty="0" err="1">
                <a:solidFill>
                  <a:schemeClr val="bg1"/>
                </a:solidFill>
                <a:latin typeface="Arial" panose="020B0604020202020204" pitchFamily="34" charset="0"/>
                <a:cs typeface="Arial" panose="020B0604020202020204" pitchFamily="34" charset="0"/>
              </a:rPr>
              <a:t>replayability</a:t>
            </a:r>
            <a:r>
              <a:rPr lang="en-US" sz="3500" dirty="0">
                <a:solidFill>
                  <a:schemeClr val="bg1"/>
                </a:solidFill>
                <a:latin typeface="Arial" panose="020B0604020202020204" pitchFamily="34" charset="0"/>
                <a:cs typeface="Arial" panose="020B0604020202020204" pitchFamily="34" charset="0"/>
              </a:rPr>
              <a:t>. </a:t>
            </a:r>
          </a:p>
        </p:txBody>
      </p:sp>
      <p:sp>
        <p:nvSpPr>
          <p:cNvPr id="64" name="TextBox 63">
            <a:extLst>
              <a:ext uri="{FF2B5EF4-FFF2-40B4-BE49-F238E27FC236}">
                <a16:creationId xmlns:a16="http://schemas.microsoft.com/office/drawing/2014/main" id="{B1D01B91-CEE6-57EB-2725-E7CC0CEB5ABE}"/>
              </a:ext>
            </a:extLst>
          </p:cNvPr>
          <p:cNvSpPr txBox="1"/>
          <p:nvPr/>
        </p:nvSpPr>
        <p:spPr>
          <a:xfrm>
            <a:off x="3477514" y="20647524"/>
            <a:ext cx="10419886" cy="2246769"/>
          </a:xfrm>
          <a:prstGeom prst="rect">
            <a:avLst/>
          </a:prstGeom>
          <a:noFill/>
        </p:spPr>
        <p:txBody>
          <a:bodyPr wrap="square" rtlCol="0">
            <a:spAutoFit/>
          </a:bodyPr>
          <a:lstStyle/>
          <a:p>
            <a:pPr marL="457200" indent="-457200">
              <a:buFont typeface="Arial" panose="020B0604020202020204" pitchFamily="34" charset="0"/>
              <a:buChar char="•"/>
            </a:pPr>
            <a:r>
              <a:rPr lang="en-US" sz="3500" dirty="0" err="1">
                <a:solidFill>
                  <a:schemeClr val="bg1"/>
                </a:solidFill>
                <a:latin typeface="Arial" panose="020B0604020202020204" pitchFamily="34" charset="0"/>
                <a:cs typeface="Arial" panose="020B0604020202020204" pitchFamily="34" charset="0"/>
              </a:rPr>
              <a:t>NeoForge</a:t>
            </a:r>
            <a:r>
              <a:rPr lang="en-US" sz="3500" dirty="0">
                <a:solidFill>
                  <a:schemeClr val="bg1"/>
                </a:solidFill>
                <a:latin typeface="Arial" panose="020B0604020202020204" pitchFamily="34" charset="0"/>
                <a:cs typeface="Arial" panose="020B0604020202020204" pitchFamily="34" charset="0"/>
              </a:rPr>
              <a:t> Documentation</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Minecraft Modding Community Resources</a:t>
            </a:r>
          </a:p>
          <a:p>
            <a:pPr marL="457200" indent="-457200">
              <a:buFont typeface="Arial" panose="020B0604020202020204" pitchFamily="34" charset="0"/>
              <a:buChar char="•"/>
            </a:pPr>
            <a:r>
              <a:rPr lang="en-US" sz="3500" dirty="0" err="1">
                <a:solidFill>
                  <a:schemeClr val="bg1"/>
                </a:solidFill>
                <a:latin typeface="Arial" panose="020B0604020202020204" pitchFamily="34" charset="0"/>
                <a:cs typeface="Arial" panose="020B0604020202020204" pitchFamily="34" charset="0"/>
              </a:rPr>
              <a:t>Blockbench</a:t>
            </a:r>
            <a:r>
              <a:rPr lang="en-US" sz="3500" dirty="0">
                <a:solidFill>
                  <a:schemeClr val="bg1"/>
                </a:solidFill>
                <a:latin typeface="Arial" panose="020B0604020202020204" pitchFamily="34" charset="0"/>
                <a:cs typeface="Arial" panose="020B0604020202020204" pitchFamily="34" charset="0"/>
              </a:rPr>
              <a:t> Documentation </a:t>
            </a:r>
          </a:p>
          <a:p>
            <a:pPr marL="457200" indent="-457200">
              <a:buFont typeface="Arial" panose="020B0604020202020204" pitchFamily="34" charset="0"/>
              <a:buChar char="•"/>
            </a:pPr>
            <a:r>
              <a:rPr lang="en-US" sz="3500" dirty="0">
                <a:solidFill>
                  <a:schemeClr val="bg1"/>
                </a:solidFill>
                <a:latin typeface="Arial" panose="020B0604020202020204" pitchFamily="34" charset="0"/>
                <a:cs typeface="Arial" panose="020B0604020202020204" pitchFamily="34" charset="0"/>
              </a:rPr>
              <a:t>GitHub Repository (Source Code)</a:t>
            </a:r>
          </a:p>
        </p:txBody>
      </p:sp>
      <p:pic>
        <p:nvPicPr>
          <p:cNvPr id="72" name="Picture 71">
            <a:extLst>
              <a:ext uri="{FF2B5EF4-FFF2-40B4-BE49-F238E27FC236}">
                <a16:creationId xmlns:a16="http://schemas.microsoft.com/office/drawing/2014/main" id="{6229868C-9870-CED7-73B1-B46432BFEF62}"/>
              </a:ext>
            </a:extLst>
          </p:cNvPr>
          <p:cNvPicPr>
            <a:picLocks noChangeAspect="1"/>
          </p:cNvPicPr>
          <p:nvPr/>
        </p:nvPicPr>
        <p:blipFill>
          <a:blip r:embed="rId8"/>
          <a:srcRect t="15689" b="7548"/>
          <a:stretch>
            <a:fillRect/>
          </a:stretch>
        </p:blipFill>
        <p:spPr>
          <a:xfrm>
            <a:off x="27055061" y="23737355"/>
            <a:ext cx="6854263" cy="5757422"/>
          </a:xfrm>
          <a:prstGeom prst="rect">
            <a:avLst/>
          </a:prstGeom>
        </p:spPr>
      </p:pic>
      <p:pic>
        <p:nvPicPr>
          <p:cNvPr id="2" name="Picture 1">
            <a:extLst>
              <a:ext uri="{FF2B5EF4-FFF2-40B4-BE49-F238E27FC236}">
                <a16:creationId xmlns:a16="http://schemas.microsoft.com/office/drawing/2014/main" id="{4D1578F2-54E4-27C3-62F0-5E349129521D}"/>
              </a:ext>
            </a:extLst>
          </p:cNvPr>
          <p:cNvPicPr>
            <a:picLocks noChangeAspect="1"/>
          </p:cNvPicPr>
          <p:nvPr/>
        </p:nvPicPr>
        <p:blipFill>
          <a:blip r:embed="rId9"/>
          <a:srcRect l="6486" t="1051" r="6935" b="9100"/>
          <a:stretch>
            <a:fillRect/>
          </a:stretch>
        </p:blipFill>
        <p:spPr>
          <a:xfrm>
            <a:off x="14753625" y="23112940"/>
            <a:ext cx="12169957" cy="7370424"/>
          </a:xfrm>
          <a:prstGeom prst="rect">
            <a:avLst/>
          </a:prstGeom>
        </p:spPr>
      </p:pic>
    </p:spTree>
    <p:extLst>
      <p:ext uri="{BB962C8B-B14F-4D97-AF65-F5344CB8AC3E}">
        <p14:creationId xmlns:p14="http://schemas.microsoft.com/office/powerpoint/2010/main" val="137209929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purl.org/dc/term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8234652b-4e88-4c30-a994-e272914a045d"/>
    <ds:schemaRef ds:uri="http://schemas.microsoft.com/office/2006/metadata/propertie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4560</TotalTime>
  <Words>336</Words>
  <Application>Microsoft Office PowerPoint</Application>
  <PresentationFormat>Custom</PresentationFormat>
  <Paragraphs>32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Arial</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Juan Diaz</cp:lastModifiedBy>
  <cp:revision>155</cp:revision>
  <dcterms:created xsi:type="dcterms:W3CDTF">2019-06-25T19:12:02Z</dcterms:created>
  <dcterms:modified xsi:type="dcterms:W3CDTF">2026-04-13T03:15:52Z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