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4630400" cy="8229600"/>
  <p:notesSz cx="8229600" cy="14630400"/>
  <p:embeddedFontLst>
    <p:embeddedFont>
      <p:font typeface="Roboto" panose="02000000000000000000" pitchFamily="2" charset="0"/>
      <p:regular r:id="rId9"/>
      <p:bold r:id="rId10"/>
    </p:embeddedFont>
    <p:embeddedFont>
      <p:font typeface="Roboto Medium" panose="02000000000000000000" pitchFamily="2" charset="0"/>
      <p:regular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69" d="100"/>
          <a:sy n="69" d="100"/>
        </p:scale>
        <p:origin x="677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42735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18">
              <a:alpha val="95000"/>
            </a:srgbClr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18">
              <a:alpha val="95000"/>
            </a:srgbClr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18">
              <a:alpha val="95000"/>
            </a:srgbClr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18">
              <a:alpha val="95000"/>
            </a:srgbClr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18">
              <a:alpha val="95000"/>
            </a:srgbClr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18">
              <a:alpha val="95000"/>
            </a:srgbClr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sv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11" Type="http://schemas.openxmlformats.org/officeDocument/2006/relationships/image" Target="../media/image17.svg"/><Relationship Id="rId5" Type="http://schemas.openxmlformats.org/officeDocument/2006/relationships/image" Target="../media/image11.sv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2879050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AnomAI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3927991"/>
            <a:ext cx="75564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From raw CloudTrail logs to a live security dashboard with an AI assistant</a:t>
            </a:r>
            <a:r>
              <a:rPr lang="en-US" sz="175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.</a:t>
            </a:r>
            <a:endParaRPr lang="en-US" sz="1750" dirty="0"/>
          </a:p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Built by </a:t>
            </a:r>
            <a:r>
              <a:rPr lang="en-US" sz="1750" b="1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Aykhan Pashayev, Cheng Zhang &amp; Charlie Iglesias</a:t>
            </a:r>
            <a:endParaRPr lang="en-US" sz="1750" dirty="0"/>
          </a:p>
        </p:txBody>
      </p:sp>
      <p:sp>
        <p:nvSpPr>
          <p:cNvPr id="5" name="Shape 2"/>
          <p:cNvSpPr/>
          <p:nvPr/>
        </p:nvSpPr>
        <p:spPr>
          <a:xfrm>
            <a:off x="793790" y="4916567"/>
            <a:ext cx="2913578" cy="426244"/>
          </a:xfrm>
          <a:prstGeom prst="roundRect">
            <a:avLst>
              <a:gd name="adj" fmla="val 17880"/>
            </a:avLst>
          </a:prstGeom>
          <a:solidFill>
            <a:srgbClr val="0F163E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Text 3"/>
          <p:cNvSpPr/>
          <p:nvPr/>
        </p:nvSpPr>
        <p:spPr>
          <a:xfrm>
            <a:off x="929878" y="4984552"/>
            <a:ext cx="2641402" cy="290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4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AWS IAM ANOMALY DETECTION</a:t>
            </a:r>
            <a:endParaRPr lang="en-US" sz="1400" dirty="0"/>
          </a:p>
        </p:txBody>
      </p:sp>
      <p:sp>
        <p:nvSpPr>
          <p:cNvPr id="7" name="Shape 4"/>
          <p:cNvSpPr/>
          <p:nvPr/>
        </p:nvSpPr>
        <p:spPr>
          <a:xfrm>
            <a:off x="3820716" y="4908947"/>
            <a:ext cx="2343507" cy="441484"/>
          </a:xfrm>
          <a:prstGeom prst="roundRect">
            <a:avLst>
              <a:gd name="adj" fmla="val 17263"/>
            </a:avLst>
          </a:prstGeom>
          <a:noFill/>
          <a:ln w="7620">
            <a:solidFill>
              <a:srgbClr val="5A6E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5"/>
          <p:cNvSpPr/>
          <p:nvPr/>
        </p:nvSpPr>
        <p:spPr>
          <a:xfrm>
            <a:off x="3964424" y="4984552"/>
            <a:ext cx="2056090" cy="290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400" dirty="0">
                <a:solidFill>
                  <a:srgbClr val="5A6E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FIU CAPSTONE PROJECT</a:t>
            </a:r>
            <a:endParaRPr lang="en-US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767239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The Problem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6280190" y="1816179"/>
            <a:ext cx="7556421" cy="1730812"/>
          </a:xfrm>
          <a:prstGeom prst="roundRect">
            <a:avLst>
              <a:gd name="adj" fmla="val 8453"/>
            </a:avLst>
          </a:prstGeom>
          <a:solidFill>
            <a:srgbClr val="000018">
              <a:alpha val="95000"/>
            </a:srgbClr>
          </a:solidFill>
          <a:ln w="30480">
            <a:solidFill>
              <a:srgbClr val="313E8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Shape 2"/>
          <p:cNvSpPr/>
          <p:nvPr/>
        </p:nvSpPr>
        <p:spPr>
          <a:xfrm>
            <a:off x="6249710" y="1816179"/>
            <a:ext cx="121920" cy="1730812"/>
          </a:xfrm>
          <a:prstGeom prst="roundRect">
            <a:avLst>
              <a:gd name="adj" fmla="val 78139"/>
            </a:avLst>
          </a:prstGeom>
          <a:solidFill>
            <a:srgbClr val="5A6ED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Text 3"/>
          <p:cNvSpPr/>
          <p:nvPr/>
        </p:nvSpPr>
        <p:spPr>
          <a:xfrm>
            <a:off x="6628924" y="2073473"/>
            <a:ext cx="300287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Massive Attack Surface</a:t>
            </a:r>
            <a:endParaRPr lang="en-US" sz="2200" dirty="0"/>
          </a:p>
        </p:txBody>
      </p:sp>
      <p:sp>
        <p:nvSpPr>
          <p:cNvPr id="7" name="Text 4"/>
          <p:cNvSpPr/>
          <p:nvPr/>
        </p:nvSpPr>
        <p:spPr>
          <a:xfrm>
            <a:off x="6628924" y="2563892"/>
            <a:ext cx="6950393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AWS accounts generate </a:t>
            </a:r>
            <a:r>
              <a:rPr lang="en-US" sz="1750" b="1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thousands of API calls every day</a:t>
            </a:r>
            <a:r>
              <a:rPr lang="en-US" sz="175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— making manual review impossible at scale.</a:t>
            </a:r>
            <a:endParaRPr lang="en-US" sz="1750" dirty="0"/>
          </a:p>
        </p:txBody>
      </p:sp>
      <p:sp>
        <p:nvSpPr>
          <p:cNvPr id="8" name="Shape 5"/>
          <p:cNvSpPr/>
          <p:nvPr/>
        </p:nvSpPr>
        <p:spPr>
          <a:xfrm>
            <a:off x="6280190" y="3773805"/>
            <a:ext cx="7556421" cy="1730812"/>
          </a:xfrm>
          <a:prstGeom prst="roundRect">
            <a:avLst>
              <a:gd name="adj" fmla="val 8453"/>
            </a:avLst>
          </a:prstGeom>
          <a:solidFill>
            <a:srgbClr val="000018">
              <a:alpha val="95000"/>
            </a:srgbClr>
          </a:solidFill>
          <a:ln w="30480">
            <a:solidFill>
              <a:srgbClr val="313E8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Shape 6"/>
          <p:cNvSpPr/>
          <p:nvPr/>
        </p:nvSpPr>
        <p:spPr>
          <a:xfrm>
            <a:off x="6249710" y="3773805"/>
            <a:ext cx="121920" cy="1730812"/>
          </a:xfrm>
          <a:prstGeom prst="roundRect">
            <a:avLst>
              <a:gd name="adj" fmla="val 78139"/>
            </a:avLst>
          </a:prstGeom>
          <a:solidFill>
            <a:srgbClr val="5A6ED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0" name="Text 7"/>
          <p:cNvSpPr/>
          <p:nvPr/>
        </p:nvSpPr>
        <p:spPr>
          <a:xfrm>
            <a:off x="6628924" y="403109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Invisible IAM Threats</a:t>
            </a:r>
            <a:endParaRPr lang="en-US" sz="2200" dirty="0"/>
          </a:p>
        </p:txBody>
      </p:sp>
      <p:sp>
        <p:nvSpPr>
          <p:cNvPr id="11" name="Text 8"/>
          <p:cNvSpPr/>
          <p:nvPr/>
        </p:nvSpPr>
        <p:spPr>
          <a:xfrm>
            <a:off x="6628924" y="4521517"/>
            <a:ext cx="6950393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Privilege escalation, credential stuffing, and enumeration attacks </a:t>
            </a:r>
            <a:r>
              <a:rPr lang="en-US" sz="1750" b="1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blend seamlessly into normal traffic</a:t>
            </a:r>
            <a:r>
              <a:rPr lang="en-US" sz="175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.</a:t>
            </a:r>
            <a:endParaRPr lang="en-US" sz="1750" dirty="0"/>
          </a:p>
        </p:txBody>
      </p:sp>
      <p:sp>
        <p:nvSpPr>
          <p:cNvPr id="12" name="Shape 9"/>
          <p:cNvSpPr/>
          <p:nvPr/>
        </p:nvSpPr>
        <p:spPr>
          <a:xfrm>
            <a:off x="6280190" y="5731431"/>
            <a:ext cx="7556421" cy="1730812"/>
          </a:xfrm>
          <a:prstGeom prst="roundRect">
            <a:avLst>
              <a:gd name="adj" fmla="val 8453"/>
            </a:avLst>
          </a:prstGeom>
          <a:solidFill>
            <a:srgbClr val="000018">
              <a:alpha val="95000"/>
            </a:srgbClr>
          </a:solidFill>
          <a:ln w="30480">
            <a:solidFill>
              <a:srgbClr val="313E8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Shape 10"/>
          <p:cNvSpPr/>
          <p:nvPr/>
        </p:nvSpPr>
        <p:spPr>
          <a:xfrm>
            <a:off x="6249710" y="5731431"/>
            <a:ext cx="121920" cy="1730812"/>
          </a:xfrm>
          <a:prstGeom prst="roundRect">
            <a:avLst>
              <a:gd name="adj" fmla="val 78139"/>
            </a:avLst>
          </a:prstGeom>
          <a:solidFill>
            <a:srgbClr val="5A6ED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4" name="Text 11"/>
          <p:cNvSpPr/>
          <p:nvPr/>
        </p:nvSpPr>
        <p:spPr>
          <a:xfrm>
            <a:off x="6628924" y="5988725"/>
            <a:ext cx="2932628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No Accessible Solution</a:t>
            </a:r>
            <a:endParaRPr lang="en-US" sz="2200" dirty="0"/>
          </a:p>
        </p:txBody>
      </p:sp>
      <p:sp>
        <p:nvSpPr>
          <p:cNvPr id="15" name="Text 12"/>
          <p:cNvSpPr/>
          <p:nvPr/>
        </p:nvSpPr>
        <p:spPr>
          <a:xfrm>
            <a:off x="6628924" y="6479143"/>
            <a:ext cx="6950393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Detecting suspicious behavior requires either </a:t>
            </a:r>
            <a:r>
              <a:rPr lang="en-US" sz="1750" b="1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expensive enterprise tools</a:t>
            </a:r>
            <a:r>
              <a:rPr lang="en-US" sz="175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or time-consuming manual work.</a:t>
            </a:r>
            <a:endParaRPr lang="en-US" sz="175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4E59BDD-0EB0-2CD8-A937-C9DAFC5BC6C3}"/>
              </a:ext>
            </a:extLst>
          </p:cNvPr>
          <p:cNvSpPr/>
          <p:nvPr/>
        </p:nvSpPr>
        <p:spPr>
          <a:xfrm>
            <a:off x="12846205" y="7750098"/>
            <a:ext cx="1784195" cy="379141"/>
          </a:xfrm>
          <a:prstGeom prst="rect">
            <a:avLst/>
          </a:prstGeom>
          <a:solidFill>
            <a:srgbClr val="00001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993" y="1729621"/>
            <a:ext cx="8418076" cy="4770239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9625608" y="828318"/>
            <a:ext cx="1609963" cy="365522"/>
          </a:xfrm>
          <a:prstGeom prst="roundRect">
            <a:avLst>
              <a:gd name="adj" fmla="val 18570"/>
            </a:avLst>
          </a:prstGeom>
          <a:solidFill>
            <a:srgbClr val="0F163E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4" name="Text 1"/>
          <p:cNvSpPr/>
          <p:nvPr/>
        </p:nvSpPr>
        <p:spPr>
          <a:xfrm>
            <a:off x="9746813" y="888921"/>
            <a:ext cx="1367552" cy="2443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25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WHAT IS ANOMAI?</a:t>
            </a:r>
            <a:endParaRPr lang="en-US" sz="1250" dirty="0"/>
          </a:p>
        </p:txBody>
      </p:sp>
      <p:sp>
        <p:nvSpPr>
          <p:cNvPr id="5" name="Text 2"/>
          <p:cNvSpPr/>
          <p:nvPr/>
        </p:nvSpPr>
        <p:spPr>
          <a:xfrm>
            <a:off x="9625608" y="1265753"/>
            <a:ext cx="4305300" cy="18938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950"/>
              </a:lnSpc>
              <a:buNone/>
            </a:pPr>
            <a:r>
              <a:rPr lang="en-US" sz="395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Automated IAM Security Intelligence</a:t>
            </a:r>
            <a:endParaRPr lang="en-US" sz="395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701332" y="3368219"/>
            <a:ext cx="303014" cy="303014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10281999" y="3361968"/>
            <a:ext cx="2604373" cy="3156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dirty="0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Monitors every API call</a:t>
            </a:r>
            <a:endParaRPr lang="en-US" sz="1950" dirty="0"/>
          </a:p>
        </p:txBody>
      </p:sp>
      <p:sp>
        <p:nvSpPr>
          <p:cNvPr id="8" name="Text 4"/>
          <p:cNvSpPr/>
          <p:nvPr/>
        </p:nvSpPr>
        <p:spPr>
          <a:xfrm>
            <a:off x="10281999" y="3857506"/>
            <a:ext cx="3648908" cy="61102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5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Complete visibility across your entire AWS account automatically.</a:t>
            </a:r>
            <a:endParaRPr lang="en-US" sz="15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701332" y="4834592"/>
            <a:ext cx="303014" cy="303014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10281999" y="4828342"/>
            <a:ext cx="2525197" cy="3156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dirty="0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Real-time detection</a:t>
            </a:r>
            <a:endParaRPr lang="en-US" sz="1950" dirty="0"/>
          </a:p>
        </p:txBody>
      </p:sp>
      <p:sp>
        <p:nvSpPr>
          <p:cNvPr id="11" name="Text 6"/>
          <p:cNvSpPr/>
          <p:nvPr/>
        </p:nvSpPr>
        <p:spPr>
          <a:xfrm>
            <a:off x="10281999" y="5323880"/>
            <a:ext cx="3648908" cy="61102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5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Flags suspicious IAM behavioral patterns the moment they occur.</a:t>
            </a:r>
            <a:endParaRPr lang="en-US" sz="1550" dirty="0"/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701332" y="6300966"/>
            <a:ext cx="303014" cy="303014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10281999" y="6294715"/>
            <a:ext cx="2525197" cy="3156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dirty="0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Fully serverless</a:t>
            </a:r>
            <a:endParaRPr lang="en-US" sz="1950" dirty="0"/>
          </a:p>
        </p:txBody>
      </p:sp>
      <p:sp>
        <p:nvSpPr>
          <p:cNvPr id="14" name="Text 8"/>
          <p:cNvSpPr/>
          <p:nvPr/>
        </p:nvSpPr>
        <p:spPr>
          <a:xfrm>
            <a:off x="10281999" y="6790253"/>
            <a:ext cx="3648908" cy="61102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5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Zero manual intervention required after a single deployment.</a:t>
            </a:r>
            <a:endParaRPr lang="en-US" sz="155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7F1E747-3E0D-D92A-7E71-6B295B6D4043}"/>
              </a:ext>
            </a:extLst>
          </p:cNvPr>
          <p:cNvSpPr/>
          <p:nvPr/>
        </p:nvSpPr>
        <p:spPr>
          <a:xfrm>
            <a:off x="12846205" y="7750098"/>
            <a:ext cx="1784195" cy="379141"/>
          </a:xfrm>
          <a:prstGeom prst="rect">
            <a:avLst/>
          </a:prstGeom>
          <a:solidFill>
            <a:srgbClr val="00001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12351" y="556498"/>
            <a:ext cx="4784646" cy="5980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700"/>
              </a:lnSpc>
              <a:buNone/>
            </a:pPr>
            <a:r>
              <a:rPr lang="en-US" sz="375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How It Works</a:t>
            </a:r>
            <a:endParaRPr lang="en-US" sz="37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4913" y="1477447"/>
            <a:ext cx="10300335" cy="5731907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3110794" y="3987138"/>
            <a:ext cx="1994000" cy="7427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900"/>
              </a:lnSpc>
              <a:buNone/>
            </a:pPr>
            <a:r>
              <a:rPr lang="en-US" sz="2300" dirty="0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CloudTrail Capture</a:t>
            </a:r>
            <a:endParaRPr lang="en-US" sz="2300" dirty="0"/>
          </a:p>
        </p:txBody>
      </p:sp>
      <p:sp>
        <p:nvSpPr>
          <p:cNvPr id="5" name="Text 2"/>
          <p:cNvSpPr/>
          <p:nvPr/>
        </p:nvSpPr>
        <p:spPr>
          <a:xfrm>
            <a:off x="3110794" y="4835578"/>
            <a:ext cx="1994000" cy="5476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150"/>
              </a:lnSpc>
              <a:buNone/>
            </a:pPr>
            <a:r>
              <a:rPr lang="en-US" sz="185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Initial event data collection.</a:t>
            </a:r>
            <a:endParaRPr lang="en-US" sz="1850" dirty="0"/>
          </a:p>
        </p:txBody>
      </p:sp>
      <p:sp>
        <p:nvSpPr>
          <p:cNvPr id="6" name="Text 3"/>
          <p:cNvSpPr/>
          <p:nvPr/>
        </p:nvSpPr>
        <p:spPr>
          <a:xfrm>
            <a:off x="5487748" y="4370092"/>
            <a:ext cx="1994000" cy="7427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900"/>
              </a:lnSpc>
              <a:buNone/>
            </a:pPr>
            <a:r>
              <a:rPr lang="en-US" sz="2300" dirty="0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Lambda Ingests</a:t>
            </a:r>
            <a:endParaRPr lang="en-US" sz="2300" dirty="0"/>
          </a:p>
        </p:txBody>
      </p:sp>
      <p:sp>
        <p:nvSpPr>
          <p:cNvPr id="7" name="Text 4"/>
          <p:cNvSpPr/>
          <p:nvPr/>
        </p:nvSpPr>
        <p:spPr>
          <a:xfrm>
            <a:off x="5487748" y="5218532"/>
            <a:ext cx="1994000" cy="54760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150"/>
              </a:lnSpc>
              <a:buNone/>
            </a:pPr>
            <a:r>
              <a:rPr lang="en-US" sz="185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Processing and routing events.</a:t>
            </a:r>
            <a:endParaRPr lang="en-US" sz="1850" dirty="0"/>
          </a:p>
        </p:txBody>
      </p:sp>
      <p:sp>
        <p:nvSpPr>
          <p:cNvPr id="8" name="Text 5"/>
          <p:cNvSpPr/>
          <p:nvPr/>
        </p:nvSpPr>
        <p:spPr>
          <a:xfrm>
            <a:off x="7825085" y="4779456"/>
            <a:ext cx="1994000" cy="7427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900"/>
              </a:lnSpc>
              <a:buNone/>
            </a:pPr>
            <a:r>
              <a:rPr lang="en-US" sz="2300" dirty="0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EventBridge Triggers</a:t>
            </a:r>
            <a:endParaRPr lang="en-US" sz="2300" dirty="0"/>
          </a:p>
        </p:txBody>
      </p:sp>
      <p:sp>
        <p:nvSpPr>
          <p:cNvPr id="9" name="Text 6"/>
          <p:cNvSpPr/>
          <p:nvPr/>
        </p:nvSpPr>
        <p:spPr>
          <a:xfrm>
            <a:off x="7825085" y="5627896"/>
            <a:ext cx="1994000" cy="54760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150"/>
              </a:lnSpc>
              <a:buNone/>
            </a:pPr>
            <a:r>
              <a:rPr lang="en-US" sz="185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Detecting and storing incidents.</a:t>
            </a:r>
            <a:endParaRPr lang="en-US" sz="1850" dirty="0"/>
          </a:p>
        </p:txBody>
      </p:sp>
      <p:sp>
        <p:nvSpPr>
          <p:cNvPr id="10" name="Text 7"/>
          <p:cNvSpPr/>
          <p:nvPr/>
        </p:nvSpPr>
        <p:spPr>
          <a:xfrm>
            <a:off x="10017164" y="5188820"/>
            <a:ext cx="1994000" cy="3713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900"/>
              </a:lnSpc>
              <a:buNone/>
            </a:pPr>
            <a:r>
              <a:rPr lang="en-US" sz="2300" dirty="0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Dashboard</a:t>
            </a:r>
            <a:endParaRPr lang="en-US" sz="2300" dirty="0"/>
          </a:p>
        </p:txBody>
      </p:sp>
      <p:sp>
        <p:nvSpPr>
          <p:cNvPr id="11" name="Text 8"/>
          <p:cNvSpPr/>
          <p:nvPr/>
        </p:nvSpPr>
        <p:spPr>
          <a:xfrm>
            <a:off x="10017164" y="5665862"/>
            <a:ext cx="1994000" cy="5476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150"/>
              </a:lnSpc>
              <a:buNone/>
            </a:pPr>
            <a:r>
              <a:rPr lang="en-US" sz="185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Visualizing processed data.</a:t>
            </a:r>
            <a:endParaRPr lang="en-US" sz="1850" dirty="0"/>
          </a:p>
        </p:txBody>
      </p:sp>
      <p:sp>
        <p:nvSpPr>
          <p:cNvPr id="12" name="Text 9"/>
          <p:cNvSpPr/>
          <p:nvPr/>
        </p:nvSpPr>
        <p:spPr>
          <a:xfrm>
            <a:off x="712351" y="7390924"/>
            <a:ext cx="13205579" cy="2821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5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 fully automated pipeline — from raw log ingestion to AI-powered incident surfacing — running continuously with no human intervention.</a:t>
            </a:r>
            <a:endParaRPr lang="en-US" sz="15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0880197-0A09-F6C3-289C-D92C04A0CBC6}"/>
              </a:ext>
            </a:extLst>
          </p:cNvPr>
          <p:cNvSpPr/>
          <p:nvPr/>
        </p:nvSpPr>
        <p:spPr>
          <a:xfrm>
            <a:off x="12846205" y="7750098"/>
            <a:ext cx="1784195" cy="379141"/>
          </a:xfrm>
          <a:prstGeom prst="rect">
            <a:avLst/>
          </a:prstGeom>
          <a:solidFill>
            <a:srgbClr val="00001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45783" y="463748"/>
            <a:ext cx="3898583" cy="4872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800"/>
              </a:lnSpc>
              <a:buNone/>
            </a:pPr>
            <a:r>
              <a:rPr lang="en-US" sz="305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What It Detects</a:t>
            </a:r>
            <a:endParaRPr lang="en-US" sz="3050" dirty="0"/>
          </a:p>
        </p:txBody>
      </p:sp>
      <p:sp>
        <p:nvSpPr>
          <p:cNvPr id="4" name="Shape 1"/>
          <p:cNvSpPr/>
          <p:nvPr/>
        </p:nvSpPr>
        <p:spPr>
          <a:xfrm>
            <a:off x="545783" y="1111687"/>
            <a:ext cx="8052435" cy="1420297"/>
          </a:xfrm>
          <a:prstGeom prst="roundRect">
            <a:avLst>
              <a:gd name="adj" fmla="val 4611"/>
            </a:avLst>
          </a:prstGeom>
          <a:solidFill>
            <a:srgbClr val="182567"/>
          </a:solidFill>
          <a:ln w="7620">
            <a:solidFill>
              <a:srgbClr val="313E8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Shape 2"/>
          <p:cNvSpPr/>
          <p:nvPr/>
        </p:nvSpPr>
        <p:spPr>
          <a:xfrm>
            <a:off x="709255" y="1275159"/>
            <a:ext cx="467797" cy="467797"/>
          </a:xfrm>
          <a:prstGeom prst="roundRect">
            <a:avLst>
              <a:gd name="adj" fmla="val 19544986"/>
            </a:avLst>
          </a:prstGeom>
          <a:solidFill>
            <a:srgbClr val="5A6ED8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7843" y="1403747"/>
            <a:ext cx="210503" cy="210502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709255" y="1850112"/>
            <a:ext cx="1949291" cy="2436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500" dirty="0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Privilege Escalation</a:t>
            </a:r>
            <a:endParaRPr lang="en-US" sz="1500" dirty="0"/>
          </a:p>
        </p:txBody>
      </p:sp>
      <p:sp>
        <p:nvSpPr>
          <p:cNvPr id="8" name="Text 4"/>
          <p:cNvSpPr/>
          <p:nvPr/>
        </p:nvSpPr>
        <p:spPr>
          <a:xfrm>
            <a:off x="709255" y="2158008"/>
            <a:ext cx="7725489" cy="2105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Catches attempts to expand permissions beyond authorized scope.</a:t>
            </a:r>
            <a:endParaRPr lang="en-US" sz="1200" dirty="0"/>
          </a:p>
        </p:txBody>
      </p:sp>
      <p:sp>
        <p:nvSpPr>
          <p:cNvPr id="9" name="Shape 5"/>
          <p:cNvSpPr/>
          <p:nvPr/>
        </p:nvSpPr>
        <p:spPr>
          <a:xfrm>
            <a:off x="545783" y="2639139"/>
            <a:ext cx="8052435" cy="1420297"/>
          </a:xfrm>
          <a:prstGeom prst="roundRect">
            <a:avLst>
              <a:gd name="adj" fmla="val 4611"/>
            </a:avLst>
          </a:prstGeom>
          <a:solidFill>
            <a:srgbClr val="182567"/>
          </a:solidFill>
          <a:ln w="7620">
            <a:solidFill>
              <a:srgbClr val="313E8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Shape 6"/>
          <p:cNvSpPr/>
          <p:nvPr/>
        </p:nvSpPr>
        <p:spPr>
          <a:xfrm>
            <a:off x="709255" y="2802612"/>
            <a:ext cx="467797" cy="467797"/>
          </a:xfrm>
          <a:prstGeom prst="roundRect">
            <a:avLst>
              <a:gd name="adj" fmla="val 19544986"/>
            </a:avLst>
          </a:prstGeom>
          <a:solidFill>
            <a:srgbClr val="5A6ED8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37843" y="2931200"/>
            <a:ext cx="210503" cy="210502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709255" y="3377565"/>
            <a:ext cx="1949291" cy="2436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500" dirty="0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Credential Stuffing</a:t>
            </a:r>
            <a:endParaRPr lang="en-US" sz="1500" dirty="0"/>
          </a:p>
        </p:txBody>
      </p:sp>
      <p:sp>
        <p:nvSpPr>
          <p:cNvPr id="13" name="Text 8"/>
          <p:cNvSpPr/>
          <p:nvPr/>
        </p:nvSpPr>
        <p:spPr>
          <a:xfrm>
            <a:off x="709255" y="3685461"/>
            <a:ext cx="7725489" cy="2105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Identifies brute-force and repeated failed authentication patterns.</a:t>
            </a:r>
            <a:endParaRPr lang="en-US" sz="1200" dirty="0"/>
          </a:p>
        </p:txBody>
      </p:sp>
      <p:sp>
        <p:nvSpPr>
          <p:cNvPr id="14" name="Shape 9"/>
          <p:cNvSpPr/>
          <p:nvPr/>
        </p:nvSpPr>
        <p:spPr>
          <a:xfrm>
            <a:off x="545783" y="4166592"/>
            <a:ext cx="8052435" cy="1420297"/>
          </a:xfrm>
          <a:prstGeom prst="roundRect">
            <a:avLst>
              <a:gd name="adj" fmla="val 4611"/>
            </a:avLst>
          </a:prstGeom>
          <a:solidFill>
            <a:srgbClr val="182567"/>
          </a:solidFill>
          <a:ln w="7620">
            <a:solidFill>
              <a:srgbClr val="313E8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Shape 10"/>
          <p:cNvSpPr/>
          <p:nvPr/>
        </p:nvSpPr>
        <p:spPr>
          <a:xfrm>
            <a:off x="709255" y="4330065"/>
            <a:ext cx="467797" cy="467797"/>
          </a:xfrm>
          <a:prstGeom prst="roundRect">
            <a:avLst>
              <a:gd name="adj" fmla="val 19544986"/>
            </a:avLst>
          </a:prstGeom>
          <a:solidFill>
            <a:srgbClr val="5A6ED8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6" name="Image 3" descr="preencoded.png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37843" y="4458653"/>
            <a:ext cx="210503" cy="210502"/>
          </a:xfrm>
          <a:prstGeom prst="rect">
            <a:avLst/>
          </a:prstGeom>
        </p:spPr>
      </p:pic>
      <p:sp>
        <p:nvSpPr>
          <p:cNvPr id="17" name="Text 11"/>
          <p:cNvSpPr/>
          <p:nvPr/>
        </p:nvSpPr>
        <p:spPr>
          <a:xfrm>
            <a:off x="709255" y="4905018"/>
            <a:ext cx="1949291" cy="2436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500" dirty="0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Account Enumeration</a:t>
            </a:r>
            <a:endParaRPr lang="en-US" sz="1500" dirty="0"/>
          </a:p>
        </p:txBody>
      </p:sp>
      <p:sp>
        <p:nvSpPr>
          <p:cNvPr id="18" name="Text 12"/>
          <p:cNvSpPr/>
          <p:nvPr/>
        </p:nvSpPr>
        <p:spPr>
          <a:xfrm>
            <a:off x="709255" y="5212913"/>
            <a:ext cx="7725489" cy="2105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Detects reconnaissance behavior scanning IAM users and roles.</a:t>
            </a:r>
            <a:endParaRPr lang="en-US" sz="1200" dirty="0"/>
          </a:p>
        </p:txBody>
      </p:sp>
      <p:sp>
        <p:nvSpPr>
          <p:cNvPr id="19" name="Shape 13"/>
          <p:cNvSpPr/>
          <p:nvPr/>
        </p:nvSpPr>
        <p:spPr>
          <a:xfrm>
            <a:off x="545783" y="5694045"/>
            <a:ext cx="8052435" cy="1420297"/>
          </a:xfrm>
          <a:prstGeom prst="roundRect">
            <a:avLst>
              <a:gd name="adj" fmla="val 4611"/>
            </a:avLst>
          </a:prstGeom>
          <a:solidFill>
            <a:srgbClr val="182567"/>
          </a:solidFill>
          <a:ln w="7620">
            <a:solidFill>
              <a:srgbClr val="313E8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0" name="Shape 14"/>
          <p:cNvSpPr/>
          <p:nvPr/>
        </p:nvSpPr>
        <p:spPr>
          <a:xfrm>
            <a:off x="709255" y="5857518"/>
            <a:ext cx="467797" cy="467797"/>
          </a:xfrm>
          <a:prstGeom prst="roundRect">
            <a:avLst>
              <a:gd name="adj" fmla="val 19544986"/>
            </a:avLst>
          </a:prstGeom>
          <a:solidFill>
            <a:srgbClr val="5A6ED8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21" name="Image 4" descr="preencoded.png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37843" y="5986105"/>
            <a:ext cx="210503" cy="210502"/>
          </a:xfrm>
          <a:prstGeom prst="rect">
            <a:avLst/>
          </a:prstGeom>
        </p:spPr>
      </p:pic>
      <p:sp>
        <p:nvSpPr>
          <p:cNvPr id="22" name="Text 15"/>
          <p:cNvSpPr/>
          <p:nvPr/>
        </p:nvSpPr>
        <p:spPr>
          <a:xfrm>
            <a:off x="709255" y="6432471"/>
            <a:ext cx="1949291" cy="2436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500" dirty="0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Rogue Region Activity</a:t>
            </a:r>
            <a:endParaRPr lang="en-US" sz="1500" dirty="0"/>
          </a:p>
        </p:txBody>
      </p:sp>
      <p:sp>
        <p:nvSpPr>
          <p:cNvPr id="23" name="Text 16"/>
          <p:cNvSpPr/>
          <p:nvPr/>
        </p:nvSpPr>
        <p:spPr>
          <a:xfrm>
            <a:off x="709255" y="6740366"/>
            <a:ext cx="7725489" cy="2105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0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Flags operations in unmonitored or unexpected AWS regions.</a:t>
            </a:r>
            <a:endParaRPr lang="en-US" sz="1200" dirty="0"/>
          </a:p>
        </p:txBody>
      </p:sp>
      <p:sp>
        <p:nvSpPr>
          <p:cNvPr id="24" name="Shape 17"/>
          <p:cNvSpPr/>
          <p:nvPr/>
        </p:nvSpPr>
        <p:spPr>
          <a:xfrm>
            <a:off x="545783" y="7234952"/>
            <a:ext cx="8052435" cy="530900"/>
          </a:xfrm>
          <a:prstGeom prst="roundRect">
            <a:avLst>
              <a:gd name="adj" fmla="val 12337"/>
            </a:avLst>
          </a:prstGeom>
          <a:solidFill>
            <a:srgbClr val="022349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25" name="Image 5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01635" y="7445693"/>
            <a:ext cx="194905" cy="155853"/>
          </a:xfrm>
          <a:prstGeom prst="rect">
            <a:avLst/>
          </a:prstGeom>
        </p:spPr>
      </p:pic>
      <p:sp>
        <p:nvSpPr>
          <p:cNvPr id="26" name="Text 18"/>
          <p:cNvSpPr/>
          <p:nvPr/>
        </p:nvSpPr>
        <p:spPr>
          <a:xfrm>
            <a:off x="1052393" y="7381042"/>
            <a:ext cx="7389971" cy="2105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All detection thresholds are </a:t>
            </a:r>
            <a:r>
              <a:rPr lang="en-US" sz="1200" b="1" dirty="0">
                <a:solidFill>
                  <a:srgbClr val="FFFFF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auto-computed</a:t>
            </a:r>
            <a:r>
              <a:rPr lang="en-US" sz="1200" dirty="0">
                <a:solidFill>
                  <a:srgbClr val="FFFFF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— no manual tuning, no rule writing required.</a:t>
            </a:r>
            <a:endParaRPr lang="en-US" sz="1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1603772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FFFFFF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The Result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6280190" y="2652713"/>
            <a:ext cx="75564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 production-ready, self-calibrating AWS security monitoring system — built entirely on native AWS services.</a:t>
            </a:r>
            <a:endParaRPr lang="en-US" sz="1750" dirty="0"/>
          </a:p>
        </p:txBody>
      </p:sp>
      <p:sp>
        <p:nvSpPr>
          <p:cNvPr id="5" name="Shape 2"/>
          <p:cNvSpPr/>
          <p:nvPr/>
        </p:nvSpPr>
        <p:spPr>
          <a:xfrm>
            <a:off x="6280190" y="3633668"/>
            <a:ext cx="7556421" cy="2992041"/>
          </a:xfrm>
          <a:prstGeom prst="roundRect">
            <a:avLst>
              <a:gd name="adj" fmla="val 3184"/>
            </a:avLst>
          </a:prstGeom>
          <a:solidFill>
            <a:srgbClr val="182567"/>
          </a:solidFill>
          <a:ln w="7620">
            <a:solidFill>
              <a:srgbClr val="313E8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Shape 3"/>
          <p:cNvSpPr/>
          <p:nvPr/>
        </p:nvSpPr>
        <p:spPr>
          <a:xfrm>
            <a:off x="6287810" y="3641288"/>
            <a:ext cx="3770590" cy="1669852"/>
          </a:xfrm>
          <a:prstGeom prst="roundRect">
            <a:avLst>
              <a:gd name="adj" fmla="val 5705"/>
            </a:avLst>
          </a:prstGeom>
          <a:solidFill>
            <a:srgbClr val="182567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7" name="Text 4"/>
          <p:cNvSpPr/>
          <p:nvPr/>
        </p:nvSpPr>
        <p:spPr>
          <a:xfrm>
            <a:off x="6514624" y="386810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Serverless Core</a:t>
            </a:r>
            <a:endParaRPr lang="en-US" sz="2200" dirty="0"/>
          </a:p>
        </p:txBody>
      </p:sp>
      <p:sp>
        <p:nvSpPr>
          <p:cNvPr id="8" name="Text 5"/>
          <p:cNvSpPr/>
          <p:nvPr/>
        </p:nvSpPr>
        <p:spPr>
          <a:xfrm>
            <a:off x="6514624" y="4358521"/>
            <a:ext cx="297680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Lambda, DynamoDB, S3 &amp; EventBridge</a:t>
            </a:r>
            <a:endParaRPr lang="en-US" sz="1750" dirty="0"/>
          </a:p>
        </p:txBody>
      </p:sp>
      <p:sp>
        <p:nvSpPr>
          <p:cNvPr id="9" name="Shape 6"/>
          <p:cNvSpPr/>
          <p:nvPr/>
        </p:nvSpPr>
        <p:spPr>
          <a:xfrm>
            <a:off x="10058400" y="3641288"/>
            <a:ext cx="3770590" cy="1669852"/>
          </a:xfrm>
          <a:prstGeom prst="rect">
            <a:avLst/>
          </a:prstGeom>
          <a:solidFill>
            <a:srgbClr val="182567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0" name="Shape 7"/>
          <p:cNvSpPr/>
          <p:nvPr/>
        </p:nvSpPr>
        <p:spPr>
          <a:xfrm>
            <a:off x="10058400" y="3641288"/>
            <a:ext cx="30480" cy="1669852"/>
          </a:xfrm>
          <a:prstGeom prst="roundRect">
            <a:avLst>
              <a:gd name="adj" fmla="val 312558"/>
            </a:avLst>
          </a:prstGeom>
          <a:solidFill>
            <a:srgbClr val="313E80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Text 8"/>
          <p:cNvSpPr/>
          <p:nvPr/>
        </p:nvSpPr>
        <p:spPr>
          <a:xfrm>
            <a:off x="10625376" y="386810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AI-Powered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10625376" y="4358521"/>
            <a:ext cx="297680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Google Gemini explains every incident in plain language</a:t>
            </a:r>
            <a:endParaRPr lang="en-US" sz="1750" dirty="0"/>
          </a:p>
        </p:txBody>
      </p:sp>
      <p:sp>
        <p:nvSpPr>
          <p:cNvPr id="13" name="Shape 10"/>
          <p:cNvSpPr/>
          <p:nvPr/>
        </p:nvSpPr>
        <p:spPr>
          <a:xfrm>
            <a:off x="9774912" y="4192667"/>
            <a:ext cx="566976" cy="566976"/>
          </a:xfrm>
          <a:prstGeom prst="roundRect">
            <a:avLst>
              <a:gd name="adj" fmla="val 16803"/>
            </a:avLst>
          </a:prstGeom>
          <a:solidFill>
            <a:srgbClr val="000018">
              <a:alpha val="95000"/>
            </a:srgbClr>
          </a:solidFill>
          <a:ln w="30480">
            <a:solidFill>
              <a:srgbClr val="313E8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4" name="Image 1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916597" y="4334351"/>
            <a:ext cx="283488" cy="283488"/>
          </a:xfrm>
          <a:prstGeom prst="rect">
            <a:avLst/>
          </a:prstGeom>
        </p:spPr>
      </p:pic>
      <p:sp>
        <p:nvSpPr>
          <p:cNvPr id="15" name="Shape 11"/>
          <p:cNvSpPr/>
          <p:nvPr/>
        </p:nvSpPr>
        <p:spPr>
          <a:xfrm>
            <a:off x="6287810" y="5311140"/>
            <a:ext cx="7541181" cy="1306949"/>
          </a:xfrm>
          <a:prstGeom prst="rect">
            <a:avLst/>
          </a:prstGeom>
          <a:solidFill>
            <a:srgbClr val="182567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6" name="Shape 12"/>
          <p:cNvSpPr/>
          <p:nvPr/>
        </p:nvSpPr>
        <p:spPr>
          <a:xfrm>
            <a:off x="6287810" y="5311140"/>
            <a:ext cx="7541181" cy="30480"/>
          </a:xfrm>
          <a:prstGeom prst="roundRect">
            <a:avLst>
              <a:gd name="adj" fmla="val 312558"/>
            </a:avLst>
          </a:prstGeom>
          <a:solidFill>
            <a:srgbClr val="313E80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7" name="Text 13"/>
          <p:cNvSpPr/>
          <p:nvPr/>
        </p:nvSpPr>
        <p:spPr>
          <a:xfrm>
            <a:off x="6514624" y="553795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CFD0D8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Deploy-Ready</a:t>
            </a:r>
            <a:endParaRPr lang="en-US" sz="2200" dirty="0"/>
          </a:p>
        </p:txBody>
      </p:sp>
      <p:sp>
        <p:nvSpPr>
          <p:cNvPr id="18" name="Text 14"/>
          <p:cNvSpPr/>
          <p:nvPr/>
        </p:nvSpPr>
        <p:spPr>
          <a:xfrm>
            <a:off x="6514624" y="6028373"/>
            <a:ext cx="674739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CFD0D8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Plug into any AWS account — zero configuration</a:t>
            </a:r>
            <a:endParaRPr lang="en-US" sz="175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405A3B3-5D61-E795-9257-167DA55C1F89}"/>
              </a:ext>
            </a:extLst>
          </p:cNvPr>
          <p:cNvSpPr/>
          <p:nvPr/>
        </p:nvSpPr>
        <p:spPr>
          <a:xfrm>
            <a:off x="12846205" y="7750098"/>
            <a:ext cx="1784195" cy="379141"/>
          </a:xfrm>
          <a:prstGeom prst="rect">
            <a:avLst/>
          </a:prstGeom>
          <a:solidFill>
            <a:srgbClr val="00001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295</Words>
  <Application>Microsoft Office PowerPoint</Application>
  <PresentationFormat>Custom</PresentationFormat>
  <Paragraphs>54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Roboto Medium</vt:lpstr>
      <vt:lpstr>Roboto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>Aykhan Pashayev</cp:lastModifiedBy>
  <cp:revision>2</cp:revision>
  <dcterms:created xsi:type="dcterms:W3CDTF">2026-04-14T22:45:30Z</dcterms:created>
  <dcterms:modified xsi:type="dcterms:W3CDTF">2026-04-14T22:46:54Z</dcterms:modified>
</cp:coreProperties>
</file>