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76" r:id="rId2"/>
  </p:sldIdLst>
  <p:sldSz cx="32918400" cy="43891200"/>
  <p:notesSz cx="43891200" cy="329184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D5E1"/>
    <a:srgbClr val="1C2333"/>
    <a:srgbClr val="C2CC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25" d="100"/>
          <a:sy n="25" d="100"/>
        </p:scale>
        <p:origin x="1234" y="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995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D11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2918400" cy="4267200"/>
          </a:xfrm>
          <a:prstGeom prst="rect">
            <a:avLst/>
          </a:prstGeom>
          <a:solidFill>
            <a:srgbClr val="1C2333"/>
          </a:solidFill>
          <a:ln w="12700">
            <a:solidFill>
              <a:srgbClr val="1E3A5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0" y="4169664"/>
            <a:ext cx="32918400" cy="97536"/>
          </a:xfrm>
          <a:prstGeom prst="rect">
            <a:avLst/>
          </a:prstGeom>
          <a:solidFill>
            <a:srgbClr val="38BDF8"/>
          </a:solidFill>
          <a:ln w="12700">
            <a:solidFill>
              <a:srgbClr val="38BDF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Shape 2"/>
          <p:cNvSpPr/>
          <p:nvPr/>
        </p:nvSpPr>
        <p:spPr>
          <a:xfrm>
            <a:off x="274320" y="609600"/>
            <a:ext cx="2194560" cy="2926080"/>
          </a:xfrm>
          <a:prstGeom prst="rect">
            <a:avLst/>
          </a:prstGeom>
          <a:solidFill>
            <a:srgbClr val="202B3D"/>
          </a:solidFill>
          <a:ln w="12700">
            <a:solidFill>
              <a:srgbClr val="475569"/>
            </a:solidFill>
            <a:prstDash val="dash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274320" y="609600"/>
            <a:ext cx="2194560" cy="2926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38BD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FIU</a:t>
            </a:r>
          </a:p>
          <a:p>
            <a:pPr marL="0" indent="0" algn="ctr">
              <a:buNone/>
            </a:pPr>
            <a:r>
              <a:rPr lang="en-US" sz="14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Insert Logo</a:t>
            </a:r>
          </a:p>
        </p:txBody>
      </p:sp>
      <p:sp>
        <p:nvSpPr>
          <p:cNvPr id="6" name="Text 4"/>
          <p:cNvSpPr/>
          <p:nvPr/>
        </p:nvSpPr>
        <p:spPr>
          <a:xfrm>
            <a:off x="3446145" y="548639"/>
            <a:ext cx="26026110" cy="21277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6000" b="1" dirty="0">
                <a:solidFill>
                  <a:srgbClr val="38BD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AnomAI</a:t>
            </a:r>
            <a:r>
              <a:rPr lang="en-US" sz="6000" b="1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: </a:t>
            </a:r>
            <a:r>
              <a:rPr lang="en-US" sz="6600" b="1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Automated</a:t>
            </a:r>
            <a:r>
              <a:rPr lang="en-US" sz="6000" b="1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IAM Anomaly Detection for AWS Cloud Environments</a:t>
            </a:r>
          </a:p>
        </p:txBody>
      </p:sp>
      <p:sp>
        <p:nvSpPr>
          <p:cNvPr id="7" name="Text 5"/>
          <p:cNvSpPr/>
          <p:nvPr/>
        </p:nvSpPr>
        <p:spPr>
          <a:xfrm>
            <a:off x="3446145" y="2560320"/>
            <a:ext cx="25374600" cy="853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6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Aykhan Pashayev, Cheng Zhang, Charlie Iglesias</a:t>
            </a:r>
            <a:r>
              <a:rPr lang="en-US" sz="36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·  Florida International University  ·  </a:t>
            </a:r>
            <a:r>
              <a:rPr lang="en-US" sz="36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CIS 4951 Capstone II / Capstone Showcase</a:t>
            </a:r>
          </a:p>
        </p:txBody>
      </p:sp>
      <p:sp>
        <p:nvSpPr>
          <p:cNvPr id="8" name="Shape 6"/>
          <p:cNvSpPr/>
          <p:nvPr/>
        </p:nvSpPr>
        <p:spPr>
          <a:xfrm>
            <a:off x="28529280" y="609600"/>
            <a:ext cx="4046220" cy="2926080"/>
          </a:xfrm>
          <a:prstGeom prst="rect">
            <a:avLst/>
          </a:prstGeom>
          <a:solidFill>
            <a:srgbClr val="0C2A3F"/>
          </a:solidFill>
          <a:ln w="12700">
            <a:solidFill>
              <a:srgbClr val="1E3A5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Text 7"/>
          <p:cNvSpPr/>
          <p:nvPr/>
        </p:nvSpPr>
        <p:spPr>
          <a:xfrm>
            <a:off x="28529280" y="609600"/>
            <a:ext cx="4046220" cy="2926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4800" dirty="0">
                <a:solidFill>
                  <a:srgbClr val="38BD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Cybersecurity</a:t>
            </a:r>
          </a:p>
          <a:p>
            <a:pPr marL="0" indent="0" algn="ctr">
              <a:buNone/>
            </a:pPr>
            <a:r>
              <a:rPr lang="en-US" sz="4800" dirty="0">
                <a:solidFill>
                  <a:srgbClr val="38BD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Capstone Project</a:t>
            </a:r>
          </a:p>
          <a:p>
            <a:pPr marL="0" indent="0" algn="ctr">
              <a:buNone/>
            </a:pPr>
            <a:r>
              <a:rPr lang="en-US" sz="48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Spring 2026</a:t>
            </a:r>
          </a:p>
        </p:txBody>
      </p:sp>
      <p:sp>
        <p:nvSpPr>
          <p:cNvPr id="10" name="Shape 8"/>
          <p:cNvSpPr/>
          <p:nvPr/>
        </p:nvSpPr>
        <p:spPr>
          <a:xfrm>
            <a:off x="9052560" y="4385733"/>
            <a:ext cx="0" cy="35289067"/>
          </a:xfrm>
          <a:prstGeom prst="line">
            <a:avLst/>
          </a:prstGeom>
          <a:noFill/>
          <a:ln w="12700">
            <a:solidFill>
              <a:srgbClr val="1E3A5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Shape 9"/>
          <p:cNvSpPr/>
          <p:nvPr/>
        </p:nvSpPr>
        <p:spPr>
          <a:xfrm>
            <a:off x="23728680" y="4385733"/>
            <a:ext cx="0" cy="35289067"/>
          </a:xfrm>
          <a:prstGeom prst="line">
            <a:avLst/>
          </a:prstGeom>
          <a:noFill/>
          <a:ln w="12700">
            <a:solidFill>
              <a:srgbClr val="1E3A5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Shape 10"/>
          <p:cNvSpPr/>
          <p:nvPr/>
        </p:nvSpPr>
        <p:spPr>
          <a:xfrm>
            <a:off x="276225" y="4572000"/>
            <a:ext cx="104775" cy="575733"/>
          </a:xfrm>
          <a:prstGeom prst="rect">
            <a:avLst/>
          </a:prstGeom>
          <a:solidFill>
            <a:srgbClr val="38BDF8"/>
          </a:solidFill>
          <a:ln w="12700">
            <a:solidFill>
              <a:srgbClr val="38BDF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Text 11"/>
          <p:cNvSpPr/>
          <p:nvPr/>
        </p:nvSpPr>
        <p:spPr>
          <a:xfrm>
            <a:off x="360998" y="4572000"/>
            <a:ext cx="8641080" cy="57573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4400" b="1" kern="0" spc="300" dirty="0">
                <a:solidFill>
                  <a:srgbClr val="38BD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PROBLEM</a:t>
            </a:r>
            <a:endParaRPr lang="en-US" sz="4400" b="1" dirty="0"/>
          </a:p>
        </p:txBody>
      </p:sp>
      <p:sp>
        <p:nvSpPr>
          <p:cNvPr id="14" name="Shape 12"/>
          <p:cNvSpPr/>
          <p:nvPr/>
        </p:nvSpPr>
        <p:spPr>
          <a:xfrm>
            <a:off x="276225" y="5317067"/>
            <a:ext cx="8782050" cy="5418667"/>
          </a:xfrm>
          <a:prstGeom prst="rect">
            <a:avLst/>
          </a:prstGeom>
          <a:solidFill>
            <a:srgbClr val="1E293B"/>
          </a:solidFill>
          <a:ln w="12700">
            <a:solidFill>
              <a:srgbClr val="1E3A52"/>
            </a:solidFill>
            <a:prstDash val="solid"/>
          </a:ln>
        </p:spPr>
        <p:txBody>
          <a:bodyPr/>
          <a:lstStyle/>
          <a:p>
            <a:endParaRPr lang="en-US" dirty="0"/>
          </a:p>
        </p:txBody>
      </p:sp>
      <p:sp>
        <p:nvSpPr>
          <p:cNvPr id="15" name="Text 13"/>
          <p:cNvSpPr/>
          <p:nvPr/>
        </p:nvSpPr>
        <p:spPr>
          <a:xfrm>
            <a:off x="381000" y="5391573"/>
            <a:ext cx="8467725" cy="480906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36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AWS environments generate thousands of API events per hour. Suspicious IAM actions — unauthorized access, privilege escalation, and behavioral anomalies — are impractical to identify manually.</a:t>
            </a:r>
          </a:p>
          <a:p>
            <a:pPr marL="0" indent="0">
              <a:buNone/>
            </a:pPr>
            <a:endParaRPr lang="en-US" sz="3600" dirty="0">
              <a:solidFill>
                <a:srgbClr val="F1F5F9"/>
              </a:solidFill>
              <a:latin typeface="Calibri" pitchFamily="34" charset="0"/>
              <a:ea typeface="Calibri" pitchFamily="34" charset="-122"/>
              <a:cs typeface="Calibri" pitchFamily="34" charset="-120"/>
            </a:endParaRPr>
          </a:p>
          <a:p>
            <a:pPr marL="0" indent="0">
              <a:buNone/>
            </a:pPr>
            <a:r>
              <a:rPr lang="en-US" sz="3600" b="1" dirty="0" err="1">
                <a:solidFill>
                  <a:srgbClr val="38BD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AnomAI</a:t>
            </a:r>
            <a:r>
              <a:rPr lang="en-US" sz="3600" b="1" dirty="0">
                <a:solidFill>
                  <a:srgbClr val="38BD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automates end-to-end IAM anomaly detection </a:t>
            </a:r>
            <a:r>
              <a:rPr lang="en-US" sz="36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using a fully serverless, AWS-native pipeline built on CloudTrail logs.</a:t>
            </a:r>
            <a:endParaRPr lang="en-US" sz="3600" dirty="0"/>
          </a:p>
        </p:txBody>
      </p:sp>
      <p:sp>
        <p:nvSpPr>
          <p:cNvPr id="16" name="Shape 14"/>
          <p:cNvSpPr/>
          <p:nvPr/>
        </p:nvSpPr>
        <p:spPr>
          <a:xfrm>
            <a:off x="276225" y="11040533"/>
            <a:ext cx="104775" cy="575733"/>
          </a:xfrm>
          <a:prstGeom prst="rect">
            <a:avLst/>
          </a:prstGeom>
          <a:solidFill>
            <a:srgbClr val="38BDF8"/>
          </a:solidFill>
          <a:ln w="12700">
            <a:solidFill>
              <a:srgbClr val="38BDF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Text 15"/>
          <p:cNvSpPr/>
          <p:nvPr/>
        </p:nvSpPr>
        <p:spPr>
          <a:xfrm>
            <a:off x="409575" y="11040533"/>
            <a:ext cx="8641080" cy="57573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4400" b="1" kern="0" spc="300" dirty="0">
                <a:solidFill>
                  <a:srgbClr val="38BD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OBJECTIVES</a:t>
            </a:r>
            <a:endParaRPr lang="en-US" sz="4400" b="1" dirty="0"/>
          </a:p>
        </p:txBody>
      </p:sp>
      <p:sp>
        <p:nvSpPr>
          <p:cNvPr id="18" name="Shape 16"/>
          <p:cNvSpPr/>
          <p:nvPr/>
        </p:nvSpPr>
        <p:spPr>
          <a:xfrm>
            <a:off x="276225" y="11785600"/>
            <a:ext cx="8782050" cy="6096000"/>
          </a:xfrm>
          <a:prstGeom prst="rect">
            <a:avLst/>
          </a:prstGeom>
          <a:solidFill>
            <a:srgbClr val="161B25"/>
          </a:solidFill>
          <a:ln w="12700">
            <a:solidFill>
              <a:srgbClr val="1E3A5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9" name="Text 17"/>
          <p:cNvSpPr/>
          <p:nvPr/>
        </p:nvSpPr>
        <p:spPr>
          <a:xfrm>
            <a:off x="447675" y="11932740"/>
            <a:ext cx="8467725" cy="5486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500"/>
              </a:spcAft>
              <a:buSzPct val="100000"/>
              <a:buChar char="•"/>
            </a:pPr>
            <a:r>
              <a:rPr lang="en-US" sz="36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Ingest &amp; normalize CloudTrail logs via Lambda</a:t>
            </a:r>
            <a:endParaRPr lang="en-US" sz="3600" dirty="0"/>
          </a:p>
          <a:p>
            <a:pPr marL="342900" indent="-342900">
              <a:spcAft>
                <a:spcPts val="500"/>
              </a:spcAft>
              <a:buSzPct val="100000"/>
              <a:buChar char="•"/>
            </a:pPr>
            <a:r>
              <a:rPr lang="en-US" sz="36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Detect six categories of suspicious IAM behavior</a:t>
            </a:r>
            <a:endParaRPr lang="en-US" sz="3600" dirty="0"/>
          </a:p>
          <a:p>
            <a:pPr marL="342900" indent="-342900">
              <a:spcAft>
                <a:spcPts val="500"/>
              </a:spcAft>
              <a:buSzPct val="100000"/>
              <a:buChar char="•"/>
            </a:pPr>
            <a:r>
              <a:rPr lang="en-US" sz="36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Apply self-calibrating, baseline-derived thresholds</a:t>
            </a:r>
            <a:endParaRPr lang="en-US" sz="3600" dirty="0"/>
          </a:p>
          <a:p>
            <a:pPr marL="342900" indent="-342900">
              <a:spcAft>
                <a:spcPts val="500"/>
              </a:spcAft>
              <a:buSzPct val="100000"/>
              <a:buChar char="•"/>
            </a:pPr>
            <a:r>
              <a:rPr lang="en-US" sz="36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Surface incidents via REST API &amp; Streamlit dashboard</a:t>
            </a:r>
            <a:endParaRPr lang="en-US" sz="3600" dirty="0"/>
          </a:p>
          <a:p>
            <a:pPr marL="342900" indent="-342900">
              <a:spcAft>
                <a:spcPts val="500"/>
              </a:spcAft>
              <a:buSzPct val="100000"/>
              <a:buChar char="•"/>
            </a:pPr>
            <a:r>
              <a:rPr lang="en-US" sz="36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Enable AI-assisted incident interpretation in plain language</a:t>
            </a:r>
            <a:endParaRPr lang="en-US" sz="3600" dirty="0"/>
          </a:p>
        </p:txBody>
      </p:sp>
      <p:sp>
        <p:nvSpPr>
          <p:cNvPr id="20" name="Shape 18"/>
          <p:cNvSpPr/>
          <p:nvPr/>
        </p:nvSpPr>
        <p:spPr>
          <a:xfrm>
            <a:off x="276225" y="18186400"/>
            <a:ext cx="104775" cy="575733"/>
          </a:xfrm>
          <a:prstGeom prst="rect">
            <a:avLst/>
          </a:prstGeom>
          <a:solidFill>
            <a:srgbClr val="38BDF8"/>
          </a:solidFill>
          <a:ln w="12700">
            <a:solidFill>
              <a:srgbClr val="38BDF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1" name="Text 19"/>
          <p:cNvSpPr/>
          <p:nvPr/>
        </p:nvSpPr>
        <p:spPr>
          <a:xfrm>
            <a:off x="409575" y="18186400"/>
            <a:ext cx="8641080" cy="57573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4400" b="1" kern="0" spc="300" dirty="0">
                <a:solidFill>
                  <a:srgbClr val="38BD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TECH STACK</a:t>
            </a:r>
            <a:endParaRPr lang="en-US" sz="4400" b="1" dirty="0"/>
          </a:p>
        </p:txBody>
      </p:sp>
      <p:sp>
        <p:nvSpPr>
          <p:cNvPr id="22" name="Shape 20"/>
          <p:cNvSpPr/>
          <p:nvPr/>
        </p:nvSpPr>
        <p:spPr>
          <a:xfrm>
            <a:off x="276225" y="18931467"/>
            <a:ext cx="8782050" cy="8805333"/>
          </a:xfrm>
          <a:prstGeom prst="rect">
            <a:avLst/>
          </a:prstGeom>
          <a:solidFill>
            <a:srgbClr val="161B25"/>
          </a:solidFill>
          <a:ln w="12700">
            <a:solidFill>
              <a:srgbClr val="1E3A52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3" name="Text 21"/>
          <p:cNvSpPr/>
          <p:nvPr/>
        </p:nvSpPr>
        <p:spPr>
          <a:xfrm>
            <a:off x="447675" y="19270133"/>
            <a:ext cx="2476500" cy="74506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6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Log source</a:t>
            </a:r>
            <a:endParaRPr lang="en-US" sz="3600" dirty="0"/>
          </a:p>
        </p:txBody>
      </p:sp>
      <p:sp>
        <p:nvSpPr>
          <p:cNvPr id="24" name="Text 22"/>
          <p:cNvSpPr/>
          <p:nvPr/>
        </p:nvSpPr>
        <p:spPr>
          <a:xfrm>
            <a:off x="2990850" y="19270133"/>
            <a:ext cx="5886450" cy="74506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600" b="1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AWS CloudTrail</a:t>
            </a:r>
            <a:endParaRPr lang="en-US" sz="3600" dirty="0"/>
          </a:p>
        </p:txBody>
      </p:sp>
      <p:sp>
        <p:nvSpPr>
          <p:cNvPr id="25" name="Shape 23"/>
          <p:cNvSpPr/>
          <p:nvPr/>
        </p:nvSpPr>
        <p:spPr>
          <a:xfrm>
            <a:off x="447675" y="20082933"/>
            <a:ext cx="8439150" cy="0"/>
          </a:xfrm>
          <a:prstGeom prst="line">
            <a:avLst/>
          </a:prstGeom>
          <a:noFill/>
          <a:ln w="6350">
            <a:solidFill>
              <a:srgbClr val="1E3A5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6" name="Text 24"/>
          <p:cNvSpPr/>
          <p:nvPr/>
        </p:nvSpPr>
        <p:spPr>
          <a:xfrm>
            <a:off x="447675" y="20150667"/>
            <a:ext cx="2476500" cy="74506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6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Storage</a:t>
            </a:r>
            <a:endParaRPr lang="en-US" sz="3600" dirty="0"/>
          </a:p>
        </p:txBody>
      </p:sp>
      <p:sp>
        <p:nvSpPr>
          <p:cNvPr id="27" name="Text 25"/>
          <p:cNvSpPr/>
          <p:nvPr/>
        </p:nvSpPr>
        <p:spPr>
          <a:xfrm>
            <a:off x="2990850" y="20150667"/>
            <a:ext cx="5886450" cy="74506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600" b="1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Amazon S3 · DynamoDB</a:t>
            </a:r>
            <a:endParaRPr lang="en-US" sz="3600" dirty="0"/>
          </a:p>
        </p:txBody>
      </p:sp>
      <p:sp>
        <p:nvSpPr>
          <p:cNvPr id="28" name="Shape 26"/>
          <p:cNvSpPr/>
          <p:nvPr/>
        </p:nvSpPr>
        <p:spPr>
          <a:xfrm>
            <a:off x="447675" y="20963467"/>
            <a:ext cx="8439150" cy="0"/>
          </a:xfrm>
          <a:prstGeom prst="line">
            <a:avLst/>
          </a:prstGeom>
          <a:noFill/>
          <a:ln w="6350">
            <a:solidFill>
              <a:srgbClr val="1E3A5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9" name="Text 27"/>
          <p:cNvSpPr/>
          <p:nvPr/>
        </p:nvSpPr>
        <p:spPr>
          <a:xfrm>
            <a:off x="447675" y="21031200"/>
            <a:ext cx="2476500" cy="74506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6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Compute</a:t>
            </a:r>
            <a:endParaRPr lang="en-US" sz="3600" dirty="0"/>
          </a:p>
        </p:txBody>
      </p:sp>
      <p:sp>
        <p:nvSpPr>
          <p:cNvPr id="30" name="Text 28"/>
          <p:cNvSpPr/>
          <p:nvPr/>
        </p:nvSpPr>
        <p:spPr>
          <a:xfrm>
            <a:off x="2990850" y="21031200"/>
            <a:ext cx="5886450" cy="74506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200" b="1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AWS Lambda</a:t>
            </a:r>
            <a:endParaRPr lang="en-US" sz="3200" dirty="0"/>
          </a:p>
        </p:txBody>
      </p:sp>
      <p:sp>
        <p:nvSpPr>
          <p:cNvPr id="31" name="Shape 29"/>
          <p:cNvSpPr/>
          <p:nvPr/>
        </p:nvSpPr>
        <p:spPr>
          <a:xfrm>
            <a:off x="447675" y="21844000"/>
            <a:ext cx="8439150" cy="0"/>
          </a:xfrm>
          <a:prstGeom prst="line">
            <a:avLst/>
          </a:prstGeom>
          <a:noFill/>
          <a:ln w="6350">
            <a:solidFill>
              <a:srgbClr val="1E3A5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2" name="Text 30"/>
          <p:cNvSpPr/>
          <p:nvPr/>
        </p:nvSpPr>
        <p:spPr>
          <a:xfrm>
            <a:off x="447675" y="21911733"/>
            <a:ext cx="2476500" cy="74506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6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Scheduling</a:t>
            </a:r>
            <a:endParaRPr lang="en-US" sz="3600" dirty="0"/>
          </a:p>
        </p:txBody>
      </p:sp>
      <p:sp>
        <p:nvSpPr>
          <p:cNvPr id="33" name="Text 31"/>
          <p:cNvSpPr/>
          <p:nvPr/>
        </p:nvSpPr>
        <p:spPr>
          <a:xfrm>
            <a:off x="2990850" y="21911733"/>
            <a:ext cx="5886450" cy="74506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600" b="1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Amazon EventBridge</a:t>
            </a:r>
            <a:endParaRPr lang="en-US" sz="3600" dirty="0"/>
          </a:p>
        </p:txBody>
      </p:sp>
      <p:sp>
        <p:nvSpPr>
          <p:cNvPr id="34" name="Shape 32"/>
          <p:cNvSpPr/>
          <p:nvPr/>
        </p:nvSpPr>
        <p:spPr>
          <a:xfrm>
            <a:off x="447675" y="22724533"/>
            <a:ext cx="8439150" cy="0"/>
          </a:xfrm>
          <a:prstGeom prst="line">
            <a:avLst/>
          </a:prstGeom>
          <a:noFill/>
          <a:ln w="6350">
            <a:solidFill>
              <a:srgbClr val="1E3A5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5" name="Text 33"/>
          <p:cNvSpPr/>
          <p:nvPr/>
        </p:nvSpPr>
        <p:spPr>
          <a:xfrm>
            <a:off x="447675" y="22792267"/>
            <a:ext cx="2476500" cy="74506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6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IaC</a:t>
            </a:r>
            <a:endParaRPr lang="en-US" sz="3600" dirty="0"/>
          </a:p>
        </p:txBody>
      </p:sp>
      <p:sp>
        <p:nvSpPr>
          <p:cNvPr id="36" name="Text 34"/>
          <p:cNvSpPr/>
          <p:nvPr/>
        </p:nvSpPr>
        <p:spPr>
          <a:xfrm>
            <a:off x="2990850" y="22792267"/>
            <a:ext cx="5886450" cy="74506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600" b="1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Terraform</a:t>
            </a:r>
            <a:endParaRPr lang="en-US" sz="3600" dirty="0"/>
          </a:p>
        </p:txBody>
      </p:sp>
      <p:sp>
        <p:nvSpPr>
          <p:cNvPr id="37" name="Shape 35"/>
          <p:cNvSpPr/>
          <p:nvPr/>
        </p:nvSpPr>
        <p:spPr>
          <a:xfrm>
            <a:off x="447675" y="23605067"/>
            <a:ext cx="8439150" cy="0"/>
          </a:xfrm>
          <a:prstGeom prst="line">
            <a:avLst/>
          </a:prstGeom>
          <a:noFill/>
          <a:ln w="6350">
            <a:solidFill>
              <a:srgbClr val="1E3A5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8" name="Text 36"/>
          <p:cNvSpPr/>
          <p:nvPr/>
        </p:nvSpPr>
        <p:spPr>
          <a:xfrm>
            <a:off x="447675" y="23672800"/>
            <a:ext cx="2476500" cy="74506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6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Backend</a:t>
            </a:r>
            <a:endParaRPr lang="en-US" sz="3600" dirty="0"/>
          </a:p>
        </p:txBody>
      </p:sp>
      <p:sp>
        <p:nvSpPr>
          <p:cNvPr id="39" name="Text 37"/>
          <p:cNvSpPr/>
          <p:nvPr/>
        </p:nvSpPr>
        <p:spPr>
          <a:xfrm>
            <a:off x="2990850" y="23672800"/>
            <a:ext cx="5886450" cy="74506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600" b="1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Python · Flask</a:t>
            </a:r>
            <a:endParaRPr lang="en-US" sz="3600" dirty="0"/>
          </a:p>
        </p:txBody>
      </p:sp>
      <p:sp>
        <p:nvSpPr>
          <p:cNvPr id="40" name="Shape 38"/>
          <p:cNvSpPr/>
          <p:nvPr/>
        </p:nvSpPr>
        <p:spPr>
          <a:xfrm>
            <a:off x="447675" y="24485600"/>
            <a:ext cx="8439150" cy="0"/>
          </a:xfrm>
          <a:prstGeom prst="line">
            <a:avLst/>
          </a:prstGeom>
          <a:noFill/>
          <a:ln w="6350">
            <a:solidFill>
              <a:srgbClr val="1E3A5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1" name="Text 39"/>
          <p:cNvSpPr/>
          <p:nvPr/>
        </p:nvSpPr>
        <p:spPr>
          <a:xfrm>
            <a:off x="447675" y="24553333"/>
            <a:ext cx="2476500" cy="74506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6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Frontend</a:t>
            </a:r>
            <a:endParaRPr lang="en-US" sz="3600" dirty="0"/>
          </a:p>
        </p:txBody>
      </p:sp>
      <p:sp>
        <p:nvSpPr>
          <p:cNvPr id="42" name="Text 40"/>
          <p:cNvSpPr/>
          <p:nvPr/>
        </p:nvSpPr>
        <p:spPr>
          <a:xfrm>
            <a:off x="2990850" y="24553333"/>
            <a:ext cx="5886450" cy="74506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600" b="1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Streamlit · Plotly</a:t>
            </a:r>
            <a:endParaRPr lang="en-US" sz="3600" dirty="0"/>
          </a:p>
        </p:txBody>
      </p:sp>
      <p:sp>
        <p:nvSpPr>
          <p:cNvPr id="43" name="Shape 41"/>
          <p:cNvSpPr/>
          <p:nvPr/>
        </p:nvSpPr>
        <p:spPr>
          <a:xfrm>
            <a:off x="447675" y="25366133"/>
            <a:ext cx="8439150" cy="0"/>
          </a:xfrm>
          <a:prstGeom prst="line">
            <a:avLst/>
          </a:prstGeom>
          <a:noFill/>
          <a:ln w="6350">
            <a:solidFill>
              <a:srgbClr val="1E3A5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4" name="Text 42"/>
          <p:cNvSpPr/>
          <p:nvPr/>
        </p:nvSpPr>
        <p:spPr>
          <a:xfrm>
            <a:off x="447675" y="25433867"/>
            <a:ext cx="2476500" cy="74506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6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assistant</a:t>
            </a:r>
            <a:endParaRPr lang="en-US" sz="3600" dirty="0"/>
          </a:p>
        </p:txBody>
      </p:sp>
      <p:sp>
        <p:nvSpPr>
          <p:cNvPr id="45" name="Text 43"/>
          <p:cNvSpPr/>
          <p:nvPr/>
        </p:nvSpPr>
        <p:spPr>
          <a:xfrm>
            <a:off x="2990850" y="25433867"/>
            <a:ext cx="5886450" cy="74506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600" b="1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Google Gemini</a:t>
            </a:r>
            <a:endParaRPr lang="en-US" sz="3600" dirty="0"/>
          </a:p>
        </p:txBody>
      </p:sp>
      <p:sp>
        <p:nvSpPr>
          <p:cNvPr id="46" name="Shape 44"/>
          <p:cNvSpPr/>
          <p:nvPr/>
        </p:nvSpPr>
        <p:spPr>
          <a:xfrm>
            <a:off x="447675" y="26246667"/>
            <a:ext cx="8439150" cy="0"/>
          </a:xfrm>
          <a:prstGeom prst="line">
            <a:avLst/>
          </a:prstGeom>
          <a:noFill/>
          <a:ln w="6350">
            <a:solidFill>
              <a:srgbClr val="1E3A5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7" name="Text 45"/>
          <p:cNvSpPr/>
          <p:nvPr/>
        </p:nvSpPr>
        <p:spPr>
          <a:xfrm>
            <a:off x="447675" y="26314400"/>
            <a:ext cx="2476500" cy="74506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6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Dev env</a:t>
            </a:r>
            <a:endParaRPr lang="en-US" sz="3600" dirty="0"/>
          </a:p>
        </p:txBody>
      </p:sp>
      <p:sp>
        <p:nvSpPr>
          <p:cNvPr id="48" name="Text 46"/>
          <p:cNvSpPr/>
          <p:nvPr/>
        </p:nvSpPr>
        <p:spPr>
          <a:xfrm>
            <a:off x="2990850" y="26314400"/>
            <a:ext cx="5886450" cy="74506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600" b="1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GitHub Codespaces</a:t>
            </a:r>
            <a:endParaRPr lang="en-US" sz="3600" dirty="0"/>
          </a:p>
        </p:txBody>
      </p:sp>
      <p:sp>
        <p:nvSpPr>
          <p:cNvPr id="49" name="Shape 47"/>
          <p:cNvSpPr/>
          <p:nvPr/>
        </p:nvSpPr>
        <p:spPr>
          <a:xfrm>
            <a:off x="276225" y="28041600"/>
            <a:ext cx="104775" cy="575733"/>
          </a:xfrm>
          <a:prstGeom prst="rect">
            <a:avLst/>
          </a:prstGeom>
          <a:solidFill>
            <a:srgbClr val="38BDF8"/>
          </a:solidFill>
          <a:ln w="12700">
            <a:solidFill>
              <a:srgbClr val="38BDF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0" name="Text 48"/>
          <p:cNvSpPr/>
          <p:nvPr/>
        </p:nvSpPr>
        <p:spPr>
          <a:xfrm>
            <a:off x="409575" y="28041600"/>
            <a:ext cx="8641080" cy="57573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4400" b="1" kern="0" spc="300" dirty="0">
                <a:solidFill>
                  <a:srgbClr val="38BD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PROJECT VALUE</a:t>
            </a:r>
            <a:endParaRPr lang="en-US" sz="4400" b="1" dirty="0"/>
          </a:p>
        </p:txBody>
      </p:sp>
      <p:sp>
        <p:nvSpPr>
          <p:cNvPr id="51" name="Shape 49"/>
          <p:cNvSpPr/>
          <p:nvPr/>
        </p:nvSpPr>
        <p:spPr>
          <a:xfrm>
            <a:off x="276225" y="28786667"/>
            <a:ext cx="8782050" cy="11074400"/>
          </a:xfrm>
          <a:prstGeom prst="rect">
            <a:avLst/>
          </a:prstGeom>
          <a:solidFill>
            <a:srgbClr val="161B25"/>
          </a:solidFill>
          <a:ln w="12700">
            <a:solidFill>
              <a:srgbClr val="1E3A5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2" name="Text 50"/>
          <p:cNvSpPr/>
          <p:nvPr/>
        </p:nvSpPr>
        <p:spPr>
          <a:xfrm>
            <a:off x="409575" y="29396267"/>
            <a:ext cx="8467725" cy="692573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36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Fully serverless — no persistent compute overhead</a:t>
            </a:r>
            <a:endParaRPr lang="en-US" sz="36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36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Five-minute detection cadence, fully automated</a:t>
            </a:r>
            <a:endParaRPr lang="en-US" sz="36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36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Self-calibrating thresholds reduce false positives without manual tuning</a:t>
            </a:r>
            <a:endParaRPr lang="en-US" sz="36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36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AI-assisted interpretation lowers analyst barrier to entry</a:t>
            </a:r>
            <a:endParaRPr lang="en-US" sz="36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36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Terraform IaC enables reproducible, portable deployment</a:t>
            </a:r>
            <a:endParaRPr lang="en-US" sz="36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36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Modular pipeline — new detectors or alerting channels add without redesign</a:t>
            </a:r>
            <a:endParaRPr lang="en-US" sz="3600" dirty="0"/>
          </a:p>
        </p:txBody>
      </p:sp>
      <p:sp>
        <p:nvSpPr>
          <p:cNvPr id="53" name="Shape 51"/>
          <p:cNvSpPr/>
          <p:nvPr/>
        </p:nvSpPr>
        <p:spPr>
          <a:xfrm>
            <a:off x="9324975" y="4572000"/>
            <a:ext cx="104775" cy="575733"/>
          </a:xfrm>
          <a:prstGeom prst="rect">
            <a:avLst/>
          </a:prstGeom>
          <a:solidFill>
            <a:srgbClr val="38BDF8"/>
          </a:solidFill>
          <a:ln w="12700">
            <a:solidFill>
              <a:srgbClr val="38BDF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4" name="Text 52"/>
          <p:cNvSpPr/>
          <p:nvPr/>
        </p:nvSpPr>
        <p:spPr>
          <a:xfrm>
            <a:off x="9467850" y="4572000"/>
            <a:ext cx="14127480" cy="57573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4400" b="1" kern="0" spc="300" dirty="0">
                <a:solidFill>
                  <a:srgbClr val="38BD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SYSTEM ARCHITECTURE</a:t>
            </a:r>
            <a:endParaRPr lang="en-US" sz="4400" b="1" dirty="0"/>
          </a:p>
        </p:txBody>
      </p:sp>
      <p:sp>
        <p:nvSpPr>
          <p:cNvPr id="55" name="Shape 53"/>
          <p:cNvSpPr/>
          <p:nvPr/>
        </p:nvSpPr>
        <p:spPr>
          <a:xfrm>
            <a:off x="9324975" y="5317067"/>
            <a:ext cx="14268450" cy="19981333"/>
          </a:xfrm>
          <a:prstGeom prst="rect">
            <a:avLst/>
          </a:prstGeom>
          <a:solidFill>
            <a:srgbClr val="161B25"/>
          </a:solidFill>
          <a:ln w="12700">
            <a:solidFill>
              <a:srgbClr val="1E3A52"/>
            </a:solidFill>
            <a:prstDash val="solid"/>
          </a:ln>
        </p:spPr>
        <p:txBody>
          <a:bodyPr/>
          <a:lstStyle/>
          <a:p>
            <a:endParaRPr lang="en-US" dirty="0"/>
          </a:p>
        </p:txBody>
      </p:sp>
      <p:sp>
        <p:nvSpPr>
          <p:cNvPr id="57" name="Text 55"/>
          <p:cNvSpPr/>
          <p:nvPr/>
        </p:nvSpPr>
        <p:spPr>
          <a:xfrm>
            <a:off x="9667875" y="5994400"/>
            <a:ext cx="2057400" cy="47413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40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AWS cloud</a:t>
            </a:r>
            <a:endParaRPr lang="en-US" sz="4000" dirty="0"/>
          </a:p>
        </p:txBody>
      </p:sp>
      <p:sp>
        <p:nvSpPr>
          <p:cNvPr id="58" name="Shape 56"/>
          <p:cNvSpPr/>
          <p:nvPr/>
        </p:nvSpPr>
        <p:spPr>
          <a:xfrm>
            <a:off x="20640675" y="10567413"/>
            <a:ext cx="2743200" cy="13384431"/>
          </a:xfrm>
          <a:prstGeom prst="rect">
            <a:avLst/>
          </a:prstGeom>
          <a:solidFill>
            <a:srgbClr val="0D1B2A"/>
          </a:solidFill>
          <a:ln w="12700">
            <a:solidFill>
              <a:srgbClr val="1E3A52"/>
            </a:solidFill>
            <a:prstDash val="dash"/>
          </a:ln>
        </p:spPr>
        <p:txBody>
          <a:bodyPr/>
          <a:lstStyle/>
          <a:p>
            <a:endParaRPr lang="en-US"/>
          </a:p>
        </p:txBody>
      </p:sp>
      <p:sp>
        <p:nvSpPr>
          <p:cNvPr id="59" name="Text 57"/>
          <p:cNvSpPr/>
          <p:nvPr/>
        </p:nvSpPr>
        <p:spPr>
          <a:xfrm>
            <a:off x="20707350" y="10678951"/>
            <a:ext cx="2609850" cy="47413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Presentation</a:t>
            </a:r>
            <a:endParaRPr lang="en-US" sz="1400" dirty="0"/>
          </a:p>
        </p:txBody>
      </p:sp>
      <p:sp>
        <p:nvSpPr>
          <p:cNvPr id="61" name="Text 59"/>
          <p:cNvSpPr/>
          <p:nvPr/>
        </p:nvSpPr>
        <p:spPr>
          <a:xfrm>
            <a:off x="9970294" y="7440309"/>
            <a:ext cx="2466975" cy="762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endParaRPr lang="en-US" sz="4800" dirty="0"/>
          </a:p>
        </p:txBody>
      </p:sp>
      <p:sp>
        <p:nvSpPr>
          <p:cNvPr id="62" name="Text 60"/>
          <p:cNvSpPr/>
          <p:nvPr/>
        </p:nvSpPr>
        <p:spPr>
          <a:xfrm>
            <a:off x="9970294" y="8257527"/>
            <a:ext cx="2466975" cy="711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endParaRPr lang="en-US" sz="2200" dirty="0"/>
          </a:p>
        </p:txBody>
      </p:sp>
      <p:sp>
        <p:nvSpPr>
          <p:cNvPr id="64" name="Text 62"/>
          <p:cNvSpPr/>
          <p:nvPr/>
        </p:nvSpPr>
        <p:spPr>
          <a:xfrm>
            <a:off x="15483840" y="6594773"/>
            <a:ext cx="2190750" cy="762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endParaRPr lang="en-US" sz="4400" dirty="0"/>
          </a:p>
        </p:txBody>
      </p:sp>
      <p:sp>
        <p:nvSpPr>
          <p:cNvPr id="67" name="Text 65"/>
          <p:cNvSpPr/>
          <p:nvPr/>
        </p:nvSpPr>
        <p:spPr>
          <a:xfrm>
            <a:off x="16255365" y="9222701"/>
            <a:ext cx="2872740" cy="72813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endParaRPr lang="en-US" sz="4400" dirty="0"/>
          </a:p>
        </p:txBody>
      </p:sp>
      <p:sp>
        <p:nvSpPr>
          <p:cNvPr id="68" name="Text 66"/>
          <p:cNvSpPr/>
          <p:nvPr/>
        </p:nvSpPr>
        <p:spPr>
          <a:xfrm>
            <a:off x="16602075" y="9694240"/>
            <a:ext cx="2466975" cy="711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endParaRPr lang="en-US" sz="1400" dirty="0"/>
          </a:p>
        </p:txBody>
      </p:sp>
      <p:sp>
        <p:nvSpPr>
          <p:cNvPr id="73" name="Text 71"/>
          <p:cNvSpPr/>
          <p:nvPr/>
        </p:nvSpPr>
        <p:spPr>
          <a:xfrm>
            <a:off x="9810750" y="14480212"/>
            <a:ext cx="3286125" cy="10859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endParaRPr lang="en-US" sz="1600" dirty="0"/>
          </a:p>
        </p:txBody>
      </p:sp>
      <p:sp>
        <p:nvSpPr>
          <p:cNvPr id="74" name="Text 72"/>
          <p:cNvSpPr/>
          <p:nvPr/>
        </p:nvSpPr>
        <p:spPr>
          <a:xfrm>
            <a:off x="9810750" y="15087600"/>
            <a:ext cx="3286125" cy="711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endParaRPr lang="en-US" sz="1400" dirty="0"/>
          </a:p>
        </p:txBody>
      </p:sp>
      <p:sp>
        <p:nvSpPr>
          <p:cNvPr id="76" name="Text 74"/>
          <p:cNvSpPr/>
          <p:nvPr/>
        </p:nvSpPr>
        <p:spPr>
          <a:xfrm>
            <a:off x="15440025" y="11672847"/>
            <a:ext cx="3152775" cy="762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endParaRPr lang="en-US" sz="1600" dirty="0"/>
          </a:p>
        </p:txBody>
      </p:sp>
      <p:sp>
        <p:nvSpPr>
          <p:cNvPr id="77" name="Text 75"/>
          <p:cNvSpPr/>
          <p:nvPr/>
        </p:nvSpPr>
        <p:spPr>
          <a:xfrm>
            <a:off x="15440025" y="12333247"/>
            <a:ext cx="3152775" cy="711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endParaRPr lang="en-US" sz="1400" dirty="0"/>
          </a:p>
        </p:txBody>
      </p:sp>
      <p:sp>
        <p:nvSpPr>
          <p:cNvPr id="79" name="Text 77"/>
          <p:cNvSpPr/>
          <p:nvPr/>
        </p:nvSpPr>
        <p:spPr>
          <a:xfrm>
            <a:off x="13235940" y="11070336"/>
            <a:ext cx="2057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endParaRPr lang="en-US" sz="1400" dirty="0"/>
          </a:p>
        </p:txBody>
      </p:sp>
      <p:sp>
        <p:nvSpPr>
          <p:cNvPr id="82" name="Text 80"/>
          <p:cNvSpPr/>
          <p:nvPr/>
        </p:nvSpPr>
        <p:spPr>
          <a:xfrm>
            <a:off x="9810750" y="17808104"/>
            <a:ext cx="3695700" cy="762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endParaRPr lang="en-US" sz="1600" dirty="0"/>
          </a:p>
        </p:txBody>
      </p:sp>
      <p:sp>
        <p:nvSpPr>
          <p:cNvPr id="83" name="Text 81"/>
          <p:cNvSpPr/>
          <p:nvPr/>
        </p:nvSpPr>
        <p:spPr>
          <a:xfrm>
            <a:off x="9810750" y="18446432"/>
            <a:ext cx="3695700" cy="711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endParaRPr lang="en-US" sz="1400" dirty="0"/>
          </a:p>
        </p:txBody>
      </p:sp>
      <p:sp>
        <p:nvSpPr>
          <p:cNvPr id="85" name="Text 83"/>
          <p:cNvSpPr/>
          <p:nvPr/>
        </p:nvSpPr>
        <p:spPr>
          <a:xfrm>
            <a:off x="14754225" y="17894528"/>
            <a:ext cx="3838575" cy="762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endParaRPr lang="en-US" sz="1600" dirty="0"/>
          </a:p>
        </p:txBody>
      </p:sp>
      <p:sp>
        <p:nvSpPr>
          <p:cNvPr id="86" name="Text 84"/>
          <p:cNvSpPr/>
          <p:nvPr/>
        </p:nvSpPr>
        <p:spPr>
          <a:xfrm>
            <a:off x="14754225" y="18625669"/>
            <a:ext cx="3838575" cy="711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endParaRPr lang="en-US" sz="1400" dirty="0"/>
          </a:p>
        </p:txBody>
      </p:sp>
      <p:sp>
        <p:nvSpPr>
          <p:cNvPr id="92" name="Text 90"/>
          <p:cNvSpPr/>
          <p:nvPr/>
        </p:nvSpPr>
        <p:spPr>
          <a:xfrm>
            <a:off x="20783550" y="16822135"/>
            <a:ext cx="2324100" cy="762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endParaRPr lang="en-US" sz="1600" dirty="0"/>
          </a:p>
        </p:txBody>
      </p:sp>
      <p:sp>
        <p:nvSpPr>
          <p:cNvPr id="93" name="Text 91"/>
          <p:cNvSpPr/>
          <p:nvPr/>
        </p:nvSpPr>
        <p:spPr>
          <a:xfrm>
            <a:off x="20783550" y="17482535"/>
            <a:ext cx="2324100" cy="711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endParaRPr lang="en-US" sz="1400" dirty="0"/>
          </a:p>
        </p:txBody>
      </p:sp>
      <p:sp>
        <p:nvSpPr>
          <p:cNvPr id="95" name="Text 93"/>
          <p:cNvSpPr/>
          <p:nvPr/>
        </p:nvSpPr>
        <p:spPr>
          <a:xfrm>
            <a:off x="20783550" y="12007457"/>
            <a:ext cx="2324100" cy="1117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endParaRPr lang="en-US" sz="1600" dirty="0"/>
          </a:p>
        </p:txBody>
      </p:sp>
      <p:sp>
        <p:nvSpPr>
          <p:cNvPr id="96" name="Text 94"/>
          <p:cNvSpPr/>
          <p:nvPr/>
        </p:nvSpPr>
        <p:spPr>
          <a:xfrm>
            <a:off x="20783550" y="13023457"/>
            <a:ext cx="2324100" cy="103293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endParaRPr lang="en-US" sz="1400" dirty="0"/>
          </a:p>
        </p:txBody>
      </p:sp>
      <p:sp>
        <p:nvSpPr>
          <p:cNvPr id="98" name="Text 96"/>
          <p:cNvSpPr/>
          <p:nvPr/>
        </p:nvSpPr>
        <p:spPr>
          <a:xfrm>
            <a:off x="9601200" y="24587200"/>
            <a:ext cx="13716000" cy="609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600" i="1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Fully serverless · no persistent compute required · infrastructure provisioned with Terraform</a:t>
            </a:r>
          </a:p>
        </p:txBody>
      </p:sp>
      <p:sp>
        <p:nvSpPr>
          <p:cNvPr id="99" name="Shape 97"/>
          <p:cNvSpPr/>
          <p:nvPr/>
        </p:nvSpPr>
        <p:spPr>
          <a:xfrm>
            <a:off x="9324975" y="25603200"/>
            <a:ext cx="104775" cy="575733"/>
          </a:xfrm>
          <a:prstGeom prst="rect">
            <a:avLst/>
          </a:prstGeom>
          <a:solidFill>
            <a:srgbClr val="38BDF8"/>
          </a:solidFill>
          <a:ln w="12700">
            <a:solidFill>
              <a:srgbClr val="38BDF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0" name="Text 98"/>
          <p:cNvSpPr/>
          <p:nvPr/>
        </p:nvSpPr>
        <p:spPr>
          <a:xfrm>
            <a:off x="9467850" y="25603200"/>
            <a:ext cx="14127480" cy="57573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4400" b="1" kern="0" spc="300" dirty="0">
                <a:solidFill>
                  <a:srgbClr val="38BD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ANOMALY DETECTION</a:t>
            </a:r>
            <a:endParaRPr lang="en-US" sz="4400" b="1" dirty="0"/>
          </a:p>
        </p:txBody>
      </p:sp>
      <p:sp>
        <p:nvSpPr>
          <p:cNvPr id="101" name="Shape 99"/>
          <p:cNvSpPr/>
          <p:nvPr/>
        </p:nvSpPr>
        <p:spPr>
          <a:xfrm>
            <a:off x="9324975" y="26348267"/>
            <a:ext cx="14268450" cy="13512800"/>
          </a:xfrm>
          <a:prstGeom prst="rect">
            <a:avLst/>
          </a:prstGeom>
          <a:solidFill>
            <a:srgbClr val="161B25"/>
          </a:solidFill>
          <a:ln w="12700">
            <a:solidFill>
              <a:srgbClr val="1E3A5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2" name="Shape 100"/>
          <p:cNvSpPr/>
          <p:nvPr/>
        </p:nvSpPr>
        <p:spPr>
          <a:xfrm>
            <a:off x="9467850" y="26653067"/>
            <a:ext cx="13982700" cy="1422400"/>
          </a:xfrm>
          <a:prstGeom prst="rect">
            <a:avLst/>
          </a:prstGeom>
          <a:solidFill>
            <a:srgbClr val="202B3D"/>
          </a:solidFill>
          <a:ln w="12700">
            <a:solidFill>
              <a:srgbClr val="1E3A52"/>
            </a:solidFill>
            <a:prstDash val="solid"/>
          </a:ln>
        </p:spPr>
        <p:txBody>
          <a:bodyPr/>
          <a:lstStyle/>
          <a:p>
            <a:endParaRPr lang="en-US" sz="1600"/>
          </a:p>
        </p:txBody>
      </p:sp>
      <p:sp>
        <p:nvSpPr>
          <p:cNvPr id="103" name="Text 101"/>
          <p:cNvSpPr/>
          <p:nvPr/>
        </p:nvSpPr>
        <p:spPr>
          <a:xfrm>
            <a:off x="9639300" y="26703867"/>
            <a:ext cx="13639800" cy="128693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600" b="1" dirty="0">
                <a:solidFill>
                  <a:srgbClr val="38BD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Thresholds are self-calibrating</a:t>
            </a:r>
            <a:r>
              <a:rPr lang="en-US" sz="36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derived from each environment's historical activity baseline, not hardcoded. Adapts automatically to operational variance without manual tuning.</a:t>
            </a:r>
            <a:endParaRPr lang="en-US" sz="3600" dirty="0"/>
          </a:p>
        </p:txBody>
      </p:sp>
      <p:sp>
        <p:nvSpPr>
          <p:cNvPr id="104" name="Shape 102"/>
          <p:cNvSpPr/>
          <p:nvPr/>
        </p:nvSpPr>
        <p:spPr>
          <a:xfrm>
            <a:off x="9324975" y="28244800"/>
            <a:ext cx="14268450" cy="1794933"/>
          </a:xfrm>
          <a:prstGeom prst="rect">
            <a:avLst/>
          </a:prstGeom>
          <a:solidFill>
            <a:srgbClr val="2D1A0A"/>
          </a:solidFill>
          <a:ln w="6350">
            <a:solidFill>
              <a:srgbClr val="1E3A5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5" name="Shape 103"/>
          <p:cNvSpPr/>
          <p:nvPr/>
        </p:nvSpPr>
        <p:spPr>
          <a:xfrm>
            <a:off x="9324975" y="28244800"/>
            <a:ext cx="66675" cy="1794933"/>
          </a:xfrm>
          <a:prstGeom prst="rect">
            <a:avLst/>
          </a:prstGeom>
          <a:solidFill>
            <a:srgbClr val="FB923C"/>
          </a:solidFill>
          <a:ln w="12700">
            <a:solidFill>
              <a:srgbClr val="FB923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6" name="Text 104"/>
          <p:cNvSpPr/>
          <p:nvPr/>
        </p:nvSpPr>
        <p:spPr>
          <a:xfrm>
            <a:off x="9477375" y="28312533"/>
            <a:ext cx="3562350" cy="165946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600" b="1" dirty="0">
                <a:solidFill>
                  <a:srgbClr val="FB92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Access Denied Spike</a:t>
            </a:r>
            <a:endParaRPr lang="en-US" sz="3600" dirty="0"/>
          </a:p>
        </p:txBody>
      </p:sp>
      <p:sp>
        <p:nvSpPr>
          <p:cNvPr id="107" name="Text 105"/>
          <p:cNvSpPr/>
          <p:nvPr/>
        </p:nvSpPr>
        <p:spPr>
          <a:xfrm>
            <a:off x="13163550" y="28312533"/>
            <a:ext cx="10287000" cy="165946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6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Unusual surge in denied API calls — may indicate unauthorized access attempts</a:t>
            </a:r>
            <a:endParaRPr lang="en-US" sz="3600" dirty="0"/>
          </a:p>
        </p:txBody>
      </p:sp>
      <p:sp>
        <p:nvSpPr>
          <p:cNvPr id="108" name="Shape 106"/>
          <p:cNvSpPr/>
          <p:nvPr/>
        </p:nvSpPr>
        <p:spPr>
          <a:xfrm>
            <a:off x="9324975" y="30175200"/>
            <a:ext cx="14268450" cy="1794933"/>
          </a:xfrm>
          <a:prstGeom prst="rect">
            <a:avLst/>
          </a:prstGeom>
          <a:solidFill>
            <a:srgbClr val="2D1A0A"/>
          </a:solidFill>
          <a:ln w="6350">
            <a:solidFill>
              <a:srgbClr val="1E3A5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9" name="Shape 107"/>
          <p:cNvSpPr/>
          <p:nvPr/>
        </p:nvSpPr>
        <p:spPr>
          <a:xfrm>
            <a:off x="9324975" y="30175200"/>
            <a:ext cx="66675" cy="1794933"/>
          </a:xfrm>
          <a:prstGeom prst="rect">
            <a:avLst/>
          </a:prstGeom>
          <a:solidFill>
            <a:srgbClr val="FB923C"/>
          </a:solidFill>
          <a:ln w="12700">
            <a:solidFill>
              <a:srgbClr val="FB923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0" name="Text 108"/>
          <p:cNvSpPr/>
          <p:nvPr/>
        </p:nvSpPr>
        <p:spPr>
          <a:xfrm>
            <a:off x="9477375" y="30242933"/>
            <a:ext cx="3562350" cy="165946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600" b="1" dirty="0">
                <a:solidFill>
                  <a:srgbClr val="FB92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Sensitive IAM Spike</a:t>
            </a:r>
            <a:endParaRPr lang="en-US" sz="3600" dirty="0"/>
          </a:p>
        </p:txBody>
      </p:sp>
      <p:sp>
        <p:nvSpPr>
          <p:cNvPr id="111" name="Text 109"/>
          <p:cNvSpPr/>
          <p:nvPr/>
        </p:nvSpPr>
        <p:spPr>
          <a:xfrm>
            <a:off x="13163550" y="30242933"/>
            <a:ext cx="10287000" cy="165946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6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Elevated high-privilege IAM operations (e.g., CreateRole, AttachPolicy)</a:t>
            </a:r>
            <a:endParaRPr lang="en-US" sz="3600" dirty="0"/>
          </a:p>
        </p:txBody>
      </p:sp>
      <p:sp>
        <p:nvSpPr>
          <p:cNvPr id="112" name="Shape 110"/>
          <p:cNvSpPr/>
          <p:nvPr/>
        </p:nvSpPr>
        <p:spPr>
          <a:xfrm>
            <a:off x="9324975" y="32105600"/>
            <a:ext cx="14268450" cy="1794933"/>
          </a:xfrm>
          <a:prstGeom prst="rect">
            <a:avLst/>
          </a:prstGeom>
          <a:solidFill>
            <a:srgbClr val="2D1A0A"/>
          </a:solidFill>
          <a:ln w="6350">
            <a:solidFill>
              <a:srgbClr val="1E3A5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3" name="Shape 111"/>
          <p:cNvSpPr/>
          <p:nvPr/>
        </p:nvSpPr>
        <p:spPr>
          <a:xfrm>
            <a:off x="9324975" y="32105600"/>
            <a:ext cx="66675" cy="1794933"/>
          </a:xfrm>
          <a:prstGeom prst="rect">
            <a:avLst/>
          </a:prstGeom>
          <a:solidFill>
            <a:srgbClr val="FB923C"/>
          </a:solidFill>
          <a:ln w="12700">
            <a:solidFill>
              <a:srgbClr val="FB923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4" name="Text 112"/>
          <p:cNvSpPr/>
          <p:nvPr/>
        </p:nvSpPr>
        <p:spPr>
          <a:xfrm>
            <a:off x="9477375" y="32173333"/>
            <a:ext cx="3562350" cy="165946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600" b="1" dirty="0">
                <a:solidFill>
                  <a:srgbClr val="FB92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API Burst</a:t>
            </a:r>
            <a:endParaRPr lang="en-US" sz="3600" dirty="0"/>
          </a:p>
        </p:txBody>
      </p:sp>
      <p:sp>
        <p:nvSpPr>
          <p:cNvPr id="115" name="Text 113"/>
          <p:cNvSpPr/>
          <p:nvPr/>
        </p:nvSpPr>
        <p:spPr>
          <a:xfrm>
            <a:off x="13163550" y="32173333"/>
            <a:ext cx="10287000" cy="165946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6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Abnormal API call volume in a short window — possible automated reconnaissance</a:t>
            </a:r>
            <a:endParaRPr lang="en-US" sz="3600" dirty="0"/>
          </a:p>
        </p:txBody>
      </p:sp>
      <p:sp>
        <p:nvSpPr>
          <p:cNvPr id="116" name="Shape 114"/>
          <p:cNvSpPr/>
          <p:nvPr/>
        </p:nvSpPr>
        <p:spPr>
          <a:xfrm>
            <a:off x="9324975" y="34036000"/>
            <a:ext cx="14268450" cy="1794933"/>
          </a:xfrm>
          <a:prstGeom prst="rect">
            <a:avLst/>
          </a:prstGeom>
          <a:solidFill>
            <a:srgbClr val="2D1A0A"/>
          </a:solidFill>
          <a:ln w="6350">
            <a:solidFill>
              <a:srgbClr val="1E3A5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7" name="Shape 115"/>
          <p:cNvSpPr/>
          <p:nvPr/>
        </p:nvSpPr>
        <p:spPr>
          <a:xfrm>
            <a:off x="9324975" y="34036000"/>
            <a:ext cx="66675" cy="1794933"/>
          </a:xfrm>
          <a:prstGeom prst="rect">
            <a:avLst/>
          </a:prstGeom>
          <a:solidFill>
            <a:srgbClr val="FB923C"/>
          </a:solidFill>
          <a:ln w="12700">
            <a:solidFill>
              <a:srgbClr val="FB923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8" name="Text 116"/>
          <p:cNvSpPr/>
          <p:nvPr/>
        </p:nvSpPr>
        <p:spPr>
          <a:xfrm>
            <a:off x="9477375" y="34103733"/>
            <a:ext cx="3562350" cy="165946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600" b="1" dirty="0">
                <a:solidFill>
                  <a:srgbClr val="FB92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New Region Activity</a:t>
            </a:r>
            <a:endParaRPr lang="en-US" sz="3600" dirty="0"/>
          </a:p>
        </p:txBody>
      </p:sp>
      <p:sp>
        <p:nvSpPr>
          <p:cNvPr id="119" name="Text 117"/>
          <p:cNvSpPr/>
          <p:nvPr/>
        </p:nvSpPr>
        <p:spPr>
          <a:xfrm>
            <a:off x="13163550" y="34103733"/>
            <a:ext cx="10287000" cy="165946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6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API calls originating from a region with no prior recorded activity</a:t>
            </a:r>
            <a:endParaRPr lang="en-US" sz="3600" dirty="0"/>
          </a:p>
        </p:txBody>
      </p:sp>
      <p:sp>
        <p:nvSpPr>
          <p:cNvPr id="120" name="Shape 118"/>
          <p:cNvSpPr/>
          <p:nvPr/>
        </p:nvSpPr>
        <p:spPr>
          <a:xfrm>
            <a:off x="9324975" y="35966400"/>
            <a:ext cx="14268450" cy="1794933"/>
          </a:xfrm>
          <a:prstGeom prst="rect">
            <a:avLst/>
          </a:prstGeom>
          <a:solidFill>
            <a:srgbClr val="2D1A0A"/>
          </a:solidFill>
          <a:ln w="6350">
            <a:solidFill>
              <a:srgbClr val="1E3A5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1" name="Shape 119"/>
          <p:cNvSpPr/>
          <p:nvPr/>
        </p:nvSpPr>
        <p:spPr>
          <a:xfrm>
            <a:off x="9324975" y="35966400"/>
            <a:ext cx="66675" cy="1794933"/>
          </a:xfrm>
          <a:prstGeom prst="rect">
            <a:avLst/>
          </a:prstGeom>
          <a:solidFill>
            <a:srgbClr val="FB923C"/>
          </a:solidFill>
          <a:ln w="12700">
            <a:solidFill>
              <a:srgbClr val="FB923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2" name="Text 120"/>
          <p:cNvSpPr/>
          <p:nvPr/>
        </p:nvSpPr>
        <p:spPr>
          <a:xfrm>
            <a:off x="9477375" y="36034133"/>
            <a:ext cx="3562350" cy="165946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600" b="1" dirty="0">
                <a:solidFill>
                  <a:srgbClr val="FB92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Sign-in Failure Spike</a:t>
            </a:r>
            <a:endParaRPr lang="en-US" sz="3600" dirty="0"/>
          </a:p>
        </p:txBody>
      </p:sp>
      <p:sp>
        <p:nvSpPr>
          <p:cNvPr id="123" name="Text 121"/>
          <p:cNvSpPr/>
          <p:nvPr/>
        </p:nvSpPr>
        <p:spPr>
          <a:xfrm>
            <a:off x="13163550" y="36034133"/>
            <a:ext cx="10287000" cy="165946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2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Repeated failed console sign-ins — potential credential stuffing or brute force</a:t>
            </a:r>
            <a:endParaRPr lang="en-US" sz="3200" dirty="0"/>
          </a:p>
        </p:txBody>
      </p:sp>
      <p:sp>
        <p:nvSpPr>
          <p:cNvPr id="124" name="Shape 122"/>
          <p:cNvSpPr/>
          <p:nvPr/>
        </p:nvSpPr>
        <p:spPr>
          <a:xfrm>
            <a:off x="9324975" y="37896800"/>
            <a:ext cx="14268450" cy="1794933"/>
          </a:xfrm>
          <a:prstGeom prst="rect">
            <a:avLst/>
          </a:prstGeom>
          <a:solidFill>
            <a:srgbClr val="2D1A0A"/>
          </a:solidFill>
          <a:ln w="6350">
            <a:solidFill>
              <a:srgbClr val="1E3A5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5" name="Shape 123"/>
          <p:cNvSpPr/>
          <p:nvPr/>
        </p:nvSpPr>
        <p:spPr>
          <a:xfrm>
            <a:off x="9324975" y="37896800"/>
            <a:ext cx="66675" cy="1794933"/>
          </a:xfrm>
          <a:prstGeom prst="rect">
            <a:avLst/>
          </a:prstGeom>
          <a:solidFill>
            <a:srgbClr val="FB923C"/>
          </a:solidFill>
          <a:ln w="12700">
            <a:solidFill>
              <a:srgbClr val="FB923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6" name="Text 124"/>
          <p:cNvSpPr/>
          <p:nvPr/>
        </p:nvSpPr>
        <p:spPr>
          <a:xfrm>
            <a:off x="9477375" y="37964533"/>
            <a:ext cx="3562350" cy="165946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600" b="1" dirty="0">
                <a:solidFill>
                  <a:srgbClr val="FB92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Invalid AMI Spike</a:t>
            </a:r>
            <a:endParaRPr lang="en-US" sz="3600" dirty="0"/>
          </a:p>
        </p:txBody>
      </p:sp>
      <p:sp>
        <p:nvSpPr>
          <p:cNvPr id="127" name="Text 125"/>
          <p:cNvSpPr/>
          <p:nvPr/>
        </p:nvSpPr>
        <p:spPr>
          <a:xfrm>
            <a:off x="13163550" y="37964533"/>
            <a:ext cx="10287000" cy="165946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6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Repeated calls referencing nonexistent AMIs — may indicate probing behavior</a:t>
            </a:r>
            <a:endParaRPr lang="en-US" sz="3600" dirty="0"/>
          </a:p>
        </p:txBody>
      </p:sp>
      <p:sp>
        <p:nvSpPr>
          <p:cNvPr id="128" name="Shape 126"/>
          <p:cNvSpPr/>
          <p:nvPr/>
        </p:nvSpPr>
        <p:spPr>
          <a:xfrm>
            <a:off x="23869650" y="4572000"/>
            <a:ext cx="104775" cy="575733"/>
          </a:xfrm>
          <a:prstGeom prst="rect">
            <a:avLst/>
          </a:prstGeom>
          <a:solidFill>
            <a:srgbClr val="38BDF8"/>
          </a:solidFill>
          <a:ln w="12700">
            <a:solidFill>
              <a:srgbClr val="38BDF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9" name="Text 127"/>
          <p:cNvSpPr/>
          <p:nvPr/>
        </p:nvSpPr>
        <p:spPr>
          <a:xfrm>
            <a:off x="24003000" y="4572000"/>
            <a:ext cx="8641080" cy="57573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4400" b="1" kern="0" spc="300" dirty="0">
                <a:solidFill>
                  <a:srgbClr val="38BD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DASHBOARD</a:t>
            </a:r>
            <a:endParaRPr lang="en-US" sz="4400" b="1" dirty="0"/>
          </a:p>
        </p:txBody>
      </p:sp>
      <p:sp>
        <p:nvSpPr>
          <p:cNvPr id="130" name="Shape 128"/>
          <p:cNvSpPr/>
          <p:nvPr/>
        </p:nvSpPr>
        <p:spPr>
          <a:xfrm>
            <a:off x="23869650" y="5317067"/>
            <a:ext cx="8782050" cy="6773333"/>
          </a:xfrm>
          <a:prstGeom prst="rect">
            <a:avLst/>
          </a:prstGeom>
          <a:solidFill>
            <a:srgbClr val="202B3D"/>
          </a:solidFill>
          <a:ln w="12700">
            <a:solidFill>
              <a:srgbClr val="475569"/>
            </a:solidFill>
            <a:prstDash val="dash"/>
          </a:ln>
        </p:spPr>
        <p:txBody>
          <a:bodyPr/>
          <a:lstStyle/>
          <a:p>
            <a:endParaRPr lang="en-US"/>
          </a:p>
        </p:txBody>
      </p:sp>
      <p:sp>
        <p:nvSpPr>
          <p:cNvPr id="131" name="Text 129"/>
          <p:cNvSpPr/>
          <p:nvPr/>
        </p:nvSpPr>
        <p:spPr>
          <a:xfrm>
            <a:off x="23869650" y="5317067"/>
            <a:ext cx="8782050" cy="677333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4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📊</a:t>
            </a:r>
          </a:p>
          <a:p>
            <a:pPr marL="0" indent="0" algn="ctr">
              <a:buNone/>
            </a:pPr>
            <a:r>
              <a:rPr lang="en-US" sz="16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Insert Dashboard Screenshot</a:t>
            </a:r>
          </a:p>
        </p:txBody>
      </p:sp>
      <p:sp>
        <p:nvSpPr>
          <p:cNvPr id="132" name="Shape 130"/>
          <p:cNvSpPr/>
          <p:nvPr/>
        </p:nvSpPr>
        <p:spPr>
          <a:xfrm>
            <a:off x="24069675" y="5689600"/>
            <a:ext cx="8362950" cy="6028267"/>
          </a:xfrm>
          <a:prstGeom prst="rect">
            <a:avLst/>
          </a:prstGeom>
          <a:solidFill>
            <a:srgbClr val="202B3D">
              <a:alpha val="0"/>
            </a:srgbClr>
          </a:solidFill>
          <a:ln w="12700">
            <a:solidFill>
              <a:srgbClr val="1E3A52"/>
            </a:solidFill>
            <a:prstDash val="dash"/>
          </a:ln>
        </p:spPr>
        <p:txBody>
          <a:bodyPr/>
          <a:lstStyle/>
          <a:p>
            <a:endParaRPr lang="en-US">
              <a:solidFill>
                <a:srgbClr val="CBD5E1"/>
              </a:solidFill>
            </a:endParaRPr>
          </a:p>
        </p:txBody>
      </p:sp>
      <p:sp>
        <p:nvSpPr>
          <p:cNvPr id="133" name="Shape 131"/>
          <p:cNvSpPr/>
          <p:nvPr/>
        </p:nvSpPr>
        <p:spPr>
          <a:xfrm>
            <a:off x="23869650" y="12090400"/>
            <a:ext cx="8782050" cy="2201333"/>
          </a:xfrm>
          <a:prstGeom prst="rect">
            <a:avLst/>
          </a:prstGeom>
          <a:solidFill>
            <a:srgbClr val="161B25"/>
          </a:solidFill>
          <a:ln w="12700">
            <a:solidFill>
              <a:srgbClr val="1E3A5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4" name="Text 132"/>
          <p:cNvSpPr/>
          <p:nvPr/>
        </p:nvSpPr>
        <p:spPr>
          <a:xfrm>
            <a:off x="24003000" y="12276667"/>
            <a:ext cx="8505825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6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Streamlit + Plotly interface. Displays detected incidents by type, time, and severity. Supports filtering and event-level drill-down into raw CloudTrail records.</a:t>
            </a:r>
            <a:endParaRPr lang="en-US" sz="3600" dirty="0"/>
          </a:p>
        </p:txBody>
      </p:sp>
      <p:sp>
        <p:nvSpPr>
          <p:cNvPr id="135" name="Shape 133"/>
          <p:cNvSpPr/>
          <p:nvPr/>
        </p:nvSpPr>
        <p:spPr>
          <a:xfrm>
            <a:off x="23869650" y="14596533"/>
            <a:ext cx="104775" cy="575733"/>
          </a:xfrm>
          <a:prstGeom prst="rect">
            <a:avLst/>
          </a:prstGeom>
          <a:solidFill>
            <a:srgbClr val="38BDF8"/>
          </a:solidFill>
          <a:ln w="12700">
            <a:solidFill>
              <a:srgbClr val="38BDF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6" name="Text 134"/>
          <p:cNvSpPr/>
          <p:nvPr/>
        </p:nvSpPr>
        <p:spPr>
          <a:xfrm>
            <a:off x="24003000" y="14596533"/>
            <a:ext cx="8641080" cy="57573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4400" b="1" kern="0" spc="300" dirty="0">
                <a:solidFill>
                  <a:srgbClr val="38BD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ASSISTANT</a:t>
            </a:r>
            <a:endParaRPr lang="en-US" sz="4400" b="1" dirty="0"/>
          </a:p>
        </p:txBody>
      </p:sp>
      <p:sp>
        <p:nvSpPr>
          <p:cNvPr id="137" name="Shape 135"/>
          <p:cNvSpPr/>
          <p:nvPr/>
        </p:nvSpPr>
        <p:spPr>
          <a:xfrm>
            <a:off x="23869650" y="15341600"/>
            <a:ext cx="8782050" cy="6773333"/>
          </a:xfrm>
          <a:prstGeom prst="rect">
            <a:avLst/>
          </a:prstGeom>
          <a:solidFill>
            <a:srgbClr val="202B3D"/>
          </a:solidFill>
          <a:ln w="12700">
            <a:solidFill>
              <a:srgbClr val="2E215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8" name="Text 136"/>
          <p:cNvSpPr/>
          <p:nvPr/>
        </p:nvSpPr>
        <p:spPr>
          <a:xfrm>
            <a:off x="23869650" y="15341600"/>
            <a:ext cx="8782050" cy="677333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4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🤖</a:t>
            </a:r>
          </a:p>
          <a:p>
            <a:pPr marL="0" indent="0" algn="ctr">
              <a:buNone/>
            </a:pPr>
            <a:r>
              <a:rPr lang="en-US" sz="16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Insert AI Assistant Screenshot</a:t>
            </a:r>
          </a:p>
        </p:txBody>
      </p:sp>
      <p:sp>
        <p:nvSpPr>
          <p:cNvPr id="139" name="Shape 137"/>
          <p:cNvSpPr/>
          <p:nvPr/>
        </p:nvSpPr>
        <p:spPr>
          <a:xfrm>
            <a:off x="24069675" y="15714133"/>
            <a:ext cx="8362950" cy="6028267"/>
          </a:xfrm>
          <a:prstGeom prst="rect">
            <a:avLst/>
          </a:prstGeom>
          <a:solidFill>
            <a:srgbClr val="202B3D">
              <a:alpha val="0"/>
            </a:srgbClr>
          </a:solidFill>
          <a:ln w="12700">
            <a:solidFill>
              <a:srgbClr val="475569"/>
            </a:solidFill>
            <a:prstDash val="dash"/>
          </a:ln>
        </p:spPr>
        <p:txBody>
          <a:bodyPr/>
          <a:lstStyle/>
          <a:p>
            <a:endParaRPr lang="en-US"/>
          </a:p>
        </p:txBody>
      </p:sp>
      <p:sp>
        <p:nvSpPr>
          <p:cNvPr id="140" name="Shape 138"/>
          <p:cNvSpPr/>
          <p:nvPr/>
        </p:nvSpPr>
        <p:spPr>
          <a:xfrm>
            <a:off x="23869650" y="22114933"/>
            <a:ext cx="8782050" cy="2201333"/>
          </a:xfrm>
          <a:prstGeom prst="rect">
            <a:avLst/>
          </a:prstGeom>
          <a:solidFill>
            <a:srgbClr val="161B25"/>
          </a:solidFill>
          <a:ln w="12700">
            <a:solidFill>
              <a:srgbClr val="1E3A5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1" name="Text 139"/>
          <p:cNvSpPr/>
          <p:nvPr/>
        </p:nvSpPr>
        <p:spPr>
          <a:xfrm>
            <a:off x="24003000" y="22301200"/>
            <a:ext cx="8505825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6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Google Gemini integration. Analysts query incidents in plain language and receive contextual explanations — no raw log reading required.</a:t>
            </a:r>
            <a:endParaRPr lang="en-US" sz="3600" dirty="0"/>
          </a:p>
        </p:txBody>
      </p:sp>
      <p:sp>
        <p:nvSpPr>
          <p:cNvPr id="142" name="Shape 140"/>
          <p:cNvSpPr/>
          <p:nvPr/>
        </p:nvSpPr>
        <p:spPr>
          <a:xfrm>
            <a:off x="23869650" y="24621067"/>
            <a:ext cx="104775" cy="575733"/>
          </a:xfrm>
          <a:prstGeom prst="rect">
            <a:avLst/>
          </a:prstGeom>
          <a:solidFill>
            <a:srgbClr val="38BDF8"/>
          </a:solidFill>
          <a:ln w="12700">
            <a:solidFill>
              <a:srgbClr val="38BDF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3" name="Text 141"/>
          <p:cNvSpPr/>
          <p:nvPr/>
        </p:nvSpPr>
        <p:spPr>
          <a:xfrm>
            <a:off x="24003000" y="24621067"/>
            <a:ext cx="8641080" cy="57573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4400" b="1" kern="0" spc="300" dirty="0">
                <a:solidFill>
                  <a:srgbClr val="38BD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FUTURE WORK</a:t>
            </a:r>
            <a:endParaRPr lang="en-US" sz="4400" b="1" dirty="0"/>
          </a:p>
        </p:txBody>
      </p:sp>
      <p:sp>
        <p:nvSpPr>
          <p:cNvPr id="144" name="Shape 142"/>
          <p:cNvSpPr/>
          <p:nvPr/>
        </p:nvSpPr>
        <p:spPr>
          <a:xfrm>
            <a:off x="23869650" y="25366133"/>
            <a:ext cx="8782050" cy="14494933"/>
          </a:xfrm>
          <a:prstGeom prst="rect">
            <a:avLst/>
          </a:prstGeom>
          <a:solidFill>
            <a:srgbClr val="161B25"/>
          </a:solidFill>
          <a:ln w="12700">
            <a:solidFill>
              <a:srgbClr val="1E3A5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5" name="Shape 143"/>
          <p:cNvSpPr/>
          <p:nvPr/>
        </p:nvSpPr>
        <p:spPr>
          <a:xfrm>
            <a:off x="24069675" y="26585333"/>
            <a:ext cx="137160" cy="0"/>
          </a:xfrm>
          <a:prstGeom prst="line">
            <a:avLst/>
          </a:prstGeom>
          <a:noFill/>
          <a:ln w="25400">
            <a:solidFill>
              <a:srgbClr val="A78BF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6" name="Text 144"/>
          <p:cNvSpPr/>
          <p:nvPr/>
        </p:nvSpPr>
        <p:spPr>
          <a:xfrm>
            <a:off x="24288750" y="25620133"/>
            <a:ext cx="8229600" cy="218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6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Real-time detection via S3 event triggers or Kinesis</a:t>
            </a:r>
            <a:endParaRPr lang="en-US" sz="3600" dirty="0"/>
          </a:p>
        </p:txBody>
      </p:sp>
      <p:sp>
        <p:nvSpPr>
          <p:cNvPr id="147" name="Shape 145"/>
          <p:cNvSpPr/>
          <p:nvPr/>
        </p:nvSpPr>
        <p:spPr>
          <a:xfrm>
            <a:off x="24041100" y="27889200"/>
            <a:ext cx="8439150" cy="0"/>
          </a:xfrm>
          <a:prstGeom prst="line">
            <a:avLst/>
          </a:prstGeom>
          <a:noFill/>
          <a:ln w="6350">
            <a:solidFill>
              <a:srgbClr val="1E3A5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8" name="Shape 146"/>
          <p:cNvSpPr/>
          <p:nvPr/>
        </p:nvSpPr>
        <p:spPr>
          <a:xfrm>
            <a:off x="24069675" y="28939067"/>
            <a:ext cx="137160" cy="0"/>
          </a:xfrm>
          <a:prstGeom prst="line">
            <a:avLst/>
          </a:prstGeom>
          <a:noFill/>
          <a:ln w="25400">
            <a:solidFill>
              <a:srgbClr val="A78BF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9" name="Text 147"/>
          <p:cNvSpPr/>
          <p:nvPr/>
        </p:nvSpPr>
        <p:spPr>
          <a:xfrm>
            <a:off x="24288750" y="27973867"/>
            <a:ext cx="8229600" cy="218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6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Automated alerting via AWS SNS or PagerDuty</a:t>
            </a:r>
            <a:endParaRPr lang="en-US" sz="3600" dirty="0"/>
          </a:p>
        </p:txBody>
      </p:sp>
      <p:sp>
        <p:nvSpPr>
          <p:cNvPr id="150" name="Shape 148"/>
          <p:cNvSpPr/>
          <p:nvPr/>
        </p:nvSpPr>
        <p:spPr>
          <a:xfrm>
            <a:off x="24041100" y="30242933"/>
            <a:ext cx="8439150" cy="0"/>
          </a:xfrm>
          <a:prstGeom prst="line">
            <a:avLst/>
          </a:prstGeom>
          <a:noFill/>
          <a:ln w="6350">
            <a:solidFill>
              <a:srgbClr val="1E3A5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1" name="Shape 149"/>
          <p:cNvSpPr/>
          <p:nvPr/>
        </p:nvSpPr>
        <p:spPr>
          <a:xfrm>
            <a:off x="24069675" y="31292800"/>
            <a:ext cx="137160" cy="0"/>
          </a:xfrm>
          <a:prstGeom prst="line">
            <a:avLst/>
          </a:prstGeom>
          <a:noFill/>
          <a:ln w="25400">
            <a:solidFill>
              <a:srgbClr val="A78BF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2" name="Text 150"/>
          <p:cNvSpPr/>
          <p:nvPr/>
        </p:nvSpPr>
        <p:spPr>
          <a:xfrm>
            <a:off x="24288750" y="30327600"/>
            <a:ext cx="8229600" cy="218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6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ML-based behavioral baselines (e.g., Isolation Forest)</a:t>
            </a:r>
            <a:endParaRPr lang="en-US" sz="3600" dirty="0"/>
          </a:p>
        </p:txBody>
      </p:sp>
      <p:sp>
        <p:nvSpPr>
          <p:cNvPr id="153" name="Shape 151"/>
          <p:cNvSpPr/>
          <p:nvPr/>
        </p:nvSpPr>
        <p:spPr>
          <a:xfrm>
            <a:off x="24041100" y="32596667"/>
            <a:ext cx="8439150" cy="0"/>
          </a:xfrm>
          <a:prstGeom prst="line">
            <a:avLst/>
          </a:prstGeom>
          <a:noFill/>
          <a:ln w="6350">
            <a:solidFill>
              <a:srgbClr val="1E3A5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4" name="Shape 152"/>
          <p:cNvSpPr/>
          <p:nvPr/>
        </p:nvSpPr>
        <p:spPr>
          <a:xfrm>
            <a:off x="24069675" y="33646533"/>
            <a:ext cx="137160" cy="0"/>
          </a:xfrm>
          <a:prstGeom prst="line">
            <a:avLst/>
          </a:prstGeom>
          <a:noFill/>
          <a:ln w="25400">
            <a:solidFill>
              <a:srgbClr val="A78BF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5" name="Text 153"/>
          <p:cNvSpPr/>
          <p:nvPr/>
        </p:nvSpPr>
        <p:spPr>
          <a:xfrm>
            <a:off x="24288750" y="32681333"/>
            <a:ext cx="8229600" cy="218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6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Multi-account CloudTrail aggregation</a:t>
            </a:r>
            <a:endParaRPr lang="en-US" sz="3600" dirty="0"/>
          </a:p>
        </p:txBody>
      </p:sp>
      <p:sp>
        <p:nvSpPr>
          <p:cNvPr id="156" name="Shape 154"/>
          <p:cNvSpPr/>
          <p:nvPr/>
        </p:nvSpPr>
        <p:spPr>
          <a:xfrm>
            <a:off x="24041100" y="34950400"/>
            <a:ext cx="8439150" cy="0"/>
          </a:xfrm>
          <a:prstGeom prst="line">
            <a:avLst/>
          </a:prstGeom>
          <a:noFill/>
          <a:ln w="6350">
            <a:solidFill>
              <a:srgbClr val="1E3A5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7" name="Shape 155"/>
          <p:cNvSpPr/>
          <p:nvPr/>
        </p:nvSpPr>
        <p:spPr>
          <a:xfrm>
            <a:off x="24069675" y="36000267"/>
            <a:ext cx="137160" cy="0"/>
          </a:xfrm>
          <a:prstGeom prst="line">
            <a:avLst/>
          </a:prstGeom>
          <a:noFill/>
          <a:ln w="25400">
            <a:solidFill>
              <a:srgbClr val="A78BF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8" name="Text 156"/>
          <p:cNvSpPr/>
          <p:nvPr/>
        </p:nvSpPr>
        <p:spPr>
          <a:xfrm>
            <a:off x="24288750" y="35035067"/>
            <a:ext cx="8229600" cy="218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6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MITRE ATT&amp;CK for Cloud technique tagging</a:t>
            </a:r>
            <a:endParaRPr lang="en-US" sz="3600" dirty="0"/>
          </a:p>
        </p:txBody>
      </p:sp>
      <p:sp>
        <p:nvSpPr>
          <p:cNvPr id="159" name="Shape 157"/>
          <p:cNvSpPr/>
          <p:nvPr/>
        </p:nvSpPr>
        <p:spPr>
          <a:xfrm>
            <a:off x="24041100" y="37304133"/>
            <a:ext cx="8439150" cy="0"/>
          </a:xfrm>
          <a:prstGeom prst="line">
            <a:avLst/>
          </a:prstGeom>
          <a:noFill/>
          <a:ln w="6350">
            <a:solidFill>
              <a:srgbClr val="1E3A5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60" name="Shape 158"/>
          <p:cNvSpPr/>
          <p:nvPr/>
        </p:nvSpPr>
        <p:spPr>
          <a:xfrm>
            <a:off x="24069675" y="38354000"/>
            <a:ext cx="137160" cy="0"/>
          </a:xfrm>
          <a:prstGeom prst="line">
            <a:avLst/>
          </a:prstGeom>
          <a:noFill/>
          <a:ln w="25400">
            <a:solidFill>
              <a:srgbClr val="A78BF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61" name="Text 159"/>
          <p:cNvSpPr/>
          <p:nvPr/>
        </p:nvSpPr>
        <p:spPr>
          <a:xfrm>
            <a:off x="24288750" y="37388800"/>
            <a:ext cx="8229600" cy="218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6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Role-based access for multi-analyst workflows</a:t>
            </a:r>
            <a:endParaRPr lang="en-US" sz="3600" dirty="0"/>
          </a:p>
        </p:txBody>
      </p:sp>
      <p:sp>
        <p:nvSpPr>
          <p:cNvPr id="162" name="Shape 160"/>
          <p:cNvSpPr/>
          <p:nvPr/>
        </p:nvSpPr>
        <p:spPr>
          <a:xfrm>
            <a:off x="-91440" y="39900222"/>
            <a:ext cx="32918400" cy="4023360"/>
          </a:xfrm>
          <a:prstGeom prst="rect">
            <a:avLst/>
          </a:prstGeom>
          <a:solidFill>
            <a:srgbClr val="1C2333"/>
          </a:solidFill>
          <a:ln w="12700">
            <a:solidFill>
              <a:srgbClr val="1E3A52"/>
            </a:solidFill>
            <a:prstDash val="solid"/>
          </a:ln>
        </p:spPr>
        <p:txBody>
          <a:bodyPr/>
          <a:lstStyle/>
          <a:p>
            <a:endParaRPr lang="en-US" dirty="0"/>
          </a:p>
        </p:txBody>
      </p:sp>
      <p:sp>
        <p:nvSpPr>
          <p:cNvPr id="163" name="Shape 161"/>
          <p:cNvSpPr/>
          <p:nvPr/>
        </p:nvSpPr>
        <p:spPr>
          <a:xfrm>
            <a:off x="0" y="39867840"/>
            <a:ext cx="32918400" cy="97536"/>
          </a:xfrm>
          <a:prstGeom prst="rect">
            <a:avLst/>
          </a:prstGeom>
          <a:solidFill>
            <a:srgbClr val="38BDF8"/>
          </a:solidFill>
          <a:ln w="12700">
            <a:solidFill>
              <a:srgbClr val="38BDF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64" name="Text 162"/>
          <p:cNvSpPr/>
          <p:nvPr/>
        </p:nvSpPr>
        <p:spPr>
          <a:xfrm>
            <a:off x="360998" y="40904160"/>
            <a:ext cx="2015490" cy="64008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6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Built with:</a:t>
            </a:r>
          </a:p>
        </p:txBody>
      </p:sp>
      <p:sp>
        <p:nvSpPr>
          <p:cNvPr id="165" name="Shape 163"/>
          <p:cNvSpPr/>
          <p:nvPr/>
        </p:nvSpPr>
        <p:spPr>
          <a:xfrm>
            <a:off x="1597152" y="40904160"/>
            <a:ext cx="2377440" cy="731520"/>
          </a:xfrm>
          <a:prstGeom prst="rect">
            <a:avLst/>
          </a:prstGeom>
          <a:solidFill>
            <a:srgbClr val="202B3D"/>
          </a:solidFill>
          <a:ln w="12700">
            <a:solidFill>
              <a:srgbClr val="1E3A52"/>
            </a:solidFill>
            <a:prstDash val="solid"/>
          </a:ln>
        </p:spPr>
        <p:txBody>
          <a:bodyPr/>
          <a:lstStyle/>
          <a:p>
            <a:endParaRPr lang="en-US" sz="3600"/>
          </a:p>
        </p:txBody>
      </p:sp>
      <p:sp>
        <p:nvSpPr>
          <p:cNvPr id="166" name="Text 164"/>
          <p:cNvSpPr/>
          <p:nvPr/>
        </p:nvSpPr>
        <p:spPr>
          <a:xfrm>
            <a:off x="1685925" y="40904160"/>
            <a:ext cx="237744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6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CloudTrail</a:t>
            </a:r>
            <a:endParaRPr lang="en-US" sz="3600" dirty="0"/>
          </a:p>
        </p:txBody>
      </p:sp>
      <p:sp>
        <p:nvSpPr>
          <p:cNvPr id="167" name="Shape 165"/>
          <p:cNvSpPr/>
          <p:nvPr/>
        </p:nvSpPr>
        <p:spPr>
          <a:xfrm>
            <a:off x="4096512" y="40904160"/>
            <a:ext cx="2377440" cy="731520"/>
          </a:xfrm>
          <a:prstGeom prst="rect">
            <a:avLst/>
          </a:prstGeom>
          <a:solidFill>
            <a:srgbClr val="202B3D"/>
          </a:solidFill>
          <a:ln w="12700">
            <a:solidFill>
              <a:srgbClr val="1E3A5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68" name="Text 166"/>
          <p:cNvSpPr/>
          <p:nvPr/>
        </p:nvSpPr>
        <p:spPr>
          <a:xfrm>
            <a:off x="4063365" y="40873686"/>
            <a:ext cx="237744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6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Amazon S3</a:t>
            </a:r>
            <a:endParaRPr lang="en-US" sz="3600" dirty="0"/>
          </a:p>
        </p:txBody>
      </p:sp>
      <p:sp>
        <p:nvSpPr>
          <p:cNvPr id="169" name="Shape 167"/>
          <p:cNvSpPr/>
          <p:nvPr/>
        </p:nvSpPr>
        <p:spPr>
          <a:xfrm>
            <a:off x="6537960" y="40904160"/>
            <a:ext cx="2377440" cy="731520"/>
          </a:xfrm>
          <a:prstGeom prst="rect">
            <a:avLst/>
          </a:prstGeom>
          <a:solidFill>
            <a:srgbClr val="202B3D"/>
          </a:solidFill>
          <a:ln w="12700">
            <a:solidFill>
              <a:srgbClr val="1E3A5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0" name="Text 168"/>
          <p:cNvSpPr/>
          <p:nvPr/>
        </p:nvSpPr>
        <p:spPr>
          <a:xfrm>
            <a:off x="6698932" y="40869488"/>
            <a:ext cx="237744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6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Lambda</a:t>
            </a:r>
            <a:endParaRPr lang="en-US" sz="3600" dirty="0"/>
          </a:p>
        </p:txBody>
      </p:sp>
      <p:sp>
        <p:nvSpPr>
          <p:cNvPr id="171" name="Shape 169"/>
          <p:cNvSpPr/>
          <p:nvPr/>
        </p:nvSpPr>
        <p:spPr>
          <a:xfrm>
            <a:off x="9058275" y="40904160"/>
            <a:ext cx="2377440" cy="731520"/>
          </a:xfrm>
          <a:prstGeom prst="rect">
            <a:avLst/>
          </a:prstGeom>
          <a:solidFill>
            <a:srgbClr val="202B3D"/>
          </a:solidFill>
          <a:ln w="12700">
            <a:solidFill>
              <a:srgbClr val="1E3A5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2" name="Text 170"/>
          <p:cNvSpPr/>
          <p:nvPr/>
        </p:nvSpPr>
        <p:spPr>
          <a:xfrm>
            <a:off x="9076372" y="40934643"/>
            <a:ext cx="237744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6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DynamoDB</a:t>
            </a:r>
            <a:endParaRPr lang="en-US" sz="3600" dirty="0"/>
          </a:p>
        </p:txBody>
      </p:sp>
      <p:sp>
        <p:nvSpPr>
          <p:cNvPr id="173" name="Shape 171"/>
          <p:cNvSpPr/>
          <p:nvPr/>
        </p:nvSpPr>
        <p:spPr>
          <a:xfrm>
            <a:off x="11546681" y="40914321"/>
            <a:ext cx="2377440" cy="731520"/>
          </a:xfrm>
          <a:prstGeom prst="rect">
            <a:avLst/>
          </a:prstGeom>
          <a:solidFill>
            <a:srgbClr val="202B3D"/>
          </a:solidFill>
          <a:ln w="12700">
            <a:solidFill>
              <a:srgbClr val="1E3A5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4" name="Text 172"/>
          <p:cNvSpPr/>
          <p:nvPr/>
        </p:nvSpPr>
        <p:spPr>
          <a:xfrm>
            <a:off x="11305222" y="40914321"/>
            <a:ext cx="2835021" cy="741681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6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EventBridge</a:t>
            </a:r>
            <a:endParaRPr lang="en-US" sz="3600" dirty="0"/>
          </a:p>
        </p:txBody>
      </p:sp>
      <p:sp>
        <p:nvSpPr>
          <p:cNvPr id="175" name="Shape 173"/>
          <p:cNvSpPr/>
          <p:nvPr/>
        </p:nvSpPr>
        <p:spPr>
          <a:xfrm>
            <a:off x="14022705" y="40904160"/>
            <a:ext cx="2377440" cy="731520"/>
          </a:xfrm>
          <a:prstGeom prst="rect">
            <a:avLst/>
          </a:prstGeom>
          <a:solidFill>
            <a:srgbClr val="202B3D"/>
          </a:solidFill>
          <a:ln w="12700">
            <a:solidFill>
              <a:srgbClr val="1E3A5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6" name="Text 174"/>
          <p:cNvSpPr/>
          <p:nvPr/>
        </p:nvSpPr>
        <p:spPr>
          <a:xfrm>
            <a:off x="14081760" y="40904160"/>
            <a:ext cx="237744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6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Terraform</a:t>
            </a:r>
            <a:endParaRPr lang="en-US" sz="3600" dirty="0"/>
          </a:p>
        </p:txBody>
      </p:sp>
      <p:sp>
        <p:nvSpPr>
          <p:cNvPr id="177" name="Shape 175"/>
          <p:cNvSpPr/>
          <p:nvPr/>
        </p:nvSpPr>
        <p:spPr>
          <a:xfrm>
            <a:off x="16531590" y="40914321"/>
            <a:ext cx="2377440" cy="731520"/>
          </a:xfrm>
          <a:prstGeom prst="rect">
            <a:avLst/>
          </a:prstGeom>
          <a:solidFill>
            <a:srgbClr val="202B3D"/>
          </a:solidFill>
          <a:ln w="12700">
            <a:solidFill>
              <a:srgbClr val="1E3A5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8" name="Text 176"/>
          <p:cNvSpPr/>
          <p:nvPr/>
        </p:nvSpPr>
        <p:spPr>
          <a:xfrm>
            <a:off x="16531590" y="40869488"/>
            <a:ext cx="237744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6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Python</a:t>
            </a:r>
            <a:endParaRPr lang="en-US" sz="3600" dirty="0"/>
          </a:p>
        </p:txBody>
      </p:sp>
      <p:sp>
        <p:nvSpPr>
          <p:cNvPr id="179" name="Shape 177"/>
          <p:cNvSpPr/>
          <p:nvPr/>
        </p:nvSpPr>
        <p:spPr>
          <a:xfrm>
            <a:off x="19004280" y="40914321"/>
            <a:ext cx="2377440" cy="731520"/>
          </a:xfrm>
          <a:prstGeom prst="rect">
            <a:avLst/>
          </a:prstGeom>
          <a:solidFill>
            <a:srgbClr val="202B3D"/>
          </a:solidFill>
          <a:ln w="12700">
            <a:solidFill>
              <a:srgbClr val="1E3A5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80" name="Text 178"/>
          <p:cNvSpPr/>
          <p:nvPr/>
        </p:nvSpPr>
        <p:spPr>
          <a:xfrm>
            <a:off x="19004280" y="40869488"/>
            <a:ext cx="237744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6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Flask</a:t>
            </a:r>
            <a:endParaRPr lang="en-US" sz="3600" dirty="0"/>
          </a:p>
        </p:txBody>
      </p:sp>
      <p:sp>
        <p:nvSpPr>
          <p:cNvPr id="181" name="Shape 179"/>
          <p:cNvSpPr/>
          <p:nvPr/>
        </p:nvSpPr>
        <p:spPr>
          <a:xfrm>
            <a:off x="21492210" y="40904160"/>
            <a:ext cx="2377440" cy="731520"/>
          </a:xfrm>
          <a:prstGeom prst="rect">
            <a:avLst/>
          </a:prstGeom>
          <a:solidFill>
            <a:srgbClr val="202B3D"/>
          </a:solidFill>
          <a:ln w="12700">
            <a:solidFill>
              <a:srgbClr val="1E3A5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82" name="Text 180"/>
          <p:cNvSpPr/>
          <p:nvPr/>
        </p:nvSpPr>
        <p:spPr>
          <a:xfrm>
            <a:off x="21492210" y="40904160"/>
            <a:ext cx="237744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6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Streamlit</a:t>
            </a:r>
            <a:endParaRPr lang="en-US" sz="3600" dirty="0"/>
          </a:p>
        </p:txBody>
      </p:sp>
      <p:sp>
        <p:nvSpPr>
          <p:cNvPr id="183" name="Shape 181"/>
          <p:cNvSpPr/>
          <p:nvPr/>
        </p:nvSpPr>
        <p:spPr>
          <a:xfrm>
            <a:off x="23974425" y="40914321"/>
            <a:ext cx="2377440" cy="731520"/>
          </a:xfrm>
          <a:prstGeom prst="rect">
            <a:avLst/>
          </a:prstGeom>
          <a:solidFill>
            <a:srgbClr val="202B3D"/>
          </a:solidFill>
          <a:ln w="12700">
            <a:solidFill>
              <a:srgbClr val="1E3A5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84" name="Text 182"/>
          <p:cNvSpPr/>
          <p:nvPr/>
        </p:nvSpPr>
        <p:spPr>
          <a:xfrm>
            <a:off x="23869650" y="40863522"/>
            <a:ext cx="237744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6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Plotly</a:t>
            </a:r>
            <a:endParaRPr lang="en-US" sz="3600" dirty="0"/>
          </a:p>
        </p:txBody>
      </p:sp>
      <p:sp>
        <p:nvSpPr>
          <p:cNvPr id="185" name="Shape 183"/>
          <p:cNvSpPr/>
          <p:nvPr/>
        </p:nvSpPr>
        <p:spPr>
          <a:xfrm>
            <a:off x="26443305" y="40904160"/>
            <a:ext cx="2377440" cy="731520"/>
          </a:xfrm>
          <a:prstGeom prst="rect">
            <a:avLst/>
          </a:prstGeom>
          <a:solidFill>
            <a:srgbClr val="202B3D"/>
          </a:solidFill>
          <a:ln w="12700">
            <a:solidFill>
              <a:srgbClr val="1E3A5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86" name="Text 184"/>
          <p:cNvSpPr/>
          <p:nvPr/>
        </p:nvSpPr>
        <p:spPr>
          <a:xfrm>
            <a:off x="26443305" y="40904160"/>
            <a:ext cx="237744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6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Gemini</a:t>
            </a:r>
            <a:endParaRPr lang="en-US" sz="3600" dirty="0"/>
          </a:p>
        </p:txBody>
      </p:sp>
      <p:sp>
        <p:nvSpPr>
          <p:cNvPr id="188" name="Text 186"/>
          <p:cNvSpPr/>
          <p:nvPr/>
        </p:nvSpPr>
        <p:spPr>
          <a:xfrm>
            <a:off x="29900880" y="40233600"/>
            <a:ext cx="2606040" cy="3048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endParaRPr lang="en-US" sz="1400" dirty="0">
              <a:solidFill>
                <a:srgbClr val="64748B"/>
              </a:solidFill>
              <a:latin typeface="Calibri" pitchFamily="34" charset="0"/>
              <a:ea typeface="Calibri" pitchFamily="34" charset="-122"/>
              <a:cs typeface="Calibri" pitchFamily="34" charset="-120"/>
            </a:endParaRPr>
          </a:p>
        </p:txBody>
      </p:sp>
      <p:sp>
        <p:nvSpPr>
          <p:cNvPr id="189" name="Text 187"/>
          <p:cNvSpPr/>
          <p:nvPr/>
        </p:nvSpPr>
        <p:spPr>
          <a:xfrm>
            <a:off x="328612" y="42178094"/>
            <a:ext cx="4368825" cy="85153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600" b="1" dirty="0">
                <a:solidFill>
                  <a:srgbClr val="38BD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 Code &amp; Docs</a:t>
            </a:r>
          </a:p>
        </p:txBody>
      </p:sp>
      <p:sp>
        <p:nvSpPr>
          <p:cNvPr id="190" name="Text 188"/>
          <p:cNvSpPr/>
          <p:nvPr/>
        </p:nvSpPr>
        <p:spPr>
          <a:xfrm>
            <a:off x="4538662" y="41994667"/>
            <a:ext cx="7695819" cy="117043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6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github.com/</a:t>
            </a:r>
            <a:r>
              <a:rPr lang="en-US" sz="3600" dirty="0" err="1">
                <a:solidFill>
                  <a:srgbClr val="C2CCD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aykhanpashayev</a:t>
            </a:r>
            <a:r>
              <a:rPr lang="en-US" sz="3600" dirty="0">
                <a:solidFill>
                  <a:srgbClr val="CBD5E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/AnomAI</a:t>
            </a:r>
          </a:p>
        </p:txBody>
      </p:sp>
      <p:pic>
        <p:nvPicPr>
          <p:cNvPr id="196" name="Picture 195">
            <a:extLst>
              <a:ext uri="{FF2B5EF4-FFF2-40B4-BE49-F238E27FC236}">
                <a16:creationId xmlns:a16="http://schemas.microsoft.com/office/drawing/2014/main" id="{BD269643-6045-88BB-58AF-B858C25B05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4975" y="5317067"/>
            <a:ext cx="14278385" cy="19104903"/>
          </a:xfrm>
          <a:prstGeom prst="rect">
            <a:avLst/>
          </a:prstGeom>
        </p:spPr>
      </p:pic>
      <p:pic>
        <p:nvPicPr>
          <p:cNvPr id="198" name="Picture 197">
            <a:extLst>
              <a:ext uri="{FF2B5EF4-FFF2-40B4-BE49-F238E27FC236}">
                <a16:creationId xmlns:a16="http://schemas.microsoft.com/office/drawing/2014/main" id="{05EDD576-E3A8-4DCD-7CE8-674A5C9CF0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06470" y="40119259"/>
            <a:ext cx="3669030" cy="3524101"/>
          </a:xfrm>
          <a:prstGeom prst="rect">
            <a:avLst/>
          </a:prstGeom>
        </p:spPr>
      </p:pic>
      <p:pic>
        <p:nvPicPr>
          <p:cNvPr id="200" name="Picture 199">
            <a:extLst>
              <a:ext uri="{FF2B5EF4-FFF2-40B4-BE49-F238E27FC236}">
                <a16:creationId xmlns:a16="http://schemas.microsoft.com/office/drawing/2014/main" id="{44C0B686-8758-1961-B6AC-9827568DE0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4315" y="609595"/>
            <a:ext cx="2828930" cy="2997704"/>
          </a:xfrm>
          <a:prstGeom prst="rect">
            <a:avLst/>
          </a:prstGeom>
        </p:spPr>
      </p:pic>
      <p:pic>
        <p:nvPicPr>
          <p:cNvPr id="202" name="Picture 201">
            <a:extLst>
              <a:ext uri="{FF2B5EF4-FFF2-40B4-BE49-F238E27FC236}">
                <a16:creationId xmlns:a16="http://schemas.microsoft.com/office/drawing/2014/main" id="{70A38BD5-1D8C-89A4-823D-26CEBD8349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069676" y="5644896"/>
            <a:ext cx="8410575" cy="6140704"/>
          </a:xfrm>
          <a:prstGeom prst="rect">
            <a:avLst/>
          </a:prstGeom>
        </p:spPr>
      </p:pic>
      <p:pic>
        <p:nvPicPr>
          <p:cNvPr id="204" name="Picture 203">
            <a:extLst>
              <a:ext uri="{FF2B5EF4-FFF2-40B4-BE49-F238E27FC236}">
                <a16:creationId xmlns:a16="http://schemas.microsoft.com/office/drawing/2014/main" id="{0A7331CC-A33F-E402-7BCF-82A44C19409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069675" y="15566112"/>
            <a:ext cx="8405812" cy="6210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3396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38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648BC325-6D44-4675-823E-E8DD065BBF56}">
  <we:reference id="wa200010001" version="1.0.0.1" store="en-US" storeType="OMEX"/>
  <we:alternateReferences>
    <we:reference id="wa200010001" version="1.0.0.1" store="en-US" storeType="OMEX"/>
  </we:alternateReferences>
  <we:properties>
    <we:property name="claude.fileId" value="&quot;b33d65fd-5f28-45b3-a2cb-552f87ed3c8d&quot;"/>
  </we:properties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464</Words>
  <Application>Microsoft Office PowerPoint</Application>
  <PresentationFormat>Custom</PresentationFormat>
  <Paragraphs>91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AnomAI Capstone Poster</dc:title>
  <dc:subject>PptxGenJS Presentation</dc:subject>
  <dc:creator>PptxGenJS</dc:creator>
  <cp:lastModifiedBy>Aykhan Pashayev</cp:lastModifiedBy>
  <cp:revision>6</cp:revision>
  <dcterms:created xsi:type="dcterms:W3CDTF">2026-04-11T23:28:06Z</dcterms:created>
  <dcterms:modified xsi:type="dcterms:W3CDTF">2026-04-12T19:24:12Z</dcterms:modified>
</cp:coreProperties>
</file>