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7" r:id="rId2"/>
    <p:sldId id="279" r:id="rId3"/>
    <p:sldId id="280" r:id="rId4"/>
    <p:sldId id="281" r:id="rId5"/>
    <p:sldId id="283" r:id="rId6"/>
    <p:sldId id="284" r:id="rId7"/>
    <p:sldId id="285" r:id="rId8"/>
    <p:sldId id="286"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862C"/>
    <a:srgbClr val="2FB7D5"/>
    <a:srgbClr val="091E40"/>
    <a:srgbClr val="D92C8A"/>
    <a:srgbClr val="FA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9"/>
    <p:restoredTop sz="94610"/>
  </p:normalViewPr>
  <p:slideViewPr>
    <p:cSldViewPr snapToGrid="0">
      <p:cViewPr varScale="1">
        <p:scale>
          <a:sx n="116" d="100"/>
          <a:sy n="116" d="100"/>
        </p:scale>
        <p:origin x="41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727C01-C3BF-0641-B7C5-82D3DFB1C655}" type="datetimeFigureOut">
              <a:rPr lang="en-US" smtClean="0"/>
              <a:t>4/15/26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983128-108B-9248-A208-B3A895FA63C1}" type="slidenum">
              <a:rPr lang="en-US" smtClean="0"/>
              <a:t>‹#›</a:t>
            </a:fld>
            <a:endParaRPr lang="en-US"/>
          </a:p>
        </p:txBody>
      </p:sp>
    </p:spTree>
    <p:extLst>
      <p:ext uri="{BB962C8B-B14F-4D97-AF65-F5344CB8AC3E}">
        <p14:creationId xmlns:p14="http://schemas.microsoft.com/office/powerpoint/2010/main" val="4132848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16DFD-BA2A-77B7-7AAA-274670F90A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38CB793-F4AA-5B53-CFB1-0DF34CFBCA3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567395E-8457-832E-56AA-F47EC15DB09C}"/>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5" name="Footer Placeholder 4">
            <a:extLst>
              <a:ext uri="{FF2B5EF4-FFF2-40B4-BE49-F238E27FC236}">
                <a16:creationId xmlns:a16="http://schemas.microsoft.com/office/drawing/2014/main" id="{CD833445-1343-1C9E-44D8-53D62CB670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FACC4E-BEA5-C221-F377-E7EF4C133F92}"/>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3417092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8BB10B-2653-7A3F-8761-8FE8078D1B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6B259D-C05E-859F-A8DC-EEFB607192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41439E-119E-7D21-5B47-4D2B1206501D}"/>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5" name="Footer Placeholder 4">
            <a:extLst>
              <a:ext uri="{FF2B5EF4-FFF2-40B4-BE49-F238E27FC236}">
                <a16:creationId xmlns:a16="http://schemas.microsoft.com/office/drawing/2014/main" id="{B3994589-4363-0552-7846-BC80DB087F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E57FF8-B50B-0B63-0922-D3A8EFE3136A}"/>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1137867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B5666E-0912-FB5E-DCA4-0B5CA5F0AA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428243-AE4A-33A8-80F6-2AB65BD856B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B897F7-8827-6377-C4D9-92AD9ED57C8C}"/>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5" name="Footer Placeholder 4">
            <a:extLst>
              <a:ext uri="{FF2B5EF4-FFF2-40B4-BE49-F238E27FC236}">
                <a16:creationId xmlns:a16="http://schemas.microsoft.com/office/drawing/2014/main" id="{9576CC40-72E8-391A-D216-17612DACF7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F63E37-965B-9413-4240-5062201A3FD0}"/>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477877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031B3-F25C-2C09-509B-641DFB5E61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AD6F6F-6408-02EA-F8EF-2C3BF0A1A5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7B9BDC-F0E8-BAF1-00DF-79C43810DD61}"/>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5" name="Footer Placeholder 4">
            <a:extLst>
              <a:ext uri="{FF2B5EF4-FFF2-40B4-BE49-F238E27FC236}">
                <a16:creationId xmlns:a16="http://schemas.microsoft.com/office/drawing/2014/main" id="{84DAB342-F674-D344-09C3-E1A4F493C4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8CFB5C-B517-94AE-7FD7-9E43F2E1892F}"/>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370949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F3A08-9729-4B9B-8EC1-5EDD7A3CA1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ED5194-894F-ED77-7873-AA0C5F8FCC1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1903AD-A21C-E338-5D12-A32646E4DF53}"/>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5" name="Footer Placeholder 4">
            <a:extLst>
              <a:ext uri="{FF2B5EF4-FFF2-40B4-BE49-F238E27FC236}">
                <a16:creationId xmlns:a16="http://schemas.microsoft.com/office/drawing/2014/main" id="{89EEEAD5-4FC6-FC03-E247-4719559386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799B87-9627-0FDF-8549-1F555A299BE5}"/>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59185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491E0-A3B4-A964-D11A-B6ADF2DCB4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4C468D-2D15-41AE-B78E-2FD3068B45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9088A9-0543-52F7-649D-84513950FAC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E6A692-D59F-02DF-703C-8215FC433B2D}"/>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6" name="Footer Placeholder 5">
            <a:extLst>
              <a:ext uri="{FF2B5EF4-FFF2-40B4-BE49-F238E27FC236}">
                <a16:creationId xmlns:a16="http://schemas.microsoft.com/office/drawing/2014/main" id="{8496B75F-8687-AF55-4FF9-2F1BDDE6FA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D9E147-E37A-E132-2F23-357594210083}"/>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1892301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2CEB3-9934-01BD-2D7C-40B2CEF8EF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EBFC1E-6401-EC8E-BEF2-8FA13AEA99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B98581-7E14-CBC8-2E37-EAAF40B43B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4165236-02FD-5B4A-A893-776EC79D9F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851E5AD-DBE0-77B1-5B65-3F3E4C7C80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AE8EB7-A4D4-8143-BDE4-C738228275F6}"/>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8" name="Footer Placeholder 7">
            <a:extLst>
              <a:ext uri="{FF2B5EF4-FFF2-40B4-BE49-F238E27FC236}">
                <a16:creationId xmlns:a16="http://schemas.microsoft.com/office/drawing/2014/main" id="{3C6B5C99-2119-FF4C-7D4A-E1F6B5AA008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35DAE77-9067-18D5-33CF-DAD1D1D791B2}"/>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3068735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64360-F498-BAE1-9BCD-AA68762D628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78D7D2-63F0-FC6D-0058-8901CFBEF3FF}"/>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4" name="Footer Placeholder 3">
            <a:extLst>
              <a:ext uri="{FF2B5EF4-FFF2-40B4-BE49-F238E27FC236}">
                <a16:creationId xmlns:a16="http://schemas.microsoft.com/office/drawing/2014/main" id="{97C733CD-FB7F-2FD4-CF42-074C16245AA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0876A2-633E-783C-71C9-9DB23F6B9154}"/>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3312007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290CB15-5C98-95CF-BF5A-FBA9E892BC8F}"/>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3" name="Footer Placeholder 2">
            <a:extLst>
              <a:ext uri="{FF2B5EF4-FFF2-40B4-BE49-F238E27FC236}">
                <a16:creationId xmlns:a16="http://schemas.microsoft.com/office/drawing/2014/main" id="{A76F6063-4D2B-8122-6EF1-22FAFF1CDF6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4A62276-1AD5-A33A-DC18-048C505BB54D}"/>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1728223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9F07D-D8BB-1344-1F8A-2C1CF87191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CDCC5B-0481-5B99-9665-B0F385D6A0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DA615DE-0000-AB50-C1A8-7C6CAB1195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E27468-CC3B-D72F-1FD7-4B05A1DE4993}"/>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6" name="Footer Placeholder 5">
            <a:extLst>
              <a:ext uri="{FF2B5EF4-FFF2-40B4-BE49-F238E27FC236}">
                <a16:creationId xmlns:a16="http://schemas.microsoft.com/office/drawing/2014/main" id="{E9159A28-2AD7-709F-15B1-BC1DD4E935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06E017-7156-F7C9-2AB3-A976826A5E21}"/>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884018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26130-39DA-2E55-7853-5AB908EC55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71228C6-2A22-47AE-2934-CD06A3ECD5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26E28C-B0F0-79E9-67F5-C695F8D189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40B80F-AED6-E198-5C25-7E76C7EB1D8B}"/>
              </a:ext>
            </a:extLst>
          </p:cNvPr>
          <p:cNvSpPr>
            <a:spLocks noGrp="1"/>
          </p:cNvSpPr>
          <p:nvPr>
            <p:ph type="dt" sz="half" idx="10"/>
          </p:nvPr>
        </p:nvSpPr>
        <p:spPr/>
        <p:txBody>
          <a:bodyPr/>
          <a:lstStyle/>
          <a:p>
            <a:fld id="{8A6D2E6E-5488-BE42-88F1-9F1C62721F6F}" type="datetimeFigureOut">
              <a:rPr lang="en-US" smtClean="0"/>
              <a:t>4/15/26</a:t>
            </a:fld>
            <a:endParaRPr lang="en-US"/>
          </a:p>
        </p:txBody>
      </p:sp>
      <p:sp>
        <p:nvSpPr>
          <p:cNvPr id="6" name="Footer Placeholder 5">
            <a:extLst>
              <a:ext uri="{FF2B5EF4-FFF2-40B4-BE49-F238E27FC236}">
                <a16:creationId xmlns:a16="http://schemas.microsoft.com/office/drawing/2014/main" id="{9BA8391D-9DA3-05EF-D154-616EC47999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CAC56B-F313-87BE-8F8C-74978D4C8D82}"/>
              </a:ext>
            </a:extLst>
          </p:cNvPr>
          <p:cNvSpPr>
            <a:spLocks noGrp="1"/>
          </p:cNvSpPr>
          <p:nvPr>
            <p:ph type="sldNum" sz="quarter" idx="12"/>
          </p:nvPr>
        </p:nvSpPr>
        <p:spPr/>
        <p:txBody>
          <a:bodyPr/>
          <a:lstStyle/>
          <a:p>
            <a:fld id="{627FD10D-0C69-6C4D-983B-EBA131D09A79}" type="slidenum">
              <a:rPr lang="en-US" smtClean="0"/>
              <a:t>‹#›</a:t>
            </a:fld>
            <a:endParaRPr lang="en-US"/>
          </a:p>
        </p:txBody>
      </p:sp>
    </p:spTree>
    <p:extLst>
      <p:ext uri="{BB962C8B-B14F-4D97-AF65-F5344CB8AC3E}">
        <p14:creationId xmlns:p14="http://schemas.microsoft.com/office/powerpoint/2010/main" val="3208633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1DE951-014B-54A3-79BF-C552C2F8FF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F8BB038-F383-FFE2-F737-FEE5122176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C9A06A-7D79-C38E-545B-25E86CF968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A6D2E6E-5488-BE42-88F1-9F1C62721F6F}" type="datetimeFigureOut">
              <a:rPr lang="en-US" smtClean="0"/>
              <a:t>4/15/26</a:t>
            </a:fld>
            <a:endParaRPr lang="en-US"/>
          </a:p>
        </p:txBody>
      </p:sp>
      <p:sp>
        <p:nvSpPr>
          <p:cNvPr id="5" name="Footer Placeholder 4">
            <a:extLst>
              <a:ext uri="{FF2B5EF4-FFF2-40B4-BE49-F238E27FC236}">
                <a16:creationId xmlns:a16="http://schemas.microsoft.com/office/drawing/2014/main" id="{4FD02128-AD42-E193-B9B6-206870BA7E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7AB1443-A1E2-6774-EB24-559518E1A3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27FD10D-0C69-6C4D-983B-EBA131D09A79}" type="slidenum">
              <a:rPr lang="en-US" smtClean="0"/>
              <a:t>‹#›</a:t>
            </a:fld>
            <a:endParaRPr lang="en-US"/>
          </a:p>
        </p:txBody>
      </p:sp>
    </p:spTree>
    <p:extLst>
      <p:ext uri="{BB962C8B-B14F-4D97-AF65-F5344CB8AC3E}">
        <p14:creationId xmlns:p14="http://schemas.microsoft.com/office/powerpoint/2010/main" val="36412267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8B3C0-AEA1-CA3D-0B53-341C6CDA5B47}"/>
              </a:ext>
            </a:extLst>
          </p:cNvPr>
          <p:cNvSpPr>
            <a:spLocks noGrp="1"/>
          </p:cNvSpPr>
          <p:nvPr>
            <p:ph type="ctrTitle"/>
          </p:nvPr>
        </p:nvSpPr>
        <p:spPr>
          <a:xfrm>
            <a:off x="2664177" y="1122362"/>
            <a:ext cx="8077395" cy="2306638"/>
          </a:xfrm>
        </p:spPr>
        <p:txBody>
          <a:bodyPr>
            <a:normAutofit/>
          </a:bodyPr>
          <a:lstStyle/>
          <a:p>
            <a:r>
              <a:rPr lang="en-US" dirty="0" err="1">
                <a:solidFill>
                  <a:srgbClr val="091E40"/>
                </a:solidFill>
              </a:rPr>
              <a:t>ClassConnect</a:t>
            </a:r>
            <a:endParaRPr lang="en-US" dirty="0">
              <a:solidFill>
                <a:srgbClr val="091E40"/>
              </a:solidFill>
            </a:endParaRPr>
          </a:p>
        </p:txBody>
      </p:sp>
      <p:sp>
        <p:nvSpPr>
          <p:cNvPr id="3" name="Subtitle 2">
            <a:extLst>
              <a:ext uri="{FF2B5EF4-FFF2-40B4-BE49-F238E27FC236}">
                <a16:creationId xmlns:a16="http://schemas.microsoft.com/office/drawing/2014/main" id="{CF97C39F-B89F-97B6-3B48-EDB3CFD6D345}"/>
              </a:ext>
            </a:extLst>
          </p:cNvPr>
          <p:cNvSpPr>
            <a:spLocks noGrp="1"/>
          </p:cNvSpPr>
          <p:nvPr>
            <p:ph type="subTitle" idx="1"/>
          </p:nvPr>
        </p:nvSpPr>
        <p:spPr>
          <a:xfrm>
            <a:off x="2664176" y="3602038"/>
            <a:ext cx="8977695" cy="1655762"/>
          </a:xfrm>
        </p:spPr>
        <p:txBody>
          <a:bodyPr/>
          <a:lstStyle/>
          <a:p>
            <a:r>
              <a:rPr lang="en-US" dirty="0">
                <a:solidFill>
                  <a:srgbClr val="091E40"/>
                </a:solidFill>
              </a:rPr>
              <a:t>Created By: Obed Turnier, Mathew Lezcano, and Matthew Ambroise</a:t>
            </a:r>
          </a:p>
        </p:txBody>
      </p:sp>
      <p:sp>
        <p:nvSpPr>
          <p:cNvPr id="8" name="Rectangle 7">
            <a:extLst>
              <a:ext uri="{FF2B5EF4-FFF2-40B4-BE49-F238E27FC236}">
                <a16:creationId xmlns:a16="http://schemas.microsoft.com/office/drawing/2014/main" id="{A7C683EF-7718-1EB5-B706-8BA0E56A82E5}"/>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A9408A2-FEAC-F023-CC8B-D733AE1000BA}"/>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7FFF8660-E81A-71FD-8B35-C94BDDCB1CEF}"/>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495F4870-A940-EEF7-FB4D-3CE406BF96DF}"/>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856FABDB-CB85-B922-28DD-CAEDDEF613C3}"/>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3E994F15-95FD-BB38-F74D-AF6B3D37D7BD}"/>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FDD5A455-4CCB-1DBE-AF8D-765678289030}"/>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99033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068A458-350C-D87A-CD35-DC9569A17D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FA67EE-A6DC-A338-9A6F-802F8F5BA21A}"/>
              </a:ext>
            </a:extLst>
          </p:cNvPr>
          <p:cNvSpPr>
            <a:spLocks noGrp="1"/>
          </p:cNvSpPr>
          <p:nvPr>
            <p:ph type="ctrTitle"/>
          </p:nvPr>
        </p:nvSpPr>
        <p:spPr>
          <a:xfrm>
            <a:off x="2664177" y="1122362"/>
            <a:ext cx="8077395" cy="840159"/>
          </a:xfrm>
        </p:spPr>
        <p:txBody>
          <a:bodyPr>
            <a:normAutofit/>
          </a:bodyPr>
          <a:lstStyle/>
          <a:p>
            <a:pPr algn="l"/>
            <a:r>
              <a:rPr lang="en-US" sz="5000" dirty="0">
                <a:solidFill>
                  <a:srgbClr val="091E40"/>
                </a:solidFill>
              </a:rPr>
              <a:t>Problem</a:t>
            </a:r>
          </a:p>
        </p:txBody>
      </p:sp>
      <p:sp>
        <p:nvSpPr>
          <p:cNvPr id="3" name="Subtitle 2">
            <a:extLst>
              <a:ext uri="{FF2B5EF4-FFF2-40B4-BE49-F238E27FC236}">
                <a16:creationId xmlns:a16="http://schemas.microsoft.com/office/drawing/2014/main" id="{B956E2E7-F348-2CDB-24CE-8B3D4EC3EB11}"/>
              </a:ext>
            </a:extLst>
          </p:cNvPr>
          <p:cNvSpPr>
            <a:spLocks noGrp="1"/>
          </p:cNvSpPr>
          <p:nvPr>
            <p:ph type="subTitle" idx="1"/>
          </p:nvPr>
        </p:nvSpPr>
        <p:spPr>
          <a:xfrm>
            <a:off x="2664177" y="2236858"/>
            <a:ext cx="8977695" cy="3175749"/>
          </a:xfrm>
        </p:spPr>
        <p:txBody>
          <a:bodyPr>
            <a:normAutofit/>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Inefficient ways for students to ask questions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Existing tools are disorganized or overwhelming</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Important information gets lost or missed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Aptos" panose="02110004020202020204"/>
                <a:ea typeface="+mn-ea"/>
                <a:cs typeface="+mn-cs"/>
              </a:rPr>
              <a:t>Limited communication between students and instructors</a:t>
            </a:r>
            <a:endParaRPr kumimoji="0" lang="en-US" sz="2400" b="0" i="0" u="none" strike="noStrike" kern="1200" cap="none" spc="0" normalizeH="0" baseline="0" noProof="0" dirty="0">
              <a:ln>
                <a:noFill/>
              </a:ln>
              <a:solidFill>
                <a:srgbClr val="091E40"/>
              </a:solidFill>
              <a:effectLst/>
              <a:uLnTx/>
              <a:uFillTx/>
              <a:latin typeface="Aptos" panose="02110004020202020204"/>
              <a:ea typeface="+mn-ea"/>
              <a:cs typeface="+mn-cs"/>
            </a:endParaRPr>
          </a:p>
          <a:p>
            <a:pPr algn="l"/>
            <a:endParaRPr lang="en-US" dirty="0">
              <a:solidFill>
                <a:srgbClr val="091E40"/>
              </a:solidFill>
            </a:endParaRPr>
          </a:p>
        </p:txBody>
      </p:sp>
      <p:sp>
        <p:nvSpPr>
          <p:cNvPr id="8" name="Rectangle 7">
            <a:extLst>
              <a:ext uri="{FF2B5EF4-FFF2-40B4-BE49-F238E27FC236}">
                <a16:creationId xmlns:a16="http://schemas.microsoft.com/office/drawing/2014/main" id="{344FE4AA-4826-1620-1A98-80178CCC1E40}"/>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91D6195-268A-C5BE-1848-C6325DB70E9B}"/>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37E47F56-17DF-E33E-97BB-71D6A87AEB6A}"/>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72B1508E-47E2-FAE1-AE18-71A661A03874}"/>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691A2D51-C8D8-5449-7545-2F2F64299ED3}"/>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CB883890-5AD3-322F-AB5F-0950B17A8703}"/>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9995BE27-171F-DB48-E631-27BE584135F8}"/>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26993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92FBE92-2CA6-9A2E-CFE3-C5BDA77754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4B28B9-0EEE-006F-0A01-200FC38FE345}"/>
              </a:ext>
            </a:extLst>
          </p:cNvPr>
          <p:cNvSpPr>
            <a:spLocks noGrp="1"/>
          </p:cNvSpPr>
          <p:nvPr>
            <p:ph type="ctrTitle"/>
          </p:nvPr>
        </p:nvSpPr>
        <p:spPr>
          <a:xfrm>
            <a:off x="2664177" y="1122363"/>
            <a:ext cx="8077395" cy="731530"/>
          </a:xfrm>
        </p:spPr>
        <p:txBody>
          <a:bodyPr>
            <a:normAutofit fontScale="90000"/>
          </a:bodyPr>
          <a:lstStyle/>
          <a:p>
            <a:pPr algn="l"/>
            <a:r>
              <a:rPr lang="en-US" sz="5000" dirty="0">
                <a:solidFill>
                  <a:srgbClr val="091E40"/>
                </a:solidFill>
              </a:rPr>
              <a:t>System Architecture</a:t>
            </a:r>
          </a:p>
        </p:txBody>
      </p:sp>
      <p:sp>
        <p:nvSpPr>
          <p:cNvPr id="3" name="Subtitle 2">
            <a:extLst>
              <a:ext uri="{FF2B5EF4-FFF2-40B4-BE49-F238E27FC236}">
                <a16:creationId xmlns:a16="http://schemas.microsoft.com/office/drawing/2014/main" id="{5D80EF59-CC7B-FB9D-758C-3934AEAE9153}"/>
              </a:ext>
            </a:extLst>
          </p:cNvPr>
          <p:cNvSpPr>
            <a:spLocks noGrp="1"/>
          </p:cNvSpPr>
          <p:nvPr>
            <p:ph type="subTitle" idx="1"/>
          </p:nvPr>
        </p:nvSpPr>
        <p:spPr>
          <a:xfrm>
            <a:off x="2664176" y="2133679"/>
            <a:ext cx="8977695" cy="4271540"/>
          </a:xfrm>
        </p:spPr>
        <p:txBody>
          <a:bodyPr>
            <a:normAutofit fontScale="62500" lnSpcReduction="20000"/>
          </a:bodyPr>
          <a:lstStyle/>
          <a:p>
            <a:r>
              <a:rPr lang="en-US" b="1" dirty="0"/>
              <a:t>System Architecture Diagram</a:t>
            </a:r>
            <a:endParaRPr lang="en-US" dirty="0"/>
          </a:p>
          <a:p>
            <a:r>
              <a:rPr lang="en-US" dirty="0"/>
              <a:t>Canvas LMS (Future Work - LTI / Launch Link)</a:t>
            </a:r>
          </a:p>
          <a:p>
            <a:r>
              <a:rPr lang="en-US" dirty="0"/>
              <a:t>|</a:t>
            </a:r>
          </a:p>
          <a:p>
            <a:r>
              <a:rPr lang="en-US" dirty="0"/>
              <a:t>v</a:t>
            </a:r>
          </a:p>
          <a:p>
            <a:r>
              <a:rPr lang="en-US" dirty="0"/>
              <a:t>React Frontend (Student / Instructor Views)</a:t>
            </a:r>
          </a:p>
          <a:p>
            <a:r>
              <a:rPr lang="en-US" dirty="0"/>
              <a:t>|</a:t>
            </a:r>
          </a:p>
          <a:p>
            <a:r>
              <a:rPr lang="en-US" dirty="0"/>
              <a:t>REST API + </a:t>
            </a:r>
            <a:r>
              <a:rPr lang="en-US" dirty="0" err="1"/>
              <a:t>WebSockets</a:t>
            </a:r>
            <a:endParaRPr lang="en-US" dirty="0"/>
          </a:p>
          <a:p>
            <a:r>
              <a:rPr lang="en-US" dirty="0"/>
              <a:t>|</a:t>
            </a:r>
          </a:p>
          <a:p>
            <a:r>
              <a:rPr lang="en-US" dirty="0"/>
              <a:t>Node.js + Express Backend</a:t>
            </a:r>
          </a:p>
          <a:p>
            <a:r>
              <a:rPr lang="en-US" dirty="0"/>
              <a:t>(Auth, Questions, Replies, Votes, Notifications)</a:t>
            </a:r>
          </a:p>
          <a:p>
            <a:r>
              <a:rPr lang="en-US" dirty="0"/>
              <a:t>|</a:t>
            </a:r>
          </a:p>
          <a:p>
            <a:r>
              <a:rPr lang="en-US" dirty="0"/>
              <a:t>v</a:t>
            </a:r>
          </a:p>
          <a:p>
            <a:r>
              <a:rPr lang="en-US" dirty="0"/>
              <a:t>PostgreSQL Database</a:t>
            </a:r>
          </a:p>
          <a:p>
            <a:r>
              <a:rPr lang="en-US" dirty="0"/>
              <a:t>(Users, Courses, Questions, Replies, Votes)</a:t>
            </a:r>
          </a:p>
          <a:p>
            <a:pPr algn="l"/>
            <a:endParaRPr lang="en-US" dirty="0">
              <a:solidFill>
                <a:srgbClr val="091E40"/>
              </a:solidFill>
            </a:endParaRPr>
          </a:p>
        </p:txBody>
      </p:sp>
      <p:sp>
        <p:nvSpPr>
          <p:cNvPr id="8" name="Rectangle 7">
            <a:extLst>
              <a:ext uri="{FF2B5EF4-FFF2-40B4-BE49-F238E27FC236}">
                <a16:creationId xmlns:a16="http://schemas.microsoft.com/office/drawing/2014/main" id="{662C24B8-6679-73C5-1E24-B3822EF5F00D}"/>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C0AC505-FD8C-9949-777E-2F5E03A944DF}"/>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DACD0133-BAAF-50A1-CE02-9190C0FBD51F}"/>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3F410E9F-A13D-7DD2-5156-C47CB6D74D90}"/>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52AAB227-65FA-1441-05AD-2DB5EC98BB2E}"/>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DA596E58-564B-251B-59D8-A2294CF48041}"/>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2047B3EE-7DD1-E203-7D36-6F7ECA244562}"/>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4112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C8D39C0-29EF-6F44-B09A-11E517E580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DF6B4-02B0-182E-BA22-876CC4F258B3}"/>
              </a:ext>
            </a:extLst>
          </p:cNvPr>
          <p:cNvSpPr>
            <a:spLocks noGrp="1"/>
          </p:cNvSpPr>
          <p:nvPr>
            <p:ph type="ctrTitle"/>
          </p:nvPr>
        </p:nvSpPr>
        <p:spPr>
          <a:xfrm>
            <a:off x="2664177" y="1122362"/>
            <a:ext cx="8077395" cy="840159"/>
          </a:xfrm>
        </p:spPr>
        <p:txBody>
          <a:bodyPr>
            <a:normAutofit/>
          </a:bodyPr>
          <a:lstStyle/>
          <a:p>
            <a:pPr algn="l"/>
            <a:r>
              <a:rPr lang="en-US" sz="5000" dirty="0">
                <a:solidFill>
                  <a:srgbClr val="091E40"/>
                </a:solidFill>
              </a:rPr>
              <a:t>Implementation Highlights</a:t>
            </a:r>
          </a:p>
        </p:txBody>
      </p:sp>
      <p:sp>
        <p:nvSpPr>
          <p:cNvPr id="3" name="Subtitle 2">
            <a:extLst>
              <a:ext uri="{FF2B5EF4-FFF2-40B4-BE49-F238E27FC236}">
                <a16:creationId xmlns:a16="http://schemas.microsoft.com/office/drawing/2014/main" id="{F137A93C-D45E-9D15-3EB9-F5F3E0EE568F}"/>
              </a:ext>
            </a:extLst>
          </p:cNvPr>
          <p:cNvSpPr>
            <a:spLocks noGrp="1"/>
          </p:cNvSpPr>
          <p:nvPr>
            <p:ph type="subTitle" idx="1"/>
          </p:nvPr>
        </p:nvSpPr>
        <p:spPr>
          <a:xfrm>
            <a:off x="2664176" y="2165131"/>
            <a:ext cx="8977695" cy="3092669"/>
          </a:xfrm>
        </p:spPr>
        <p:txBody>
          <a:bodyPr/>
          <a:lstStyle/>
          <a:p>
            <a:pPr algn="l"/>
            <a:r>
              <a:rPr lang="en-US" dirty="0"/>
              <a:t>This project was built as a centralized, real-time question platform designed to support both students and instructors. We implemented core features such as anonymous and named question posting, upvoting, and threaded discussions to encourage engagement while keeping conversations organized.</a:t>
            </a:r>
          </a:p>
          <a:p>
            <a:pPr algn="l"/>
            <a:r>
              <a:rPr lang="en-US" dirty="0"/>
              <a:t>Additionally, the platform was structured with Canvas integration in mind, allowing for future expansion into a seamless, in-platform experience.</a:t>
            </a:r>
            <a:endParaRPr lang="en-US" dirty="0">
              <a:solidFill>
                <a:srgbClr val="091E40"/>
              </a:solidFill>
            </a:endParaRPr>
          </a:p>
        </p:txBody>
      </p:sp>
      <p:sp>
        <p:nvSpPr>
          <p:cNvPr id="8" name="Rectangle 7">
            <a:extLst>
              <a:ext uri="{FF2B5EF4-FFF2-40B4-BE49-F238E27FC236}">
                <a16:creationId xmlns:a16="http://schemas.microsoft.com/office/drawing/2014/main" id="{E86036B7-DA74-D929-A959-C2AD85746C5E}"/>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43CD394-38A6-6E6E-BDAE-81CCC1CB5B6E}"/>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99230D65-334B-594E-AD00-F71129FA8EDD}"/>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2B619185-FAB0-511D-CD1A-D27CC700F3E6}"/>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15BA2C3B-C98F-638B-3577-8F4E704F6067}"/>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5D2066C3-18BF-D8AE-9C9D-B278809709F6}"/>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2ADE9306-2E59-5E9E-0EF2-380CC0B3BD61}"/>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196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B02AFAC-B3A5-472B-C50A-691BAF7DD0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82126C-88B4-96B9-4656-83D387B4C189}"/>
              </a:ext>
            </a:extLst>
          </p:cNvPr>
          <p:cNvSpPr>
            <a:spLocks noGrp="1"/>
          </p:cNvSpPr>
          <p:nvPr>
            <p:ph type="ctrTitle"/>
          </p:nvPr>
        </p:nvSpPr>
        <p:spPr>
          <a:xfrm>
            <a:off x="2664177" y="1122362"/>
            <a:ext cx="8077395" cy="840159"/>
          </a:xfrm>
        </p:spPr>
        <p:txBody>
          <a:bodyPr>
            <a:normAutofit/>
          </a:bodyPr>
          <a:lstStyle/>
          <a:p>
            <a:pPr algn="l"/>
            <a:r>
              <a:rPr lang="en-US" sz="5000" dirty="0">
                <a:solidFill>
                  <a:srgbClr val="091E40"/>
                </a:solidFill>
              </a:rPr>
              <a:t>Demo Overview</a:t>
            </a:r>
          </a:p>
        </p:txBody>
      </p:sp>
      <p:sp>
        <p:nvSpPr>
          <p:cNvPr id="3" name="Subtitle 2">
            <a:extLst>
              <a:ext uri="{FF2B5EF4-FFF2-40B4-BE49-F238E27FC236}">
                <a16:creationId xmlns:a16="http://schemas.microsoft.com/office/drawing/2014/main" id="{371E38B0-50FD-5F09-E3E4-713FB8F27C78}"/>
              </a:ext>
            </a:extLst>
          </p:cNvPr>
          <p:cNvSpPr>
            <a:spLocks noGrp="1"/>
          </p:cNvSpPr>
          <p:nvPr>
            <p:ph type="subTitle" idx="1"/>
          </p:nvPr>
        </p:nvSpPr>
        <p:spPr>
          <a:xfrm>
            <a:off x="2664176" y="2207787"/>
            <a:ext cx="8977695" cy="3697254"/>
          </a:xfrm>
        </p:spPr>
        <p:txBody>
          <a:bodyPr>
            <a:normAutofit/>
          </a:bodyPr>
          <a:lstStyle/>
          <a:p>
            <a:pPr marL="342900" indent="-342900" algn="l">
              <a:buFont typeface="Arial" panose="020B0604020202020204" pitchFamily="34" charset="0"/>
              <a:buChar char="•"/>
            </a:pPr>
            <a:r>
              <a:rPr lang="en-US" dirty="0"/>
              <a:t>Instructor/Student views dashboard of all questions in real time</a:t>
            </a:r>
          </a:p>
          <a:p>
            <a:pPr marL="342900" indent="-342900" algn="l">
              <a:buFont typeface="Arial" panose="020B0604020202020204" pitchFamily="34" charset="0"/>
              <a:buChar char="•"/>
            </a:pPr>
            <a:r>
              <a:rPr lang="en-US" dirty="0"/>
              <a:t>Filter view shows organized categories (assignment, technical, etc.)</a:t>
            </a:r>
          </a:p>
          <a:p>
            <a:pPr marL="342900" indent="-342900" algn="l">
              <a:buFont typeface="Arial" panose="020B0604020202020204" pitchFamily="34" charset="0"/>
              <a:buChar char="•"/>
            </a:pPr>
            <a:r>
              <a:rPr lang="en-US" dirty="0"/>
              <a:t>Student posts a question (named or anonymous)</a:t>
            </a:r>
          </a:p>
          <a:p>
            <a:pPr marL="342900" indent="-342900" algn="l">
              <a:buFont typeface="Arial" panose="020B0604020202020204" pitchFamily="34" charset="0"/>
              <a:buChar char="•"/>
            </a:pPr>
            <a:r>
              <a:rPr lang="en-US" dirty="0"/>
              <a:t>Student upvotes or replies in a thread</a:t>
            </a:r>
          </a:p>
          <a:p>
            <a:pPr marL="342900" indent="-342900" algn="l">
              <a:buFont typeface="Arial" panose="020B0604020202020204" pitchFamily="34" charset="0"/>
              <a:buChar char="•"/>
            </a:pPr>
            <a:r>
              <a:rPr lang="en-US" dirty="0"/>
              <a:t>Instructor marks a question as answered/resolved</a:t>
            </a:r>
          </a:p>
        </p:txBody>
      </p:sp>
      <p:sp>
        <p:nvSpPr>
          <p:cNvPr id="8" name="Rectangle 7">
            <a:extLst>
              <a:ext uri="{FF2B5EF4-FFF2-40B4-BE49-F238E27FC236}">
                <a16:creationId xmlns:a16="http://schemas.microsoft.com/office/drawing/2014/main" id="{07E9B45A-9369-D65A-7697-E3ABDC4408FE}"/>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54F9CB9-A9BB-8A16-02EF-AED1EFA9AF6C}"/>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98A2ABED-1452-C70E-176F-3062F63F57EE}"/>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0720E3C6-F9F1-3426-C05F-0CBEE964D7E3}"/>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A3D7E451-E242-DDF8-D883-F7EB2B3D779C}"/>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9C4A7422-E43A-4B11-105B-708D2F24D0E3}"/>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BDD5EC91-E86D-0C0F-A332-BD4F2A595330}"/>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2729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8544C7C-DF92-2DB2-8ABE-7B75A1838C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59CFA1-F26F-6ADF-C641-1185FEA9AB03}"/>
              </a:ext>
            </a:extLst>
          </p:cNvPr>
          <p:cNvSpPr>
            <a:spLocks noGrp="1"/>
          </p:cNvSpPr>
          <p:nvPr>
            <p:ph type="ctrTitle"/>
          </p:nvPr>
        </p:nvSpPr>
        <p:spPr>
          <a:xfrm>
            <a:off x="2664177" y="1122362"/>
            <a:ext cx="8077395" cy="840159"/>
          </a:xfrm>
        </p:spPr>
        <p:txBody>
          <a:bodyPr>
            <a:normAutofit/>
          </a:bodyPr>
          <a:lstStyle/>
          <a:p>
            <a:pPr algn="l"/>
            <a:r>
              <a:rPr lang="en-US" sz="5000" dirty="0">
                <a:solidFill>
                  <a:srgbClr val="091E40"/>
                </a:solidFill>
              </a:rPr>
              <a:t>Testing &amp; Evaluation Results</a:t>
            </a:r>
          </a:p>
        </p:txBody>
      </p:sp>
      <p:sp>
        <p:nvSpPr>
          <p:cNvPr id="3" name="Subtitle 2">
            <a:extLst>
              <a:ext uri="{FF2B5EF4-FFF2-40B4-BE49-F238E27FC236}">
                <a16:creationId xmlns:a16="http://schemas.microsoft.com/office/drawing/2014/main" id="{06A2C5FA-CCDC-4B87-B45A-F827419B6BB7}"/>
              </a:ext>
            </a:extLst>
          </p:cNvPr>
          <p:cNvSpPr>
            <a:spLocks noGrp="1"/>
          </p:cNvSpPr>
          <p:nvPr>
            <p:ph type="subTitle" idx="1"/>
          </p:nvPr>
        </p:nvSpPr>
        <p:spPr>
          <a:xfrm>
            <a:off x="2664176" y="2242307"/>
            <a:ext cx="8977695" cy="3015493"/>
          </a:xfrm>
        </p:spPr>
        <p:txBody>
          <a:bodyPr/>
          <a:lstStyle/>
          <a:p>
            <a:pPr algn="l"/>
            <a:r>
              <a:rPr lang="en-US" dirty="0"/>
              <a:t>The system was tested using API testing tools such as Thunder Client. Each endpoint was validated using both successful and failure scenarios, including invalid inputs, missing records, and duplicate actions. CRUD operations were verified for all major entities, and relational queries were tested to ensure correct data retrieval. The backend was confirmed to handle edge cases and return appropriate HTTP status codes.</a:t>
            </a:r>
            <a:endParaRPr lang="en-US" dirty="0">
              <a:solidFill>
                <a:srgbClr val="091E40"/>
              </a:solidFill>
            </a:endParaRPr>
          </a:p>
        </p:txBody>
      </p:sp>
      <p:sp>
        <p:nvSpPr>
          <p:cNvPr id="8" name="Rectangle 7">
            <a:extLst>
              <a:ext uri="{FF2B5EF4-FFF2-40B4-BE49-F238E27FC236}">
                <a16:creationId xmlns:a16="http://schemas.microsoft.com/office/drawing/2014/main" id="{4377984C-BFBD-B111-7EBF-AC6E389E32FF}"/>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B969629-80DB-BEBC-6495-1C7C4AECD0A2}"/>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03B75B56-DB65-6D7B-135C-996A33BFD454}"/>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6030186F-8663-FB64-6460-E675FA3B284F}"/>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8C1A8D75-6B4B-CE0E-D4B5-188C06EAAC67}"/>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E5781D37-DA1C-B6BC-1C4A-51E89285454D}"/>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7CAA534F-15BE-C3BF-98A5-28CA4E45B834}"/>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586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7AA08E1-6D83-4325-DB7E-7DBC9632C3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3F3B3D-51D2-797C-3F32-0D6FBDB08399}"/>
              </a:ext>
            </a:extLst>
          </p:cNvPr>
          <p:cNvSpPr>
            <a:spLocks noGrp="1"/>
          </p:cNvSpPr>
          <p:nvPr>
            <p:ph type="ctrTitle"/>
          </p:nvPr>
        </p:nvSpPr>
        <p:spPr>
          <a:xfrm>
            <a:off x="2245979" y="1047013"/>
            <a:ext cx="9224041" cy="872347"/>
          </a:xfrm>
        </p:spPr>
        <p:txBody>
          <a:bodyPr>
            <a:normAutofit/>
          </a:bodyPr>
          <a:lstStyle/>
          <a:p>
            <a:pPr algn="l"/>
            <a:r>
              <a:rPr lang="en-US" sz="5000" dirty="0">
                <a:solidFill>
                  <a:srgbClr val="091E40"/>
                </a:solidFill>
              </a:rPr>
              <a:t>Challenges &amp; Lessons Learned</a:t>
            </a:r>
          </a:p>
        </p:txBody>
      </p:sp>
      <p:sp>
        <p:nvSpPr>
          <p:cNvPr id="3" name="Subtitle 2">
            <a:extLst>
              <a:ext uri="{FF2B5EF4-FFF2-40B4-BE49-F238E27FC236}">
                <a16:creationId xmlns:a16="http://schemas.microsoft.com/office/drawing/2014/main" id="{A3CC328C-8E8E-CABE-B348-3B000B5E0D84}"/>
              </a:ext>
            </a:extLst>
          </p:cNvPr>
          <p:cNvSpPr>
            <a:spLocks noGrp="1"/>
          </p:cNvSpPr>
          <p:nvPr>
            <p:ph type="subTitle" idx="1"/>
          </p:nvPr>
        </p:nvSpPr>
        <p:spPr>
          <a:xfrm>
            <a:off x="2664176" y="2123797"/>
            <a:ext cx="8977695" cy="3134003"/>
          </a:xfrm>
        </p:spPr>
        <p:txBody>
          <a:bodyPr>
            <a:normAutofit lnSpcReduction="10000"/>
          </a:bodyPr>
          <a:lstStyle/>
          <a:p>
            <a:pPr algn="l"/>
            <a:r>
              <a:rPr lang="en-US" dirty="0"/>
              <a:t>One of the main challenges we faced was working with React and managing state effectively across different components. Handling real-time updates, question threads, and user interactions required careful state design to keep the UI consistent and responsive.</a:t>
            </a:r>
          </a:p>
          <a:p>
            <a:pPr algn="l"/>
            <a:r>
              <a:rPr lang="en-US" dirty="0"/>
              <a:t>We also ran into issues with component structure and data flow, especially when trying to support features like upvoting, filtering, and role-based views for students and instructors. Ensuring everything updated correctly without unnecessary re-renders was an important focus.</a:t>
            </a:r>
          </a:p>
          <a:p>
            <a:pPr algn="l"/>
            <a:endParaRPr lang="en-US" dirty="0">
              <a:solidFill>
                <a:srgbClr val="091E40"/>
              </a:solidFill>
            </a:endParaRPr>
          </a:p>
        </p:txBody>
      </p:sp>
      <p:sp>
        <p:nvSpPr>
          <p:cNvPr id="8" name="Rectangle 7">
            <a:extLst>
              <a:ext uri="{FF2B5EF4-FFF2-40B4-BE49-F238E27FC236}">
                <a16:creationId xmlns:a16="http://schemas.microsoft.com/office/drawing/2014/main" id="{A810035E-47DD-F209-3549-4B011452AC71}"/>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C62F9AE-255F-6B71-92AE-99383C7B9EC8}"/>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620E342B-511E-5EFB-6B2E-E4AF314DCF77}"/>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5A781FDE-57FF-7A31-DDFB-1A0F07604B13}"/>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45D4C410-4729-CBA0-E360-9DE1CD42518F}"/>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6EF06D52-4371-6324-AC19-1934253B86A3}"/>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989D3186-84CB-DE29-A74C-65946BD80727}"/>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2061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A08BAED-517D-0F60-81E4-ED4E98FEAF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5476FF-2379-0428-A0CB-E33DCD4F451D}"/>
              </a:ext>
            </a:extLst>
          </p:cNvPr>
          <p:cNvSpPr>
            <a:spLocks noGrp="1"/>
          </p:cNvSpPr>
          <p:nvPr>
            <p:ph type="ctrTitle"/>
          </p:nvPr>
        </p:nvSpPr>
        <p:spPr>
          <a:xfrm>
            <a:off x="2664177" y="1122362"/>
            <a:ext cx="8077395" cy="840159"/>
          </a:xfrm>
        </p:spPr>
        <p:txBody>
          <a:bodyPr>
            <a:normAutofit/>
          </a:bodyPr>
          <a:lstStyle/>
          <a:p>
            <a:pPr algn="l"/>
            <a:r>
              <a:rPr lang="en-US" sz="5000" dirty="0">
                <a:solidFill>
                  <a:srgbClr val="091E40"/>
                </a:solidFill>
              </a:rPr>
              <a:t>Future Work</a:t>
            </a:r>
          </a:p>
        </p:txBody>
      </p:sp>
      <p:sp>
        <p:nvSpPr>
          <p:cNvPr id="3" name="Subtitle 2">
            <a:extLst>
              <a:ext uri="{FF2B5EF4-FFF2-40B4-BE49-F238E27FC236}">
                <a16:creationId xmlns:a16="http://schemas.microsoft.com/office/drawing/2014/main" id="{FD58AA73-A3D0-CC10-6FD1-757EC204C7D3}"/>
              </a:ext>
            </a:extLst>
          </p:cNvPr>
          <p:cNvSpPr>
            <a:spLocks noGrp="1"/>
          </p:cNvSpPr>
          <p:nvPr>
            <p:ph type="subTitle" idx="1"/>
          </p:nvPr>
        </p:nvSpPr>
        <p:spPr>
          <a:xfrm>
            <a:off x="2664177" y="2088200"/>
            <a:ext cx="8977695" cy="4235482"/>
          </a:xfrm>
        </p:spPr>
        <p:txBody>
          <a:bodyPr>
            <a:normAutofit/>
          </a:bodyPr>
          <a:lstStyle/>
          <a:p>
            <a:pPr algn="l"/>
            <a:r>
              <a:rPr lang="en-US" dirty="0"/>
              <a:t>Moving forward, our primary goal is to develop this platform as a direct extension within Canvas, allowing students and instructors to access it seamlessly within their existing workflow. By integrating more deeply into the tools already used in the classroom, we aim to create a more streamlined and efficient experience.</a:t>
            </a:r>
          </a:p>
          <a:p>
            <a:pPr algn="l"/>
            <a:endParaRPr lang="en-US" dirty="0">
              <a:solidFill>
                <a:srgbClr val="091E40"/>
              </a:solidFill>
            </a:endParaRPr>
          </a:p>
          <a:p>
            <a:pPr algn="l"/>
            <a:r>
              <a:rPr lang="en-US" dirty="0"/>
              <a:t>We also plan to expand functionality with improved search and filtering, enhanced instructor moderation tools, and a mobile-friendly design.</a:t>
            </a:r>
            <a:endParaRPr lang="en-US" dirty="0">
              <a:solidFill>
                <a:srgbClr val="091E40"/>
              </a:solidFill>
            </a:endParaRPr>
          </a:p>
          <a:p>
            <a:pPr algn="l"/>
            <a:endParaRPr lang="en-US" dirty="0">
              <a:solidFill>
                <a:srgbClr val="091E40"/>
              </a:solidFill>
            </a:endParaRPr>
          </a:p>
        </p:txBody>
      </p:sp>
      <p:sp>
        <p:nvSpPr>
          <p:cNvPr id="8" name="Rectangle 7">
            <a:extLst>
              <a:ext uri="{FF2B5EF4-FFF2-40B4-BE49-F238E27FC236}">
                <a16:creationId xmlns:a16="http://schemas.microsoft.com/office/drawing/2014/main" id="{DBA04C9E-B439-52DB-5C89-2EE333426487}"/>
              </a:ext>
            </a:extLst>
          </p:cNvPr>
          <p:cNvSpPr>
            <a:spLocks noGrp="1" noRot="1" noMove="1" noResize="1" noEditPoints="1" noAdjustHandles="1" noChangeArrowheads="1" noChangeShapeType="1"/>
          </p:cNvSpPr>
          <p:nvPr/>
        </p:nvSpPr>
        <p:spPr>
          <a:xfrm>
            <a:off x="6858000" y="6539022"/>
            <a:ext cx="5334000" cy="318977"/>
          </a:xfrm>
          <a:prstGeom prst="rect">
            <a:avLst/>
          </a:prstGeom>
          <a:solidFill>
            <a:srgbClr val="FFCC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C0ECE56-359B-8CAE-64DC-ED4117B69C18}"/>
              </a:ext>
            </a:extLst>
          </p:cNvPr>
          <p:cNvSpPr>
            <a:spLocks noGrp="1" noRot="1" noMove="1" noResize="1" noEditPoints="1" noAdjustHandles="1" noChangeArrowheads="1" noChangeShapeType="1"/>
          </p:cNvSpPr>
          <p:nvPr/>
        </p:nvSpPr>
        <p:spPr>
          <a:xfrm>
            <a:off x="1977081" y="6645349"/>
            <a:ext cx="4880919" cy="212650"/>
          </a:xfrm>
          <a:prstGeom prst="rect">
            <a:avLst/>
          </a:prstGeom>
          <a:solidFill>
            <a:schemeClr val="bg1">
              <a:lumMod val="75000"/>
              <a:alpha val="6165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0A5A11E4-944B-7A7B-75B0-E724A994925A}"/>
              </a:ext>
            </a:extLst>
          </p:cNvPr>
          <p:cNvGrpSpPr>
            <a:grpSpLocks noGrp="1" noUngrp="1" noRot="1" noMove="1" noResize="1"/>
          </p:cNvGrpSpPr>
          <p:nvPr/>
        </p:nvGrpSpPr>
        <p:grpSpPr>
          <a:xfrm>
            <a:off x="-9939" y="-11289"/>
            <a:ext cx="1977082" cy="6953956"/>
            <a:chOff x="-9939" y="-11289"/>
            <a:chExt cx="1977082" cy="6953956"/>
          </a:xfrm>
        </p:grpSpPr>
        <p:sp>
          <p:nvSpPr>
            <p:cNvPr id="5" name="Rectangle 4">
              <a:extLst>
                <a:ext uri="{FF2B5EF4-FFF2-40B4-BE49-F238E27FC236}">
                  <a16:creationId xmlns:a16="http://schemas.microsoft.com/office/drawing/2014/main" id="{76ED23B9-4592-6692-35FF-589258878D40}"/>
                </a:ext>
              </a:extLst>
            </p:cNvPr>
            <p:cNvSpPr>
              <a:spLocks noGrp="1" noRot="1" noMove="1" noResize="1" noEditPoints="1" noAdjustHandles="1" noChangeArrowheads="1" noChangeShapeType="1"/>
            </p:cNvSpPr>
            <p:nvPr/>
          </p:nvSpPr>
          <p:spPr>
            <a:xfrm>
              <a:off x="-9939" y="-11289"/>
              <a:ext cx="1977082" cy="6953956"/>
            </a:xfrm>
            <a:prstGeom prst="rect">
              <a:avLst/>
            </a:prstGeom>
            <a:solidFill>
              <a:srgbClr val="091F40"/>
            </a:solidFill>
            <a:ln>
              <a:noFill/>
            </a:ln>
            <a:effectLst>
              <a:outerShdw blurRad="405163" dist="79453" dir="2700000" algn="tl" rotWithShape="0">
                <a:prstClr val="black">
                  <a:alpha val="3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p:pic>
          <p:nvPicPr>
            <p:cNvPr id="6" name="Picture 5">
              <a:extLst>
                <a:ext uri="{FF2B5EF4-FFF2-40B4-BE49-F238E27FC236}">
                  <a16:creationId xmlns:a16="http://schemas.microsoft.com/office/drawing/2014/main" id="{481ACEC3-B854-60FC-6065-25A331C9EE29}"/>
                </a:ext>
              </a:extLst>
            </p:cNvPr>
            <p:cNvPicPr>
              <a:picLocks noGrp="1" noRot="1" noMove="1" noResize="1" noEditPoints="1" noAdjustHandles="1" noChangeArrowheads="1" noChangeShapeType="1" noCrop="1"/>
            </p:cNvPicPr>
            <p:nvPr/>
          </p:nvPicPr>
          <p:blipFill>
            <a:blip r:embed="rId3"/>
            <a:stretch>
              <a:fillRect/>
            </a:stretch>
          </p:blipFill>
          <p:spPr>
            <a:xfrm>
              <a:off x="156261" y="5359996"/>
              <a:ext cx="1763949" cy="1363051"/>
            </a:xfrm>
            <a:prstGeom prst="rect">
              <a:avLst/>
            </a:prstGeom>
          </p:spPr>
        </p:pic>
      </p:grpSp>
      <p:sp>
        <p:nvSpPr>
          <p:cNvPr id="17" name="TextBox 16">
            <a:extLst>
              <a:ext uri="{FF2B5EF4-FFF2-40B4-BE49-F238E27FC236}">
                <a16:creationId xmlns:a16="http://schemas.microsoft.com/office/drawing/2014/main" id="{56167F03-B48F-FE0D-09D3-AA95B9EA646C}"/>
              </a:ext>
            </a:extLst>
          </p:cNvPr>
          <p:cNvSpPr txBox="1">
            <a:spLocks noGrp="1" noRot="1" noMove="1" noResize="1" noEditPoints="1" noAdjustHandles="1" noChangeArrowheads="1" noChangeShapeType="1"/>
          </p:cNvSpPr>
          <p:nvPr/>
        </p:nvSpPr>
        <p:spPr>
          <a:xfrm>
            <a:off x="7813158" y="452781"/>
            <a:ext cx="4378842" cy="276999"/>
          </a:xfrm>
          <a:prstGeom prst="rect">
            <a:avLst/>
          </a:prstGeom>
          <a:noFill/>
        </p:spPr>
        <p:txBody>
          <a:bodyPr wrap="square" rtlCol="0">
            <a:spAutoFit/>
          </a:bodyPr>
          <a:lstStyle/>
          <a:p>
            <a:r>
              <a:rPr lang="en-US" sz="1200" spc="300" dirty="0">
                <a:solidFill>
                  <a:srgbClr val="081E3F"/>
                </a:solidFill>
              </a:rPr>
              <a:t>FLORIDA INTERNATIONAL UNIVERSITY</a:t>
            </a:r>
          </a:p>
        </p:txBody>
      </p:sp>
      <p:sp>
        <p:nvSpPr>
          <p:cNvPr id="21" name="Rectangle 20">
            <a:extLst>
              <a:ext uri="{FF2B5EF4-FFF2-40B4-BE49-F238E27FC236}">
                <a16:creationId xmlns:a16="http://schemas.microsoft.com/office/drawing/2014/main" id="{C6AB625C-9BF7-CC81-40CF-C55865A26DAA}"/>
              </a:ext>
            </a:extLst>
          </p:cNvPr>
          <p:cNvSpPr>
            <a:spLocks noGrp="1" noRot="1" noMove="1" noResize="1" noEditPoints="1" noAdjustHandles="1" noChangeArrowheads="1" noChangeShapeType="1"/>
          </p:cNvSpPr>
          <p:nvPr/>
        </p:nvSpPr>
        <p:spPr>
          <a:xfrm flipV="1">
            <a:off x="535259" y="794095"/>
            <a:ext cx="11106614" cy="48481"/>
          </a:xfrm>
          <a:prstGeom prst="rect">
            <a:avLst/>
          </a:prstGeom>
          <a:solidFill>
            <a:srgbClr val="00B7D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672750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FIU-PPP_Template A-2025" id="{A405A750-BC3D-9B40-A2EC-C24C67C41CD1}" vid="{C311865D-4B5C-B347-A257-C0D0BD2A6A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284</TotalTime>
  <Words>486</Words>
  <Application>Microsoft Macintosh PowerPoint</Application>
  <PresentationFormat>Widescreen</PresentationFormat>
  <Paragraphs>48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Aptos</vt:lpstr>
      <vt:lpstr>Aptos Display</vt:lpstr>
      <vt:lpstr>Arial</vt:lpstr>
      <vt:lpstr>Office Theme</vt:lpstr>
      <vt:lpstr>ClassConnect</vt:lpstr>
      <vt:lpstr>Problem</vt:lpstr>
      <vt:lpstr>System Architecture</vt:lpstr>
      <vt:lpstr>Implementation Highlights</vt:lpstr>
      <vt:lpstr>Demo Overview</vt:lpstr>
      <vt:lpstr>Testing &amp; Evaluation Results</vt:lpstr>
      <vt:lpstr>Challenges &amp; Lessons Learned</vt:lpstr>
      <vt:lpstr>Future Work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Oscar Negret</dc:creator>
  <cp:lastModifiedBy>Matthew Ambroise</cp:lastModifiedBy>
  <cp:revision>7</cp:revision>
  <dcterms:created xsi:type="dcterms:W3CDTF">2025-08-01T15:12:10Z</dcterms:created>
  <dcterms:modified xsi:type="dcterms:W3CDTF">2026-04-15T20:02:23Z</dcterms:modified>
</cp:coreProperties>
</file>