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g5RMmONZOVjtC+vp+UXt7B3meg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39722a54a4b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g39722a54a4b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9722a54a4b_0_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39722a54a4b_0_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9722a54a4b_0_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39722a54a4b_0_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9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9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8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8" name="Google Shape;88;p28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9" name="Google Shape;89;p28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8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Google Shape;92;p28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28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94" name="Google Shape;94;p28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 showMasterSp="0">
  <p:cSld name="1_Title and Conten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96" name="Google Shape;96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9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9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9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03" name="Google Shape;103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30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30"/>
          <p:cNvSpPr txBox="1"/>
          <p:nvPr>
            <p:ph idx="10" type="dt"/>
          </p:nvPr>
        </p:nvSpPr>
        <p:spPr>
          <a:xfrm>
            <a:off x="1923117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30"/>
          <p:cNvSpPr txBox="1"/>
          <p:nvPr>
            <p:ph idx="11" type="ftr"/>
          </p:nvPr>
        </p:nvSpPr>
        <p:spPr>
          <a:xfrm>
            <a:off x="4856817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Google Shape;108;p30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09" name="Google Shape;109;p30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showMasterSp="0">
  <p:cSld name="1_Comparis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yellow, food, table&#10;&#10;Description automatically generated" id="111" name="Google Shape;111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31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3" name="Google Shape;113;p31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4" name="Google Shape;114;p31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31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D8D8D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7" name="Google Shape;117;p31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31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19" name="Google Shape;119;p31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1" name="Google Shape;121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2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32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32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32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27" name="Google Shape;127;p32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29" name="Google Shape;129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33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1" name="Google Shape;131;p33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2" name="Google Shape;132;p33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3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33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33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37" name="Google Shape;137;p33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wo Content" showMasterSp="0">
  <p:cSld name="3_Two Conten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39" name="Google Shape;139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34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4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34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3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34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45" name="Google Shape;145;p34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 showMasterSp="0">
  <p:cSld name="3_Comparison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147" name="Google Shape;147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35"/>
          <p:cNvSpPr txBox="1"/>
          <p:nvPr>
            <p:ph idx="1" type="body"/>
          </p:nvPr>
        </p:nvSpPr>
        <p:spPr>
          <a:xfrm>
            <a:off x="1918652" y="1681163"/>
            <a:ext cx="458216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9" name="Google Shape;149;p35"/>
          <p:cNvSpPr txBox="1"/>
          <p:nvPr>
            <p:ph idx="2" type="body"/>
          </p:nvPr>
        </p:nvSpPr>
        <p:spPr>
          <a:xfrm>
            <a:off x="6771640" y="1681163"/>
            <a:ext cx="458374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b="1"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50" name="Google Shape;150;p35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35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3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3" name="Google Shape;153;p35"/>
          <p:cNvSpPr txBox="1"/>
          <p:nvPr>
            <p:ph idx="3" type="body"/>
          </p:nvPr>
        </p:nvSpPr>
        <p:spPr>
          <a:xfrm>
            <a:off x="19202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35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155" name="Google Shape;155;p35"/>
          <p:cNvSpPr txBox="1"/>
          <p:nvPr>
            <p:ph idx="4" type="body"/>
          </p:nvPr>
        </p:nvSpPr>
        <p:spPr>
          <a:xfrm>
            <a:off x="6771640" y="2671762"/>
            <a:ext cx="4582160" cy="29873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6"/>
          <p:cNvSpPr txBox="1"/>
          <p:nvPr>
            <p:ph type="title"/>
          </p:nvPr>
        </p:nvSpPr>
        <p:spPr>
          <a:xfrm>
            <a:off x="733991" y="365124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6"/>
          <p:cNvSpPr txBox="1"/>
          <p:nvPr>
            <p:ph idx="1" type="body"/>
          </p:nvPr>
        </p:nvSpPr>
        <p:spPr>
          <a:xfrm>
            <a:off x="733991" y="1825624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36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6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3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2" name="Google Shape;162;p36"/>
          <p:cNvSpPr/>
          <p:nvPr/>
        </p:nvSpPr>
        <p:spPr>
          <a:xfrm>
            <a:off x="10392032" y="0"/>
            <a:ext cx="1507525" cy="1037968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05162D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&#10;&#10;Description automatically generated" id="163" name="Google Shape;163;p36"/>
          <p:cNvPicPr preferRelativeResize="0"/>
          <p:nvPr/>
        </p:nvPicPr>
        <p:blipFill rotWithShape="1">
          <a:blip r:embed="rId2">
            <a:alphaModFix/>
          </a:blip>
          <a:srcRect b="46188" l="0" r="0" t="0"/>
          <a:stretch/>
        </p:blipFill>
        <p:spPr>
          <a:xfrm>
            <a:off x="10392032" y="253171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0" name="Google Shape;20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0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" name="Google Shape;23;p20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0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27" name="Google Shape;27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1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1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1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 showMasterSp="0">
  <p:cSld name="3_Title and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itting, water, man, black&#10;&#10;Description automatically generated" id="34" name="Google Shape;34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2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2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22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2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3F3F3F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Title and Content" showMasterSp="0">
  <p:cSld name="8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3"/>
          <p:cNvSpPr/>
          <p:nvPr>
            <p:ph idx="2" type="pic"/>
          </p:nvPr>
        </p:nvSpPr>
        <p:spPr>
          <a:xfrm>
            <a:off x="-2" y="0"/>
            <a:ext cx="12192001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42" name="Google Shape;42;p23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3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23"/>
          <p:cNvSpPr txBox="1"/>
          <p:nvPr>
            <p:ph type="ctrTitle"/>
          </p:nvPr>
        </p:nvSpPr>
        <p:spPr>
          <a:xfrm>
            <a:off x="218438" y="4229389"/>
            <a:ext cx="7751670" cy="90479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3"/>
          <p:cNvSpPr txBox="1"/>
          <p:nvPr>
            <p:ph idx="1" type="subTitle"/>
          </p:nvPr>
        </p:nvSpPr>
        <p:spPr>
          <a:xfrm>
            <a:off x="218438" y="5291490"/>
            <a:ext cx="7751670" cy="6273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24"/>
          <p:cNvGrpSpPr/>
          <p:nvPr/>
        </p:nvGrpSpPr>
        <p:grpSpPr>
          <a:xfrm>
            <a:off x="0" y="0"/>
            <a:ext cx="4315900" cy="6858000"/>
            <a:chOff x="-1" y="0"/>
            <a:chExt cx="4315900" cy="6858000"/>
          </a:xfrm>
        </p:grpSpPr>
        <p:pic>
          <p:nvPicPr>
            <p:cNvPr descr="A close up of a logo&#10;&#10;Description automatically generated" id="49" name="Google Shape;49;p24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Google Shape;50;p24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" name="Google Shape;51;p24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3" name="Google Shape;53;p24"/>
          <p:cNvSpPr/>
          <p:nvPr>
            <p:ph idx="2" type="pic"/>
          </p:nvPr>
        </p:nvSpPr>
        <p:spPr>
          <a:xfrm>
            <a:off x="4315900" y="0"/>
            <a:ext cx="7876099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24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24"/>
          <p:cNvSpPr txBox="1"/>
          <p:nvPr>
            <p:ph idx="1" type="body"/>
          </p:nvPr>
        </p:nvSpPr>
        <p:spPr>
          <a:xfrm>
            <a:off x="208723" y="1835564"/>
            <a:ext cx="3925956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Text&#10;&#10;Description automatically generated" id="56" name="Google Shape;56;p24"/>
          <p:cNvPicPr preferRelativeResize="0"/>
          <p:nvPr/>
        </p:nvPicPr>
        <p:blipFill rotWithShape="1">
          <a:blip r:embed="rId3">
            <a:alphaModFix/>
          </a:blip>
          <a:srcRect b="46188" l="0" r="0" t="0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Title and Content" showMasterSp="0">
  <p:cSld name="9_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&#10;&#10;Description automatically generated" id="58" name="Google Shape;58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67599" y="6115707"/>
            <a:ext cx="1173599" cy="54352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25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1" name="Google Shape;61;p25"/>
          <p:cNvSpPr/>
          <p:nvPr>
            <p:ph idx="2" type="pic"/>
          </p:nvPr>
        </p:nvSpPr>
        <p:spPr>
          <a:xfrm>
            <a:off x="4315900" y="0"/>
            <a:ext cx="7876099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25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5"/>
          <p:cNvSpPr txBox="1"/>
          <p:nvPr>
            <p:ph idx="1" type="body"/>
          </p:nvPr>
        </p:nvSpPr>
        <p:spPr>
          <a:xfrm>
            <a:off x="208723" y="1835564"/>
            <a:ext cx="3925956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accen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accen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Char char="•"/>
              <a:defRPr>
                <a:solidFill>
                  <a:schemeClr val="accen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•"/>
              <a:defRPr>
                <a:solidFill>
                  <a:schemeClr val="accen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itle and Content" showMasterSp="0">
  <p:cSld name="7_Title and Conten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6"/>
          <p:cNvSpPr/>
          <p:nvPr>
            <p:ph idx="2" type="pic"/>
          </p:nvPr>
        </p:nvSpPr>
        <p:spPr>
          <a:xfrm>
            <a:off x="8375615" y="365123"/>
            <a:ext cx="3684172" cy="2858723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26"/>
          <p:cNvSpPr txBox="1"/>
          <p:nvPr>
            <p:ph idx="10" type="dt"/>
          </p:nvPr>
        </p:nvSpPr>
        <p:spPr>
          <a:xfrm>
            <a:off x="733991" y="6356349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6"/>
          <p:cNvSpPr txBox="1"/>
          <p:nvPr>
            <p:ph idx="11" type="ftr"/>
          </p:nvPr>
        </p:nvSpPr>
        <p:spPr>
          <a:xfrm>
            <a:off x="4260815" y="6356349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9" name="Google Shape;69;p26"/>
          <p:cNvSpPr/>
          <p:nvPr>
            <p:ph idx="3" type="pic"/>
          </p:nvPr>
        </p:nvSpPr>
        <p:spPr>
          <a:xfrm>
            <a:off x="4476129" y="365124"/>
            <a:ext cx="3684172" cy="5854699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0" name="Google Shape;70;p26"/>
          <p:cNvGrpSpPr/>
          <p:nvPr/>
        </p:nvGrpSpPr>
        <p:grpSpPr>
          <a:xfrm>
            <a:off x="-1" y="0"/>
            <a:ext cx="4315900" cy="6858000"/>
            <a:chOff x="-1" y="0"/>
            <a:chExt cx="4315900" cy="6858000"/>
          </a:xfrm>
        </p:grpSpPr>
        <p:pic>
          <p:nvPicPr>
            <p:cNvPr descr="A close up of a logo&#10;&#10;Description automatically generated" id="71" name="Google Shape;71;p26"/>
            <p:cNvPicPr preferRelativeResize="0"/>
            <p:nvPr/>
          </p:nvPicPr>
          <p:blipFill rotWithShape="1">
            <a:blip r:embed="rId2">
              <a:alphaModFix/>
            </a:blip>
            <a:srcRect b="16582" l="0" r="87308" t="0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2" name="Google Shape;72;p26"/>
            <p:cNvSpPr/>
            <p:nvPr/>
          </p:nvSpPr>
          <p:spPr>
            <a:xfrm>
              <a:off x="-1" y="0"/>
              <a:ext cx="4260814" cy="6858000"/>
            </a:xfrm>
            <a:prstGeom prst="rect">
              <a:avLst/>
            </a:prstGeom>
            <a:solidFill>
              <a:schemeClr val="accent1"/>
            </a:solidFill>
            <a:ln cap="flat" cmpd="sng" w="12700">
              <a:solidFill>
                <a:srgbClr val="05162D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" name="Google Shape;73;p26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" type="body"/>
          </p:nvPr>
        </p:nvSpPr>
        <p:spPr>
          <a:xfrm>
            <a:off x="208723" y="1835565"/>
            <a:ext cx="3925956" cy="40259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6"/>
          <p:cNvSpPr/>
          <p:nvPr>
            <p:ph idx="4" type="pic"/>
          </p:nvPr>
        </p:nvSpPr>
        <p:spPr>
          <a:xfrm>
            <a:off x="8375615" y="3348649"/>
            <a:ext cx="3684172" cy="2858723"/>
          </a:xfrm>
          <a:prstGeom prst="rect">
            <a:avLst/>
          </a:prstGeom>
          <a:noFill/>
          <a:ln>
            <a:noFill/>
          </a:ln>
        </p:spPr>
      </p:sp>
      <p:pic>
        <p:nvPicPr>
          <p:cNvPr descr="Text&#10;&#10;Description automatically generated" id="76" name="Google Shape;76;p26"/>
          <p:cNvPicPr preferRelativeResize="0"/>
          <p:nvPr/>
        </p:nvPicPr>
        <p:blipFill rotWithShape="1">
          <a:blip r:embed="rId3">
            <a:alphaModFix/>
          </a:blip>
          <a:srcRect b="46188" l="0" r="0" t="0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8" name="Google Shape;78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7"/>
          <p:cNvSpPr txBox="1"/>
          <p:nvPr>
            <p:ph idx="1" type="body"/>
          </p:nvPr>
        </p:nvSpPr>
        <p:spPr>
          <a:xfrm>
            <a:off x="19202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0" name="Google Shape;80;p27"/>
          <p:cNvSpPr txBox="1"/>
          <p:nvPr>
            <p:ph idx="10" type="dt"/>
          </p:nvPr>
        </p:nvSpPr>
        <p:spPr>
          <a:xfrm>
            <a:off x="1920240" y="6356350"/>
            <a:ext cx="26111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7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3" name="Google Shape;83;p27"/>
          <p:cNvSpPr txBox="1"/>
          <p:nvPr/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84" name="Google Shape;84;p27"/>
          <p:cNvSpPr txBox="1"/>
          <p:nvPr>
            <p:ph idx="2" type="body"/>
          </p:nvPr>
        </p:nvSpPr>
        <p:spPr>
          <a:xfrm>
            <a:off x="6771640" y="1825625"/>
            <a:ext cx="4582160" cy="3833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0" name="Google Shape;10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8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8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8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1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rive.google.com/file/d/17tVpMfRO-Y3Ykeq1i9Ly0nCXGipKthQD/view" TargetMode="External"/><Relationship Id="rId4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4.jpg"/><Relationship Id="rId5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LinguaLink</a:t>
            </a:r>
            <a:endParaRPr/>
          </a:p>
        </p:txBody>
      </p:sp>
      <p:sp>
        <p:nvSpPr>
          <p:cNvPr id="169" name="Google Shape;169;p1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Students: Christian Mendez, Haruki Horiuchi, Bryan Perez, Pedro Camo, Ajani Cole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/>
              <a:t>Instructor: Masoud Sadjadi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"/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"/>
          <p:cNvSpPr txBox="1"/>
          <p:nvPr>
            <p:ph type="title"/>
          </p:nvPr>
        </p:nvSpPr>
        <p:spPr>
          <a:xfrm>
            <a:off x="2191261" y="671957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The Problem</a:t>
            </a:r>
            <a:endParaRPr b="1"/>
          </a:p>
        </p:txBody>
      </p:sp>
      <p:sp>
        <p:nvSpPr>
          <p:cNvPr id="176" name="Google Shape;176;p2"/>
          <p:cNvSpPr txBox="1"/>
          <p:nvPr>
            <p:ph idx="1" type="body"/>
          </p:nvPr>
        </p:nvSpPr>
        <p:spPr>
          <a:xfrm>
            <a:off x="2597938" y="2365225"/>
            <a:ext cx="8620200" cy="321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International students studying in a second language often encounter</a:t>
            </a:r>
            <a:endParaRPr/>
          </a:p>
          <a:p>
            <a:pPr indent="0" lvl="0" marL="127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/>
              <a:t>     unfamiliar vocabulary in textbooks, slides, and articles.</a:t>
            </a:r>
            <a:endParaRPr/>
          </a:p>
          <a:p>
            <a:pPr indent="0" lvl="0" marL="127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Switching between multiple tools (dictionaries, translators, flashcard apps) breaks concentration and slows comprehension.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There is no single, lightweight tool that combines fast translation, vocabulary practice, and structured mini-lessons in one place.</a:t>
            </a:r>
            <a:endParaRPr/>
          </a:p>
          <a:p>
            <a:pPr indent="-1016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"/>
          <p:cNvSpPr/>
          <p:nvPr/>
        </p:nvSpPr>
        <p:spPr>
          <a:xfrm>
            <a:off x="1542197" y="687794"/>
            <a:ext cx="4283250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3"/>
          <p:cNvSpPr txBox="1"/>
          <p:nvPr>
            <p:ph type="title"/>
          </p:nvPr>
        </p:nvSpPr>
        <p:spPr>
          <a:xfrm>
            <a:off x="154219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1" lang="en-US" sz="3200">
                <a:solidFill>
                  <a:schemeClr val="lt1"/>
                </a:solidFill>
              </a:rPr>
              <a:t>System Architecture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183" name="Google Shape;183;p3"/>
          <p:cNvSpPr txBox="1"/>
          <p:nvPr>
            <p:ph idx="1" type="body"/>
          </p:nvPr>
        </p:nvSpPr>
        <p:spPr>
          <a:xfrm>
            <a:off x="1920240" y="1825625"/>
            <a:ext cx="943356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143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LinguaLink uses a layered Java architecture.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>
                <a:solidFill>
                  <a:schemeClr val="dk1"/>
                </a:solidFill>
              </a:rPr>
              <a:t>The </a:t>
            </a:r>
            <a:r>
              <a:rPr b="1" lang="en-US" sz="1600">
                <a:solidFill>
                  <a:schemeClr val="dk1"/>
                </a:solidFill>
              </a:rPr>
              <a:t>Console UI layer</a:t>
            </a:r>
            <a:r>
              <a:rPr lang="en-US" sz="1600">
                <a:solidFill>
                  <a:schemeClr val="dk1"/>
                </a:solidFill>
              </a:rPr>
              <a:t> handles all user input and output; the menu, prompts, and displayed results.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>
                <a:solidFill>
                  <a:schemeClr val="dk1"/>
                </a:solidFill>
              </a:rPr>
              <a:t>The </a:t>
            </a:r>
            <a:r>
              <a:rPr b="1" lang="en-US" sz="1600">
                <a:solidFill>
                  <a:schemeClr val="dk1"/>
                </a:solidFill>
              </a:rPr>
              <a:t>Core/Engine layer</a:t>
            </a:r>
            <a:r>
              <a:rPr lang="en-US" sz="1600">
                <a:solidFill>
                  <a:schemeClr val="dk1"/>
                </a:solidFill>
              </a:rPr>
              <a:t> contains the translation logic, quiz engine, and lesson manager; completely decoupled from the UI.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</a:pPr>
            <a:r>
              <a:rPr lang="en-US" sz="1600">
                <a:solidFill>
                  <a:schemeClr val="dk1"/>
                </a:solidFill>
              </a:rPr>
              <a:t>The </a:t>
            </a:r>
            <a:r>
              <a:rPr b="1" lang="en-US" sz="1600">
                <a:solidFill>
                  <a:schemeClr val="dk1"/>
                </a:solidFill>
              </a:rPr>
              <a:t>Data layer</a:t>
            </a:r>
            <a:r>
              <a:rPr lang="en-US" sz="1600">
                <a:solidFill>
                  <a:schemeClr val="dk1"/>
                </a:solidFill>
              </a:rPr>
              <a:t> stores vocabulary, quiz questions, and lesson content. Sprint 1 uses a built-in dictionary; future sprints will load from external JSON/CSV files.</a:t>
            </a:r>
            <a:endParaRPr sz="1600">
              <a:solidFill>
                <a:schemeClr val="dk1"/>
              </a:solidFill>
            </a:endParaRPr>
          </a:p>
          <a:p>
            <a:pPr indent="-1143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</a:rPr>
              <a:t>This separation means a future GUI or REST API can be swapped in without rewriting core logic.</a:t>
            </a:r>
            <a:endParaRPr sz="1600">
              <a:solidFill>
                <a:schemeClr val="dk1"/>
              </a:solidFill>
            </a:endParaRPr>
          </a:p>
          <a:p>
            <a:pPr indent="-1143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t/>
            </a:r>
            <a:endParaRPr sz="1600"/>
          </a:p>
        </p:txBody>
      </p:sp>
      <p:pic>
        <p:nvPicPr>
          <p:cNvPr id="184" name="Google Shape;184;p3"/>
          <p:cNvPicPr preferRelativeResize="0"/>
          <p:nvPr/>
        </p:nvPicPr>
        <p:blipFill rotWithShape="1">
          <a:blip r:embed="rId3">
            <a:alphaModFix/>
          </a:blip>
          <a:srcRect b="0" l="0" r="0" t="25312"/>
          <a:stretch/>
        </p:blipFill>
        <p:spPr>
          <a:xfrm>
            <a:off x="3930075" y="5191547"/>
            <a:ext cx="4657725" cy="212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"/>
          <p:cNvSpPr/>
          <p:nvPr/>
        </p:nvSpPr>
        <p:spPr>
          <a:xfrm>
            <a:off x="1624085" y="687794"/>
            <a:ext cx="7751928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4"/>
          <p:cNvSpPr txBox="1"/>
          <p:nvPr>
            <p:ph type="title"/>
          </p:nvPr>
        </p:nvSpPr>
        <p:spPr>
          <a:xfrm>
            <a:off x="1920240" y="365125"/>
            <a:ext cx="943356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/>
              <a:t> Implementation Highlights</a:t>
            </a:r>
            <a:endParaRPr b="1"/>
          </a:p>
        </p:txBody>
      </p:sp>
      <p:sp>
        <p:nvSpPr>
          <p:cNvPr id="191" name="Google Shape;191;p4"/>
          <p:cNvSpPr txBox="1"/>
          <p:nvPr>
            <p:ph idx="1" type="body"/>
          </p:nvPr>
        </p:nvSpPr>
        <p:spPr>
          <a:xfrm>
            <a:off x="1920239" y="1825625"/>
            <a:ext cx="10035199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Language:</a:t>
            </a:r>
            <a:r>
              <a:rPr lang="en-US" sz="1600"/>
              <a:t> Java (100% of codebase)</a:t>
            </a:r>
            <a:endParaRPr sz="1600"/>
          </a:p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IDE:</a:t>
            </a:r>
            <a:r>
              <a:rPr lang="en-US" sz="1600"/>
              <a:t> VS Code with the Java Extension Pack</a:t>
            </a:r>
            <a:endParaRPr sz="1600"/>
          </a:p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Build Tools:</a:t>
            </a:r>
            <a:r>
              <a:rPr lang="en-US" sz="1600"/>
              <a:t> Gradle and Maven (pom.xml and build.gradle both included for compatibility)</a:t>
            </a:r>
            <a:endParaRPr sz="1600"/>
          </a:p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Version Control:</a:t>
            </a:r>
            <a:r>
              <a:rPr lang="en-US" sz="1600"/>
              <a:t> Git / GitHub — repository hosted at HaruCrisp/Lingualink</a:t>
            </a:r>
            <a:endParaRPr sz="1600"/>
          </a:p>
          <a:p>
            <a:pPr indent="-1016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/>
              <a:t>Key modules built:</a:t>
            </a:r>
            <a:endParaRPr b="1" sz="1600"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/>
              <a:t>Translation module: EN ↔ ES word and phrase lookup with basic context-aware idiom handling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/>
              <a:t>Quiz module: Multiple-choice questions pulled from question sets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/>
              <a:t>Learning module: Flashcard-style lessons grouped by topic (greetings, classroom, politeness)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</a:pPr>
            <a:r>
              <a:rPr lang="en-US" sz="1600"/>
              <a:t>Console Menu: Text-based navigation connecting all features</a:t>
            </a:r>
            <a:endParaRPr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9722a54a4b_0_19"/>
          <p:cNvSpPr/>
          <p:nvPr/>
        </p:nvSpPr>
        <p:spPr>
          <a:xfrm>
            <a:off x="1624085" y="687794"/>
            <a:ext cx="77520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g39722a54a4b_0_19"/>
          <p:cNvSpPr txBox="1"/>
          <p:nvPr>
            <p:ph type="title"/>
          </p:nvPr>
        </p:nvSpPr>
        <p:spPr>
          <a:xfrm>
            <a:off x="1920240" y="365125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b="1" lang="en-US" sz="3200"/>
              <a:t>Testing &amp; Evaluation</a:t>
            </a:r>
            <a:endParaRPr b="1" sz="3200"/>
          </a:p>
        </p:txBody>
      </p:sp>
      <p:pic>
        <p:nvPicPr>
          <p:cNvPr id="198" name="Google Shape;198;g39722a54a4b_0_19" title="FIU-SCIS-2026Spring-CS-LinguaLink-UserGuide - cmendzz (1080p)_1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4888" y="1618725"/>
            <a:ext cx="8644224" cy="4862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9722a54a4b_0_26"/>
          <p:cNvSpPr/>
          <p:nvPr/>
        </p:nvSpPr>
        <p:spPr>
          <a:xfrm>
            <a:off x="1542200" y="687800"/>
            <a:ext cx="67137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g39722a54a4b_0_26"/>
          <p:cNvSpPr txBox="1"/>
          <p:nvPr>
            <p:ph type="title"/>
          </p:nvPr>
        </p:nvSpPr>
        <p:spPr>
          <a:xfrm>
            <a:off x="1708315" y="365000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1" lang="en-US" sz="3200">
                <a:solidFill>
                  <a:schemeClr val="lt1"/>
                </a:solidFill>
              </a:rPr>
              <a:t>Challenges &amp; Lessons Learned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05" name="Google Shape;205;g39722a54a4b_0_26"/>
          <p:cNvSpPr txBox="1"/>
          <p:nvPr>
            <p:ph idx="1" type="body"/>
          </p:nvPr>
        </p:nvSpPr>
        <p:spPr>
          <a:xfrm>
            <a:off x="1920250" y="1690700"/>
            <a:ext cx="4176900" cy="48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</a:rPr>
              <a:t>Challenges:</a:t>
            </a: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Keeping the codebase modular from day one required careful interface design — early versions had translation logic mixed into the UI class.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Building a context-aware translation engine (handling idioms, not just word-for-word lookup) was more complex than anticipated.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Coordinating as a team across different schedules required clear Git branching discipline.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Deciding between Maven and Gradle added early setup friction — both were kept for compatibility.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206" name="Google Shape;206;g39722a54a4b_0_26"/>
          <p:cNvSpPr txBox="1"/>
          <p:nvPr>
            <p:ph idx="1" type="body"/>
          </p:nvPr>
        </p:nvSpPr>
        <p:spPr>
          <a:xfrm>
            <a:off x="6811394" y="1690700"/>
            <a:ext cx="41769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b="1" lang="en-US" sz="1600">
                <a:solidFill>
                  <a:schemeClr val="dk1"/>
                </a:solidFill>
              </a:rPr>
              <a:t>Lessons Learned:</a:t>
            </a: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Decoupling UI from logic early pays off significantly when adding features later.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Using GitHub Issues and clear commit messages made merging much smoother.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Starting with a minimal working product (console menu + translation) and then adding quiz/learning was the right incremental approach.</a:t>
            </a:r>
            <a:endParaRPr sz="1600">
              <a:solidFill>
                <a:schemeClr val="dk1"/>
              </a:solidFill>
            </a:endParaRPr>
          </a:p>
          <a:p>
            <a:pPr indent="-114300" lvl="0" marL="2286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9722a54a4b_0_35"/>
          <p:cNvSpPr/>
          <p:nvPr/>
        </p:nvSpPr>
        <p:spPr>
          <a:xfrm>
            <a:off x="1542201" y="687800"/>
            <a:ext cx="6292500" cy="68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g39722a54a4b_0_35"/>
          <p:cNvSpPr txBox="1"/>
          <p:nvPr>
            <p:ph type="title"/>
          </p:nvPr>
        </p:nvSpPr>
        <p:spPr>
          <a:xfrm>
            <a:off x="1708315" y="365000"/>
            <a:ext cx="94335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Arial"/>
              <a:buNone/>
            </a:pPr>
            <a:r>
              <a:rPr b="1" lang="en-US" sz="3200">
                <a:solidFill>
                  <a:schemeClr val="lt1"/>
                </a:solidFill>
              </a:rPr>
              <a:t>Future Work &amp; Roadmap</a:t>
            </a:r>
            <a:endParaRPr b="1" sz="3200">
              <a:solidFill>
                <a:schemeClr val="lt1"/>
              </a:solidFill>
            </a:endParaRPr>
          </a:p>
        </p:txBody>
      </p:sp>
      <p:sp>
        <p:nvSpPr>
          <p:cNvPr id="213" name="Google Shape;213;g39722a54a4b_0_35"/>
          <p:cNvSpPr txBox="1"/>
          <p:nvPr>
            <p:ph idx="1" type="body"/>
          </p:nvPr>
        </p:nvSpPr>
        <p:spPr>
          <a:xfrm>
            <a:off x="2157190" y="2273200"/>
            <a:ext cx="94335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600">
                <a:solidFill>
                  <a:schemeClr val="dk1"/>
                </a:solidFill>
              </a:rPr>
              <a:t>Future Goals (post-capstone):</a:t>
            </a: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JavaFX or web-based GUI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Speech input and output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Smarter context-aware translation engine (possibly AI-backed)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-US" sz="1600">
                <a:solidFill>
                  <a:schemeClr val="dk1"/>
                </a:solidFill>
              </a:rPr>
              <a:t>Glossary view for organizing saved vocabulary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ree, palm, outdoor, plant&#10;&#10;Description automatically generated" id="218" name="Google Shape;218;p1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015" r="7015" t="0"/>
          <a:stretch/>
        </p:blipFill>
        <p:spPr>
          <a:xfrm>
            <a:off x="8375615" y="365123"/>
            <a:ext cx="3684172" cy="28587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outdoor, sky, sign&#10;&#10;Description automatically generated" id="219" name="Google Shape;219;p1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849" r="2849" t="0"/>
          <a:stretch/>
        </p:blipFill>
        <p:spPr>
          <a:xfrm>
            <a:off x="4476129" y="365124"/>
            <a:ext cx="3684172" cy="585469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7"/>
          <p:cNvSpPr txBox="1"/>
          <p:nvPr>
            <p:ph type="title"/>
          </p:nvPr>
        </p:nvSpPr>
        <p:spPr>
          <a:xfrm>
            <a:off x="208723" y="365124"/>
            <a:ext cx="392595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Thank You!</a:t>
            </a:r>
            <a:endParaRPr/>
          </a:p>
        </p:txBody>
      </p:sp>
      <p:sp>
        <p:nvSpPr>
          <p:cNvPr id="221" name="Google Shape;221;p17"/>
          <p:cNvSpPr txBox="1"/>
          <p:nvPr>
            <p:ph idx="1" type="body"/>
          </p:nvPr>
        </p:nvSpPr>
        <p:spPr>
          <a:xfrm>
            <a:off x="208723" y="1835565"/>
            <a:ext cx="3925956" cy="40259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descr="A group of people outside a building&#10;&#10;Description automatically generated with medium confidence" id="222" name="Google Shape;222;p1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7015" r="7015" t="0"/>
          <a:stretch/>
        </p:blipFill>
        <p:spPr>
          <a:xfrm>
            <a:off x="8375615" y="3348649"/>
            <a:ext cx="3684172" cy="2858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0x010100CCBF305E6E409946AD1DA7014EE1833A</vt:lpwstr>
  </property>
  <property fmtid="{D5CDD505-2E9C-101B-9397-08002B2CF9AE}" pid="3" name="MediaServiceImageTags">
    <vt:lpwstr/>
  </property>
</Properties>
</file>