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 roundtripDataSignature="AMtx7mgkET9ssOnGFwIVebI3VMNOrW3xR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728"/>
  </p:normalViewPr>
  <p:slideViewPr>
    <p:cSldViewPr snapToGrid="0">
      <p:cViewPr>
        <p:scale>
          <a:sx n="21" d="100"/>
          <a:sy n="21" d="100"/>
        </p:scale>
        <p:origin x="1864"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customschemas.google.com/relationships/presentationmetadata" Target="metadata"/><Relationship Id="rId10" Type="http://schemas.openxmlformats.org/officeDocument/2006/relationships/tableStyles" Target="tableStyles.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
        <p:cNvGrpSpPr/>
        <p:nvPr/>
      </p:nvGrpSpPr>
      <p:grpSpPr>
        <a:xfrm>
          <a:off x="0" y="0"/>
          <a:ext cx="0" cy="0"/>
          <a:chOff x="0" y="0"/>
          <a:chExt cx="0" cy="0"/>
        </a:xfrm>
      </p:grpSpPr>
      <p:sp>
        <p:nvSpPr>
          <p:cNvPr id="21" name="Google Shape;2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 name="Google Shape;2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2" type="blank">
  <p:cSld name="BLANK">
    <p:bg>
      <p:bgPr>
        <a:blipFill>
          <a:blip r:embed="rId2">
            <a:alphaModFix/>
          </a:blip>
          <a:stretch>
            <a:fillRect/>
          </a:stretch>
        </a:blipFill>
        <a:effectLst/>
      </p:bgPr>
    </p:bg>
    <p:spTree>
      <p:nvGrpSpPr>
        <p:cNvPr id="1" name="Shape 6"/>
        <p:cNvGrpSpPr/>
        <p:nvPr/>
      </p:nvGrpSpPr>
      <p:grpSpPr>
        <a:xfrm>
          <a:off x="0" y="0"/>
          <a:ext cx="0" cy="0"/>
          <a:chOff x="0" y="0"/>
          <a:chExt cx="0" cy="0"/>
        </a:xfrm>
      </p:grpSpPr>
      <p:sp>
        <p:nvSpPr>
          <p:cNvPr id="7" name="Google Shape;7;p3"/>
          <p:cNvSpPr/>
          <p:nvPr/>
        </p:nvSpPr>
        <p:spPr>
          <a:xfrm>
            <a:off x="0" y="29233911"/>
            <a:ext cx="43891200" cy="395021"/>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480" b="0" i="0" u="none" strike="noStrike" cap="none">
              <a:solidFill>
                <a:schemeClr val="lt1"/>
              </a:solidFill>
              <a:latin typeface="Calibri"/>
              <a:ea typeface="Calibri"/>
              <a:cs typeface="Calibri"/>
              <a:sym typeface="Calibri"/>
            </a:endParaRPr>
          </a:p>
        </p:txBody>
      </p:sp>
      <p:sp>
        <p:nvSpPr>
          <p:cNvPr id="8" name="Google Shape;8;p3"/>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0" u="none" strike="noStrike" cap="none">
                <a:solidFill>
                  <a:srgbClr val="AEABAB"/>
                </a:solidFill>
                <a:latin typeface="Arial"/>
                <a:ea typeface="Arial"/>
                <a:cs typeface="Arial"/>
                <a:sym typeface="Arial"/>
              </a:rPr>
              <a:t>FLORIDA INTERNATIONAL UNIVERSITY</a:t>
            </a:r>
            <a:endParaRPr/>
          </a:p>
        </p:txBody>
      </p:sp>
      <p:pic>
        <p:nvPicPr>
          <p:cNvPr id="9" name="Google Shape;9;p3" descr="A picture containing drawing&#10;&#10;Description automatically generated"/>
          <p:cNvPicPr preferRelativeResize="0"/>
          <p:nvPr/>
        </p:nvPicPr>
        <p:blipFill rotWithShape="1">
          <a:blip r:embed="rId3">
            <a:alphaModFix/>
          </a:blip>
          <a:srcRect/>
          <a:stretch/>
        </p:blipFill>
        <p:spPr>
          <a:xfrm>
            <a:off x="994221" y="30229645"/>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4" descr="A picture containing drawing&#10;&#10;Description automatically generated"/>
          <p:cNvPicPr preferRelativeResize="0"/>
          <p:nvPr/>
        </p:nvPicPr>
        <p:blipFill rotWithShape="1">
          <a:blip r:embed="rId2">
            <a:alphaModFix/>
          </a:blip>
          <a:srcRect/>
          <a:stretch/>
        </p:blipFill>
        <p:spPr>
          <a:xfrm>
            <a:off x="1196797" y="1016276"/>
            <a:ext cx="3641446" cy="3126894"/>
          </a:xfrm>
          <a:prstGeom prst="rect">
            <a:avLst/>
          </a:prstGeom>
          <a:noFill/>
          <a:ln>
            <a:noFill/>
          </a:ln>
        </p:spPr>
      </p:pic>
      <p:sp>
        <p:nvSpPr>
          <p:cNvPr id="12" name="Google Shape;12;p4"/>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3"/>
        <p:cNvGrpSpPr/>
        <p:nvPr/>
      </p:nvGrpSpPr>
      <p:grpSpPr>
        <a:xfrm>
          <a:off x="0" y="0"/>
          <a:ext cx="0" cy="0"/>
          <a:chOff x="0" y="0"/>
          <a:chExt cx="0" cy="0"/>
        </a:xfrm>
      </p:grpSpPr>
      <p:pic>
        <p:nvPicPr>
          <p:cNvPr id="14" name="Google Shape;14;p5" descr="A close up of a sign&#10;&#10;Description automatically generated"/>
          <p:cNvPicPr preferRelativeResize="0"/>
          <p:nvPr/>
        </p:nvPicPr>
        <p:blipFill rotWithShape="1">
          <a:blip r:embed="rId2">
            <a:alphaModFix/>
          </a:blip>
          <a:srcRect/>
          <a:stretch/>
        </p:blipFill>
        <p:spPr>
          <a:xfrm>
            <a:off x="1097308" y="1089188"/>
            <a:ext cx="3641448" cy="3126894"/>
          </a:xfrm>
          <a:prstGeom prst="rect">
            <a:avLst/>
          </a:prstGeom>
          <a:noFill/>
          <a:ln>
            <a:noFill/>
          </a:ln>
        </p:spPr>
      </p:pic>
      <p:sp>
        <p:nvSpPr>
          <p:cNvPr id="15" name="Google Shape;15;p5"/>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Blank4">
  <p:cSld name="2_Blank4">
    <p:bg>
      <p:bgPr>
        <a:solidFill>
          <a:srgbClr val="F2F2F2"/>
        </a:solidFill>
        <a:effectLst/>
      </p:bgPr>
    </p:bg>
    <p:spTree>
      <p:nvGrpSpPr>
        <p:cNvPr id="1" name="Shape 16"/>
        <p:cNvGrpSpPr/>
        <p:nvPr/>
      </p:nvGrpSpPr>
      <p:grpSpPr>
        <a:xfrm>
          <a:off x="0" y="0"/>
          <a:ext cx="0" cy="0"/>
          <a:chOff x="0" y="0"/>
          <a:chExt cx="0" cy="0"/>
        </a:xfrm>
      </p:grpSpPr>
      <p:pic>
        <p:nvPicPr>
          <p:cNvPr id="17" name="Google Shape;17;p6" descr="A close up of a sign&#10;&#10;Description automatically generated"/>
          <p:cNvPicPr preferRelativeResize="0"/>
          <p:nvPr/>
        </p:nvPicPr>
        <p:blipFill rotWithShape="1">
          <a:blip r:embed="rId2">
            <a:alphaModFix/>
          </a:blip>
          <a:srcRect/>
          <a:stretch/>
        </p:blipFill>
        <p:spPr>
          <a:xfrm>
            <a:off x="994221" y="30227620"/>
            <a:ext cx="2651530" cy="2276856"/>
          </a:xfrm>
          <a:prstGeom prst="rect">
            <a:avLst/>
          </a:prstGeom>
          <a:noFill/>
          <a:ln>
            <a:noFill/>
          </a:ln>
        </p:spPr>
      </p:pic>
      <p:sp>
        <p:nvSpPr>
          <p:cNvPr id="18" name="Google Shape;18;p6"/>
          <p:cNvSpPr txBox="1"/>
          <p:nvPr/>
        </p:nvSpPr>
        <p:spPr>
          <a:xfrm>
            <a:off x="28889373" y="31366048"/>
            <a:ext cx="14007606"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
        <p:nvSpPr>
          <p:cNvPr id="19" name="Google Shape;19;p6"/>
          <p:cNvSpPr/>
          <p:nvPr/>
        </p:nvSpPr>
        <p:spPr>
          <a:xfrm>
            <a:off x="0" y="29233911"/>
            <a:ext cx="43891200" cy="395021"/>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648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
        <p:cNvGrpSpPr/>
        <p:nvPr/>
      </p:nvGrpSpPr>
      <p:grpSpPr>
        <a:xfrm>
          <a:off x="0" y="0"/>
          <a:ext cx="0" cy="0"/>
          <a:chOff x="0" y="0"/>
          <a:chExt cx="0" cy="0"/>
        </a:xfrm>
      </p:grpSpPr>
      <p:sp>
        <p:nvSpPr>
          <p:cNvPr id="24" name="Google Shape;24;p1"/>
          <p:cNvSpPr txBox="1"/>
          <p:nvPr/>
        </p:nvSpPr>
        <p:spPr>
          <a:xfrm>
            <a:off x="7984273" y="474733"/>
            <a:ext cx="32833056" cy="28623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7200" b="1" i="0" u="none" strike="noStrike" cap="none">
                <a:solidFill>
                  <a:srgbClr val="FFFFFF"/>
                </a:solidFill>
                <a:latin typeface="Arial"/>
                <a:ea typeface="Arial"/>
                <a:cs typeface="Arial"/>
                <a:sym typeface="Arial"/>
              </a:rPr>
              <a:t>Knight Foundation School of Computing and Information Sciences</a:t>
            </a:r>
            <a:endParaRPr/>
          </a:p>
          <a:p>
            <a:pPr marL="0" marR="0" lvl="0" indent="0" algn="l" rtl="0">
              <a:spcBef>
                <a:spcPts val="0"/>
              </a:spcBef>
              <a:spcAft>
                <a:spcPts val="0"/>
              </a:spcAft>
              <a:buNone/>
            </a:pPr>
            <a:r>
              <a:rPr lang="en-US" sz="5400" b="0" i="1" u="none" strike="noStrike" cap="none">
                <a:solidFill>
                  <a:srgbClr val="FFFFFF"/>
                </a:solidFill>
                <a:latin typeface="Arial"/>
                <a:ea typeface="Arial"/>
                <a:cs typeface="Arial"/>
                <a:sym typeface="Arial"/>
              </a:rPr>
              <a:t>Fall 2025 Senior Design Project</a:t>
            </a:r>
            <a:endParaRPr sz="5400" b="0" i="0" u="none" strike="noStrike" cap="none">
              <a:solidFill>
                <a:schemeClr val="dk1"/>
              </a:solidFill>
              <a:latin typeface="Arial"/>
              <a:ea typeface="Arial"/>
              <a:cs typeface="Arial"/>
              <a:sym typeface="Arial"/>
            </a:endParaRPr>
          </a:p>
          <a:p>
            <a:pPr marL="0" marR="0" lvl="0" indent="0" algn="ctr" rtl="0">
              <a:spcBef>
                <a:spcPts val="0"/>
              </a:spcBef>
              <a:spcAft>
                <a:spcPts val="0"/>
              </a:spcAft>
              <a:buNone/>
            </a:pPr>
            <a:endParaRPr sz="5400" b="0" i="1" u="none" strike="noStrike" cap="none">
              <a:solidFill>
                <a:schemeClr val="lt1"/>
              </a:solidFill>
              <a:latin typeface="Arial"/>
              <a:ea typeface="Arial"/>
              <a:cs typeface="Arial"/>
              <a:sym typeface="Arial"/>
            </a:endParaRPr>
          </a:p>
        </p:txBody>
      </p:sp>
      <p:sp>
        <p:nvSpPr>
          <p:cNvPr id="25" name="Google Shape;25;p1"/>
          <p:cNvSpPr txBox="1"/>
          <p:nvPr/>
        </p:nvSpPr>
        <p:spPr>
          <a:xfrm>
            <a:off x="4343400" y="3233143"/>
            <a:ext cx="35204400" cy="3229422"/>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rgbClr val="00FFFF"/>
              </a:buClr>
              <a:buSzPts val="10000"/>
              <a:buFont typeface="Arial"/>
              <a:buNone/>
            </a:pPr>
            <a:r>
              <a:rPr lang="en-US" sz="10000" b="1" i="0" u="none" strike="noStrike" cap="none">
                <a:solidFill>
                  <a:srgbClr val="00FFFF"/>
                </a:solidFill>
                <a:latin typeface="Arial"/>
                <a:ea typeface="Arial"/>
                <a:cs typeface="Arial"/>
                <a:sym typeface="Arial"/>
              </a:rPr>
              <a:t>Mood Based Playlist Recommender: Moodify</a:t>
            </a:r>
            <a:endParaRPr/>
          </a:p>
          <a:p>
            <a:pPr marL="0" marR="0" lvl="0" indent="0" algn="ctr" rtl="0">
              <a:spcBef>
                <a:spcPts val="0"/>
              </a:spcBef>
              <a:spcAft>
                <a:spcPts val="0"/>
              </a:spcAft>
              <a:buClr>
                <a:srgbClr val="00FFFF"/>
              </a:buClr>
              <a:buSzPts val="10000"/>
              <a:buFont typeface="Arial"/>
              <a:buNone/>
            </a:pPr>
            <a:r>
              <a:rPr lang="en-US" sz="3500" b="1" i="0" u="none" strike="noStrike" cap="none">
                <a:solidFill>
                  <a:srgbClr val="FFFFFF"/>
                </a:solidFill>
                <a:latin typeface="Arial"/>
                <a:ea typeface="Arial"/>
                <a:cs typeface="Arial"/>
                <a:sym typeface="Arial"/>
              </a:rPr>
              <a:t>Students: </a:t>
            </a:r>
            <a:r>
              <a:rPr lang="en-US" sz="3500" b="0" i="0" u="none" strike="noStrike" cap="none">
                <a:solidFill>
                  <a:schemeClr val="lt1"/>
                </a:solidFill>
                <a:latin typeface="Arial"/>
                <a:ea typeface="Arial"/>
                <a:cs typeface="Arial"/>
                <a:sym typeface="Arial"/>
              </a:rPr>
              <a:t>Mauricio Cubillos, Roseline Damiscar, Paola Montejo, Zara Moreno, Angie Salazar</a:t>
            </a:r>
            <a:endParaRPr sz="3500" b="0" i="0" u="none" strike="noStrike" cap="none">
              <a:solidFill>
                <a:schemeClr val="lt1"/>
              </a:solidFill>
              <a:latin typeface="Arial"/>
              <a:ea typeface="Arial"/>
              <a:cs typeface="Arial"/>
              <a:sym typeface="Arial"/>
            </a:endParaRPr>
          </a:p>
          <a:p>
            <a:pPr marL="0" marR="0" lvl="0" indent="0" algn="ctr" rtl="0">
              <a:spcBef>
                <a:spcPts val="0"/>
              </a:spcBef>
              <a:spcAft>
                <a:spcPts val="0"/>
              </a:spcAft>
              <a:buClr>
                <a:srgbClr val="FFFFFF"/>
              </a:buClr>
              <a:buSzPts val="3500"/>
              <a:buFont typeface="Arial"/>
              <a:buNone/>
            </a:pPr>
            <a:r>
              <a:rPr lang="en-US" sz="3500" b="1" i="0" u="none" strike="noStrike" cap="none">
                <a:solidFill>
                  <a:schemeClr val="lt1"/>
                </a:solidFill>
                <a:latin typeface="Arial"/>
                <a:ea typeface="Arial"/>
                <a:cs typeface="Arial"/>
                <a:sym typeface="Arial"/>
              </a:rPr>
              <a:t>Instructor:</a:t>
            </a:r>
            <a:r>
              <a:rPr lang="en-US" sz="3500" b="1" i="1" u="none" strike="noStrike" cap="none">
                <a:solidFill>
                  <a:schemeClr val="lt1"/>
                </a:solidFill>
                <a:latin typeface="Arial"/>
                <a:ea typeface="Arial"/>
                <a:cs typeface="Arial"/>
                <a:sym typeface="Arial"/>
              </a:rPr>
              <a:t> </a:t>
            </a:r>
            <a:r>
              <a:rPr lang="en-US" sz="3500" b="0" i="1" u="none" strike="noStrike" cap="none">
                <a:solidFill>
                  <a:schemeClr val="lt1"/>
                </a:solidFill>
                <a:latin typeface="Arial"/>
                <a:ea typeface="Arial"/>
                <a:cs typeface="Arial"/>
                <a:sym typeface="Arial"/>
              </a:rPr>
              <a:t>Dr. Masoud Sadjadi</a:t>
            </a:r>
            <a:r>
              <a:rPr lang="en-US" sz="3500" b="0" i="0" u="none" strike="noStrike" cap="none">
                <a:solidFill>
                  <a:schemeClr val="lt1"/>
                </a:solidFill>
                <a:latin typeface="Arial"/>
                <a:ea typeface="Arial"/>
                <a:cs typeface="Arial"/>
                <a:sym typeface="Arial"/>
              </a:rPr>
              <a:t>,</a:t>
            </a:r>
            <a:r>
              <a:rPr lang="en-US" sz="3500" b="0" i="1" u="none" strike="noStrike" cap="none">
                <a:solidFill>
                  <a:schemeClr val="lt1"/>
                </a:solidFill>
                <a:latin typeface="Arial"/>
                <a:ea typeface="Arial"/>
                <a:cs typeface="Arial"/>
                <a:sym typeface="Arial"/>
              </a:rPr>
              <a:t> </a:t>
            </a:r>
            <a:r>
              <a:rPr lang="en-US" sz="3500" b="0" i="0" u="none" strike="noStrike" cap="none">
                <a:solidFill>
                  <a:srgbClr val="FFFFFF"/>
                </a:solidFill>
                <a:latin typeface="Arial"/>
                <a:ea typeface="Arial"/>
                <a:cs typeface="Arial"/>
                <a:sym typeface="Arial"/>
              </a:rPr>
              <a:t>Florida International University</a:t>
            </a:r>
            <a:endParaRPr sz="9600" b="0" i="0" u="none" strike="noStrike" cap="none">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3500"/>
              <a:buFont typeface="Arial"/>
              <a:buNone/>
            </a:pPr>
            <a:endParaRPr sz="3500" b="0" i="0" u="none" strike="noStrike" cap="none">
              <a:solidFill>
                <a:schemeClr val="lt1"/>
              </a:solidFill>
              <a:latin typeface="Arial"/>
              <a:ea typeface="Arial"/>
              <a:cs typeface="Arial"/>
              <a:sym typeface="Arial"/>
            </a:endParaRPr>
          </a:p>
        </p:txBody>
      </p:sp>
      <p:sp>
        <p:nvSpPr>
          <p:cNvPr id="26" name="Google Shape;26;p1"/>
          <p:cNvSpPr txBox="1"/>
          <p:nvPr/>
        </p:nvSpPr>
        <p:spPr>
          <a:xfrm>
            <a:off x="3711215" y="7152831"/>
            <a:ext cx="4114800" cy="690266"/>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PROBLEM</a:t>
            </a:r>
            <a:endParaRPr sz="4000" b="1" i="0" u="none" strike="noStrike" cap="none">
              <a:solidFill>
                <a:srgbClr val="FFD966"/>
              </a:solidFill>
              <a:latin typeface="Arial"/>
              <a:ea typeface="Arial"/>
              <a:cs typeface="Arial"/>
              <a:sym typeface="Arial"/>
            </a:endParaRPr>
          </a:p>
        </p:txBody>
      </p:sp>
      <p:sp>
        <p:nvSpPr>
          <p:cNvPr id="27" name="Google Shape;27;p1"/>
          <p:cNvSpPr txBox="1"/>
          <p:nvPr/>
        </p:nvSpPr>
        <p:spPr>
          <a:xfrm>
            <a:off x="18831699" y="7059501"/>
            <a:ext cx="6074229" cy="690266"/>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CURRENT SYSTEM</a:t>
            </a:r>
            <a:endParaRPr/>
          </a:p>
        </p:txBody>
      </p:sp>
      <p:sp>
        <p:nvSpPr>
          <p:cNvPr id="28" name="Google Shape;28;p1"/>
          <p:cNvSpPr txBox="1"/>
          <p:nvPr/>
        </p:nvSpPr>
        <p:spPr>
          <a:xfrm>
            <a:off x="34766949" y="6954695"/>
            <a:ext cx="5070021" cy="690266"/>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REQUIREMENTS</a:t>
            </a:r>
            <a:endParaRPr/>
          </a:p>
        </p:txBody>
      </p:sp>
      <p:sp>
        <p:nvSpPr>
          <p:cNvPr id="29" name="Google Shape;29;p1"/>
          <p:cNvSpPr txBox="1"/>
          <p:nvPr/>
        </p:nvSpPr>
        <p:spPr>
          <a:xfrm>
            <a:off x="2829473" y="14166657"/>
            <a:ext cx="5878284" cy="690266"/>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SYSTEM DESIGN</a:t>
            </a:r>
            <a:endParaRPr/>
          </a:p>
        </p:txBody>
      </p:sp>
      <p:sp>
        <p:nvSpPr>
          <p:cNvPr id="30" name="Google Shape;30;p1"/>
          <p:cNvSpPr txBox="1"/>
          <p:nvPr/>
        </p:nvSpPr>
        <p:spPr>
          <a:xfrm>
            <a:off x="19328776" y="14777339"/>
            <a:ext cx="4972200" cy="6903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OBJECT DESIGN</a:t>
            </a:r>
            <a:endParaRPr sz="4000" b="1" i="0" u="none" strike="noStrike" cap="none">
              <a:solidFill>
                <a:srgbClr val="FFD966"/>
              </a:solidFill>
              <a:latin typeface="Arial"/>
              <a:ea typeface="Arial"/>
              <a:cs typeface="Arial"/>
              <a:sym typeface="Arial"/>
            </a:endParaRPr>
          </a:p>
        </p:txBody>
      </p:sp>
      <p:sp>
        <p:nvSpPr>
          <p:cNvPr id="31" name="Google Shape;31;p1"/>
          <p:cNvSpPr txBox="1"/>
          <p:nvPr/>
        </p:nvSpPr>
        <p:spPr>
          <a:xfrm>
            <a:off x="35179021" y="22034420"/>
            <a:ext cx="4114800" cy="690266"/>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SUMMARY</a:t>
            </a:r>
            <a:endParaRPr sz="4000" b="1" i="0" u="none" strike="noStrike" cap="none">
              <a:solidFill>
                <a:srgbClr val="FFD966"/>
              </a:solidFill>
              <a:latin typeface="Arial"/>
              <a:ea typeface="Arial"/>
              <a:cs typeface="Arial"/>
              <a:sym typeface="Arial"/>
            </a:endParaRPr>
          </a:p>
        </p:txBody>
      </p:sp>
      <p:sp>
        <p:nvSpPr>
          <p:cNvPr id="32" name="Google Shape;32;p1"/>
          <p:cNvSpPr txBox="1"/>
          <p:nvPr/>
        </p:nvSpPr>
        <p:spPr>
          <a:xfrm>
            <a:off x="766629" y="7875909"/>
            <a:ext cx="10850226" cy="5614691"/>
          </a:xfrm>
          <a:prstGeom prst="rect">
            <a:avLst/>
          </a:prstGeom>
          <a:noFill/>
          <a:ln>
            <a:noFill/>
          </a:ln>
        </p:spPr>
        <p:txBody>
          <a:bodyPr spcFirstLastPara="1" wrap="square" lIns="73975" tIns="36975" rIns="73975" bIns="36975" anchor="t" anchorCtr="0">
            <a:spAutoFit/>
          </a:bodyPr>
          <a:lstStyle/>
          <a:p>
            <a:pPr marL="0" marR="0" lvl="0" indent="0" algn="l" rtl="0">
              <a:spcBef>
                <a:spcPts val="0"/>
              </a:spcBef>
              <a:spcAft>
                <a:spcPts val="0"/>
              </a:spcAft>
              <a:buNone/>
            </a:pPr>
            <a:r>
              <a:rPr lang="en-US" sz="3600" b="0" i="0" u="none" strike="noStrike" cap="none">
                <a:solidFill>
                  <a:schemeClr val="lt1"/>
                </a:solidFill>
                <a:latin typeface="Arial"/>
                <a:ea typeface="Arial"/>
                <a:cs typeface="Arial"/>
                <a:sym typeface="Arial"/>
              </a:rPr>
              <a:t>University students often struggle to find music that immediately matches their specific emotional state without spending excessive time manually searching or compiling songs. Existing music streaming platforms require users to manually create playlists or search for generic terms, which disrupts their workflow and study focus. There is a need for a solution that instantaneously translates a user's mood—whether selected or described—into a curated listening experience. </a:t>
            </a:r>
            <a:endParaRPr sz="3600" b="0" i="0" u="none" strike="noStrike" cap="none">
              <a:solidFill>
                <a:schemeClr val="lt1"/>
              </a:solidFill>
              <a:latin typeface="Arial"/>
              <a:ea typeface="Arial"/>
              <a:cs typeface="Arial"/>
              <a:sym typeface="Arial"/>
            </a:endParaRPr>
          </a:p>
        </p:txBody>
      </p:sp>
      <p:sp>
        <p:nvSpPr>
          <p:cNvPr id="33" name="Google Shape;33;p1"/>
          <p:cNvSpPr txBox="1"/>
          <p:nvPr/>
        </p:nvSpPr>
        <p:spPr>
          <a:xfrm>
            <a:off x="17056025" y="7739175"/>
            <a:ext cx="10311300" cy="4507800"/>
          </a:xfrm>
          <a:prstGeom prst="rect">
            <a:avLst/>
          </a:prstGeom>
          <a:noFill/>
          <a:ln>
            <a:noFill/>
          </a:ln>
        </p:spPr>
        <p:txBody>
          <a:bodyPr spcFirstLastPara="1" wrap="square" lIns="73975" tIns="36975" rIns="73975" bIns="36975" anchor="t" anchorCtr="0">
            <a:spAutoFit/>
          </a:bodyPr>
          <a:lstStyle/>
          <a:p>
            <a:pPr marL="0" marR="0" lvl="0" indent="0" algn="l" rtl="0">
              <a:spcBef>
                <a:spcPts val="0"/>
              </a:spcBef>
              <a:spcAft>
                <a:spcPts val="0"/>
              </a:spcAft>
              <a:buNone/>
            </a:pPr>
            <a:r>
              <a:rPr lang="en-US" sz="3600" b="0" i="0" u="none" strike="noStrike" cap="none">
                <a:solidFill>
                  <a:schemeClr val="lt1"/>
                </a:solidFill>
                <a:latin typeface="Arial"/>
                <a:ea typeface="Arial"/>
                <a:cs typeface="Arial"/>
                <a:sym typeface="Arial"/>
              </a:rPr>
              <a:t>Currently, users primarily rely on manually compiling playlists track-by-track. This process is time-consuming and often yields inconsistent results that do not accurately reflect the user's specific mood or context. Existing applications lack the ability to intuitively interpret descriptive text input to generate personalized music recommendations dynamically.</a:t>
            </a:r>
            <a:endParaRPr sz="3600" b="0" i="0" u="none" strike="noStrike" cap="none">
              <a:solidFill>
                <a:schemeClr val="lt1"/>
              </a:solidFill>
              <a:latin typeface="Arial"/>
              <a:ea typeface="Arial"/>
              <a:cs typeface="Arial"/>
              <a:sym typeface="Arial"/>
            </a:endParaRPr>
          </a:p>
        </p:txBody>
      </p:sp>
      <p:sp>
        <p:nvSpPr>
          <p:cNvPr id="34" name="Google Shape;34;p1"/>
          <p:cNvSpPr txBox="1"/>
          <p:nvPr/>
        </p:nvSpPr>
        <p:spPr>
          <a:xfrm>
            <a:off x="31511229" y="7798626"/>
            <a:ext cx="11613300" cy="6862800"/>
          </a:xfrm>
          <a:prstGeom prst="rect">
            <a:avLst/>
          </a:prstGeom>
          <a:noFill/>
          <a:ln>
            <a:noFill/>
          </a:ln>
        </p:spPr>
        <p:txBody>
          <a:bodyPr spcFirstLastPara="1" wrap="square" lIns="73975" tIns="36975" rIns="73975" bIns="36975" anchor="t" anchorCtr="0">
            <a:spAutoFit/>
          </a:bodyPr>
          <a:lstStyle/>
          <a:p>
            <a:pPr marL="571500" marR="0" lvl="0" indent="-571500" algn="l" rtl="0">
              <a:spcBef>
                <a:spcPts val="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Mood Selection:</a:t>
            </a:r>
            <a:r>
              <a:rPr lang="en-US" sz="3600" b="0" i="0" u="none" strike="noStrike" cap="none">
                <a:solidFill>
                  <a:schemeClr val="lt1"/>
                </a:solidFill>
                <a:latin typeface="Arial"/>
                <a:ea typeface="Arial"/>
                <a:cs typeface="Arial"/>
                <a:sym typeface="Arial"/>
              </a:rPr>
              <a:t> Users must be able to select a </a:t>
            </a:r>
            <a:r>
              <a:rPr lang="en-US" sz="3600">
                <a:solidFill>
                  <a:schemeClr val="lt1"/>
                </a:solidFill>
              </a:rPr>
              <a:t>predefined</a:t>
            </a:r>
            <a:r>
              <a:rPr lang="en-US" sz="3600" b="0" i="0" u="none" strike="noStrike" cap="none">
                <a:solidFill>
                  <a:schemeClr val="lt1"/>
                </a:solidFill>
                <a:latin typeface="Arial"/>
                <a:ea typeface="Arial"/>
                <a:cs typeface="Arial"/>
                <a:sym typeface="Arial"/>
              </a:rPr>
              <a:t> mood (Chill, Focus, Energetic, Happy, Sad).</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Text Input:</a:t>
            </a:r>
            <a:r>
              <a:rPr lang="en-US" sz="3600" b="0" i="0" u="none" strike="noStrike" cap="none">
                <a:solidFill>
                  <a:schemeClr val="lt1"/>
                </a:solidFill>
                <a:latin typeface="Arial"/>
                <a:ea typeface="Arial"/>
                <a:cs typeface="Arial"/>
                <a:sym typeface="Arial"/>
              </a:rPr>
              <a:t> Users must be able to input a text description of their mood, which the system interprets using NLP.</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Playlist Generation:</a:t>
            </a:r>
            <a:r>
              <a:rPr lang="en-US" sz="3600" b="0" i="0" u="none" strike="noStrike" cap="none">
                <a:solidFill>
                  <a:schemeClr val="lt1"/>
                </a:solidFill>
                <a:latin typeface="Arial"/>
                <a:ea typeface="Arial"/>
                <a:cs typeface="Arial"/>
                <a:sym typeface="Arial"/>
              </a:rPr>
              <a:t> The system must retrieve and display relevant playlists and tracks from Spotify based on the identified mood. </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Playback Integration:</a:t>
            </a:r>
            <a:r>
              <a:rPr lang="en-US" sz="3600" b="0" i="0" u="none" strike="noStrike" cap="none">
                <a:solidFill>
                  <a:schemeClr val="lt1"/>
                </a:solidFill>
                <a:latin typeface="Arial"/>
                <a:ea typeface="Arial"/>
                <a:cs typeface="Arial"/>
                <a:sym typeface="Arial"/>
              </a:rPr>
              <a:t> Users must be able to open the recommended playlists directly in Spotify.</a:t>
            </a:r>
            <a:endParaRPr/>
          </a:p>
        </p:txBody>
      </p:sp>
      <p:sp>
        <p:nvSpPr>
          <p:cNvPr id="35" name="Google Shape;35;p1"/>
          <p:cNvSpPr txBox="1"/>
          <p:nvPr/>
        </p:nvSpPr>
        <p:spPr>
          <a:xfrm>
            <a:off x="766629" y="14986337"/>
            <a:ext cx="10311384" cy="8754012"/>
          </a:xfrm>
          <a:prstGeom prst="rect">
            <a:avLst/>
          </a:prstGeom>
          <a:noFill/>
          <a:ln>
            <a:noFill/>
          </a:ln>
        </p:spPr>
        <p:txBody>
          <a:bodyPr spcFirstLastPara="1" wrap="square" lIns="73975" tIns="36975" rIns="73975" bIns="36975" anchor="t" anchorCtr="0">
            <a:spAutoFit/>
          </a:bodyPr>
          <a:lstStyle/>
          <a:p>
            <a:pPr marL="571500" marR="0" lvl="0" indent="-571500" algn="l" rtl="0">
              <a:spcBef>
                <a:spcPts val="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Frontend (ReactJS):</a:t>
            </a:r>
            <a:r>
              <a:rPr lang="en-US" sz="3600" b="0" i="0" u="none" strike="noStrike" cap="none">
                <a:solidFill>
                  <a:schemeClr val="lt1"/>
                </a:solidFill>
                <a:latin typeface="Arial"/>
                <a:ea typeface="Arial"/>
                <a:cs typeface="Arial"/>
                <a:sym typeface="Arial"/>
              </a:rPr>
              <a:t> Manages user interactions, including mood buttons and the text input form. It sends requests to the backend with the user's mood data.</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Backend (Node.js &amp; Express):</a:t>
            </a:r>
            <a:r>
              <a:rPr lang="en-US" sz="3600" b="0" i="0" u="none" strike="noStrike" cap="none">
                <a:solidFill>
                  <a:schemeClr val="lt1"/>
                </a:solidFill>
                <a:latin typeface="Arial"/>
                <a:ea typeface="Arial"/>
                <a:cs typeface="Arial"/>
                <a:sym typeface="Arial"/>
              </a:rPr>
              <a:t> Acts as the intermediary. It handles the "Pattern Matching" algorithm to determine mood from text and manages secure communication with the Spotify API.</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Spotify API:</a:t>
            </a:r>
            <a:r>
              <a:rPr lang="en-US" sz="3600" b="0" i="0" u="none" strike="noStrike" cap="none">
                <a:solidFill>
                  <a:schemeClr val="lt1"/>
                </a:solidFill>
                <a:latin typeface="Arial"/>
                <a:ea typeface="Arial"/>
                <a:cs typeface="Arial"/>
                <a:sym typeface="Arial"/>
              </a:rPr>
              <a:t> External service used to search for playlists and retrieve track metadata (album art, artist name, preview URL) using a Client Credentials flow.</a:t>
            </a:r>
            <a:endParaRPr/>
          </a:p>
          <a:p>
            <a:pPr marL="0" marR="0" lvl="0" indent="0" algn="ctr" rtl="0">
              <a:spcBef>
                <a:spcPts val="2000"/>
              </a:spcBef>
              <a:spcAft>
                <a:spcPts val="0"/>
              </a:spcAft>
              <a:buNone/>
            </a:pPr>
            <a:endParaRPr sz="4000" b="0" i="0" u="none" strike="noStrike" cap="none">
              <a:solidFill>
                <a:schemeClr val="lt2"/>
              </a:solidFill>
              <a:latin typeface="Arial"/>
              <a:ea typeface="Arial"/>
              <a:cs typeface="Arial"/>
              <a:sym typeface="Arial"/>
            </a:endParaRPr>
          </a:p>
        </p:txBody>
      </p:sp>
      <p:pic>
        <p:nvPicPr>
          <p:cNvPr id="36" name="Google Shape;36;p1" descr="A black background with blue text&#10;&#10;AI-generated content may be incorrect."/>
          <p:cNvPicPr preferRelativeResize="0"/>
          <p:nvPr/>
        </p:nvPicPr>
        <p:blipFill rotWithShape="1">
          <a:blip r:embed="rId4">
            <a:alphaModFix/>
          </a:blip>
          <a:srcRect/>
          <a:stretch/>
        </p:blipFill>
        <p:spPr>
          <a:xfrm>
            <a:off x="256000" y="1604917"/>
            <a:ext cx="7728273" cy="1374246"/>
          </a:xfrm>
          <a:prstGeom prst="rect">
            <a:avLst/>
          </a:prstGeom>
          <a:noFill/>
          <a:ln>
            <a:noFill/>
          </a:ln>
        </p:spPr>
      </p:pic>
      <p:sp>
        <p:nvSpPr>
          <p:cNvPr id="37" name="Google Shape;37;p1"/>
          <p:cNvSpPr txBox="1"/>
          <p:nvPr/>
        </p:nvSpPr>
        <p:spPr>
          <a:xfrm>
            <a:off x="2829473" y="22763778"/>
            <a:ext cx="5878284" cy="690266"/>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VERIFICATION</a:t>
            </a:r>
            <a:endParaRPr/>
          </a:p>
        </p:txBody>
      </p:sp>
      <p:sp>
        <p:nvSpPr>
          <p:cNvPr id="38" name="Google Shape;38;p1"/>
          <p:cNvSpPr txBox="1"/>
          <p:nvPr/>
        </p:nvSpPr>
        <p:spPr>
          <a:xfrm>
            <a:off x="766629" y="23454044"/>
            <a:ext cx="13851222" cy="5984023"/>
          </a:xfrm>
          <a:prstGeom prst="rect">
            <a:avLst/>
          </a:prstGeom>
          <a:noFill/>
          <a:ln>
            <a:noFill/>
          </a:ln>
        </p:spPr>
        <p:txBody>
          <a:bodyPr spcFirstLastPara="1" wrap="square" lIns="73975" tIns="36975" rIns="73975" bIns="36975" anchor="t" anchorCtr="0">
            <a:spAutoFit/>
          </a:bodyPr>
          <a:lstStyle/>
          <a:p>
            <a:pPr marL="571500" marR="0" lvl="0" indent="-571500" algn="l" rtl="0">
              <a:spcBef>
                <a:spcPts val="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Functional Testing:</a:t>
            </a:r>
            <a:r>
              <a:rPr lang="en-US" sz="3600" b="0" i="0" u="none" strike="noStrike" cap="none">
                <a:solidFill>
                  <a:schemeClr val="lt1"/>
                </a:solidFill>
                <a:latin typeface="Arial"/>
                <a:ea typeface="Arial"/>
                <a:cs typeface="Arial"/>
                <a:sym typeface="Arial"/>
              </a:rPr>
              <a:t> Verified that all 5 core mood buttons and text inputs correctly trigger the API and return valid Spotify links.</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NLP Evaluation:</a:t>
            </a:r>
            <a:r>
              <a:rPr lang="en-US" sz="3600" b="0" i="0" u="none" strike="noStrike" cap="none">
                <a:solidFill>
                  <a:schemeClr val="lt1"/>
                </a:solidFill>
                <a:latin typeface="Arial"/>
                <a:ea typeface="Arial"/>
                <a:cs typeface="Arial"/>
                <a:sym typeface="Arial"/>
              </a:rPr>
              <a:t> Assessed the quality of the pattern-matching algorithm by testing over 50 realistic user descriptions against expected mood outputs to ensure accuracy.</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Error Handling:</a:t>
            </a:r>
            <a:r>
              <a:rPr lang="en-US" sz="3600" b="0" i="0" u="none" strike="noStrike" cap="none">
                <a:solidFill>
                  <a:schemeClr val="lt1"/>
                </a:solidFill>
                <a:latin typeface="Arial"/>
                <a:ea typeface="Arial"/>
                <a:cs typeface="Arial"/>
                <a:sym typeface="Arial"/>
              </a:rPr>
              <a:t> Simulated API failures (e.g., expired tokens) to verify the backend successfully refreshes credentials without crashing the user session. </a:t>
            </a:r>
            <a:endParaRPr/>
          </a:p>
          <a:p>
            <a:pPr marL="571500" marR="0" lvl="0" indent="-317500" algn="ctr" rtl="0">
              <a:spcBef>
                <a:spcPts val="2000"/>
              </a:spcBef>
              <a:spcAft>
                <a:spcPts val="0"/>
              </a:spcAft>
              <a:buClr>
                <a:schemeClr val="dk1"/>
              </a:buClr>
              <a:buSzPts val="4000"/>
              <a:buFont typeface="Arial"/>
              <a:buNone/>
            </a:pPr>
            <a:endParaRPr sz="4000" b="0" i="0" u="none" strike="noStrike" cap="none">
              <a:solidFill>
                <a:schemeClr val="lt2"/>
              </a:solidFill>
              <a:latin typeface="Arial"/>
              <a:ea typeface="Arial"/>
              <a:cs typeface="Arial"/>
              <a:sym typeface="Arial"/>
            </a:endParaRPr>
          </a:p>
        </p:txBody>
      </p:sp>
      <p:sp>
        <p:nvSpPr>
          <p:cNvPr id="39" name="Google Shape;39;p1"/>
          <p:cNvSpPr txBox="1"/>
          <p:nvPr/>
        </p:nvSpPr>
        <p:spPr>
          <a:xfrm>
            <a:off x="16464762" y="15665513"/>
            <a:ext cx="10850100" cy="6631800"/>
          </a:xfrm>
          <a:prstGeom prst="rect">
            <a:avLst/>
          </a:prstGeom>
          <a:noFill/>
          <a:ln>
            <a:noFill/>
          </a:ln>
        </p:spPr>
        <p:txBody>
          <a:bodyPr spcFirstLastPara="1" wrap="square" lIns="73975" tIns="36975" rIns="73975" bIns="36975" anchor="t" anchorCtr="0">
            <a:spAutoFit/>
          </a:bodyPr>
          <a:lstStyle/>
          <a:p>
            <a:pPr marL="571500" marR="0" lvl="0" indent="-571500" algn="l" rtl="0">
              <a:spcBef>
                <a:spcPts val="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Playlist Model:</a:t>
            </a:r>
            <a:r>
              <a:rPr lang="en-US" sz="3600" b="0" i="0" u="none" strike="noStrike" cap="none">
                <a:solidFill>
                  <a:schemeClr val="lt1"/>
                </a:solidFill>
                <a:latin typeface="Arial"/>
                <a:ea typeface="Arial"/>
                <a:cs typeface="Arial"/>
                <a:sym typeface="Arial"/>
              </a:rPr>
              <a:t> Defines the structure for playlist data stored in MongoDB, including attributes for mood, name, spotifyId, and an array of tracks.</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SpotifyController:</a:t>
            </a:r>
            <a:r>
              <a:rPr lang="en-US" sz="3600" b="0" i="0" u="none" strike="noStrike" cap="none">
                <a:solidFill>
                  <a:schemeClr val="lt1"/>
                </a:solidFill>
                <a:latin typeface="Arial"/>
                <a:ea typeface="Arial"/>
                <a:cs typeface="Arial"/>
                <a:sym typeface="Arial"/>
              </a:rPr>
              <a:t> Handles authentication (retrieving and refreshing access tokens) and executes search queries against the Spotify Web API.</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MoodDictionary:</a:t>
            </a:r>
            <a:r>
              <a:rPr lang="en-US" sz="3600" b="0" i="0" u="none" strike="noStrike" cap="none">
                <a:solidFill>
                  <a:schemeClr val="lt1"/>
                </a:solidFill>
                <a:latin typeface="Arial"/>
                <a:ea typeface="Arial"/>
                <a:cs typeface="Arial"/>
                <a:sym typeface="Arial"/>
              </a:rPr>
              <a:t> A constant data structure used by the NLP algorithm to map user descriptive synonyms (e.g., "blue", "heartbroken") to core mood categories (e.g., "Sad").</a:t>
            </a:r>
            <a:endParaRPr sz="3600" b="0" i="0" u="none" strike="noStrike" cap="none">
              <a:solidFill>
                <a:schemeClr val="lt1"/>
              </a:solidFill>
              <a:latin typeface="Arial"/>
              <a:ea typeface="Arial"/>
              <a:cs typeface="Arial"/>
              <a:sym typeface="Arial"/>
            </a:endParaRPr>
          </a:p>
        </p:txBody>
      </p:sp>
      <p:sp>
        <p:nvSpPr>
          <p:cNvPr id="40" name="Google Shape;40;p1"/>
          <p:cNvSpPr txBox="1"/>
          <p:nvPr/>
        </p:nvSpPr>
        <p:spPr>
          <a:xfrm>
            <a:off x="34922012" y="14565549"/>
            <a:ext cx="4972200" cy="6903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US" sz="4000" b="1" i="0" u="none" strike="noStrike" cap="none">
                <a:solidFill>
                  <a:srgbClr val="FFD966"/>
                </a:solidFill>
                <a:latin typeface="Arial"/>
                <a:ea typeface="Arial"/>
                <a:cs typeface="Arial"/>
                <a:sym typeface="Arial"/>
              </a:rPr>
              <a:t>IMPLEMENTATION</a:t>
            </a:r>
            <a:endParaRPr sz="4000" b="1" i="0" u="none" strike="noStrike" cap="none">
              <a:solidFill>
                <a:srgbClr val="FFD966"/>
              </a:solidFill>
              <a:latin typeface="Arial"/>
              <a:ea typeface="Arial"/>
              <a:cs typeface="Arial"/>
              <a:sym typeface="Arial"/>
            </a:endParaRPr>
          </a:p>
        </p:txBody>
      </p:sp>
      <p:sp>
        <p:nvSpPr>
          <p:cNvPr id="41" name="Google Shape;41;p1"/>
          <p:cNvSpPr txBox="1"/>
          <p:nvPr/>
        </p:nvSpPr>
        <p:spPr>
          <a:xfrm>
            <a:off x="31307087" y="15285402"/>
            <a:ext cx="11858700" cy="6722700"/>
          </a:xfrm>
          <a:prstGeom prst="rect">
            <a:avLst/>
          </a:prstGeom>
          <a:noFill/>
          <a:ln>
            <a:noFill/>
          </a:ln>
        </p:spPr>
        <p:txBody>
          <a:bodyPr spcFirstLastPara="1" wrap="square" lIns="73975" tIns="36975" rIns="73975" bIns="36975" anchor="t" anchorCtr="0">
            <a:spAutoFit/>
          </a:bodyPr>
          <a:lstStyle/>
          <a:p>
            <a:pPr marL="571500" marR="0" lvl="0" indent="-571500" algn="l" rtl="0">
              <a:spcBef>
                <a:spcPts val="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Tech Stack:</a:t>
            </a:r>
            <a:r>
              <a:rPr lang="en-US" sz="3600" b="0" i="0" u="none" strike="noStrike" cap="none">
                <a:solidFill>
                  <a:schemeClr val="lt1"/>
                </a:solidFill>
                <a:latin typeface="Arial"/>
                <a:ea typeface="Arial"/>
                <a:cs typeface="Arial"/>
                <a:sym typeface="Arial"/>
              </a:rPr>
              <a:t> ReactJS (Frontend), Node.js + Express (Backend), Axios (API requests).</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Authentication:</a:t>
            </a:r>
            <a:r>
              <a:rPr lang="en-US" sz="3600" b="0" i="0" u="none" strike="noStrike" cap="none">
                <a:solidFill>
                  <a:schemeClr val="lt1"/>
                </a:solidFill>
                <a:latin typeface="Arial"/>
                <a:ea typeface="Arial"/>
                <a:cs typeface="Arial"/>
                <a:sym typeface="Arial"/>
              </a:rPr>
              <a:t> Implemented a secure backend endpoint to retrieve Spotify API tokens using client_id and client_secret, ensuring tokens are refreshed upon expiration. </a:t>
            </a:r>
            <a:endParaRPr/>
          </a:p>
          <a:p>
            <a:pPr marL="571500" marR="0" lvl="0" indent="-571500" algn="l" rtl="0">
              <a:spcBef>
                <a:spcPts val="1800"/>
              </a:spcBef>
              <a:spcAft>
                <a:spcPts val="0"/>
              </a:spcAft>
              <a:buClr>
                <a:schemeClr val="lt1"/>
              </a:buClr>
              <a:buSzPts val="3600"/>
              <a:buFont typeface="Arial"/>
              <a:buChar char="•"/>
            </a:pPr>
            <a:r>
              <a:rPr lang="en-US" sz="3600" b="1" i="0" u="none" strike="noStrike" cap="none">
                <a:solidFill>
                  <a:schemeClr val="lt1"/>
                </a:solidFill>
                <a:latin typeface="Arial"/>
                <a:ea typeface="Arial"/>
                <a:cs typeface="Arial"/>
                <a:sym typeface="Arial"/>
              </a:rPr>
              <a:t>NLP Algorithm:</a:t>
            </a:r>
            <a:r>
              <a:rPr lang="en-US" sz="3600" b="0" i="0" u="none" strike="noStrike" cap="none">
                <a:solidFill>
                  <a:schemeClr val="lt1"/>
                </a:solidFill>
                <a:latin typeface="Arial"/>
                <a:ea typeface="Arial"/>
                <a:cs typeface="Arial"/>
                <a:sym typeface="Arial"/>
              </a:rPr>
              <a:t> We implemented a scalable Pattern Matching algorithm. It compares user input against a predefined dictionary of mood synonyms (e.g., mapping "focused" or "studying" to the "Focus" category) to derive the correct playlist parameters.</a:t>
            </a:r>
            <a:endParaRPr sz="3600" b="0" i="0" u="none" strike="noStrike" cap="none">
              <a:solidFill>
                <a:schemeClr val="lt1"/>
              </a:solidFill>
              <a:latin typeface="Arial"/>
              <a:ea typeface="Arial"/>
              <a:cs typeface="Arial"/>
              <a:sym typeface="Arial"/>
            </a:endParaRPr>
          </a:p>
        </p:txBody>
      </p:sp>
      <p:sp>
        <p:nvSpPr>
          <p:cNvPr id="42" name="Google Shape;42;p1"/>
          <p:cNvSpPr txBox="1"/>
          <p:nvPr/>
        </p:nvSpPr>
        <p:spPr>
          <a:xfrm>
            <a:off x="31568765" y="22844453"/>
            <a:ext cx="11858668" cy="6168688"/>
          </a:xfrm>
          <a:prstGeom prst="rect">
            <a:avLst/>
          </a:prstGeom>
          <a:noFill/>
          <a:ln>
            <a:noFill/>
          </a:ln>
        </p:spPr>
        <p:txBody>
          <a:bodyPr spcFirstLastPara="1" wrap="square" lIns="73975" tIns="36975" rIns="73975" bIns="36975" anchor="t" anchorCtr="0">
            <a:spAutoFit/>
          </a:bodyPr>
          <a:lstStyle/>
          <a:p>
            <a:pPr marL="0" marR="0" lvl="0" indent="0" algn="l" rtl="0">
              <a:spcBef>
                <a:spcPts val="0"/>
              </a:spcBef>
              <a:spcAft>
                <a:spcPts val="0"/>
              </a:spcAft>
              <a:buNone/>
            </a:pPr>
            <a:r>
              <a:rPr lang="en-US" sz="3600" b="0" i="0" u="none" strike="noStrike" cap="none">
                <a:solidFill>
                  <a:schemeClr val="lt1"/>
                </a:solidFill>
                <a:latin typeface="Arial"/>
                <a:ea typeface="Arial"/>
                <a:cs typeface="Arial"/>
                <a:sym typeface="Arial"/>
              </a:rPr>
              <a:t>Moodify is a web application designed to streamline music discovery by recommending Spotify playlists based on the user's current emotional state. By combining a React frontend with a Node.js backend and Natural Language Processing techniques, Moodify allows users to either select a mood or describe it in their own words. The project successfully integrates the Spotify API to deliver a dynamic, responsive experience, solving the problem of manual playlist compilation and helping students find the perfect soundtrack for their studies or relaxation.</a:t>
            </a:r>
            <a:endParaRPr sz="3600" b="0" i="0" u="none" strike="noStrike" cap="none">
              <a:solidFill>
                <a:schemeClr val="lt1"/>
              </a:solidFill>
              <a:latin typeface="Arial"/>
              <a:ea typeface="Arial"/>
              <a:cs typeface="Arial"/>
              <a:sym typeface="Arial"/>
            </a:endParaRPr>
          </a:p>
        </p:txBody>
      </p:sp>
      <p:pic>
        <p:nvPicPr>
          <p:cNvPr id="43" name="Google Shape;43;p1"/>
          <p:cNvPicPr preferRelativeResize="0"/>
          <p:nvPr/>
        </p:nvPicPr>
        <p:blipFill rotWithShape="1">
          <a:blip r:embed="rId5">
            <a:alphaModFix/>
          </a:blip>
          <a:srcRect/>
          <a:stretch/>
        </p:blipFill>
        <p:spPr>
          <a:xfrm>
            <a:off x="10239477" y="15768934"/>
            <a:ext cx="2233084" cy="2108828"/>
          </a:xfrm>
          <a:prstGeom prst="rect">
            <a:avLst/>
          </a:prstGeom>
          <a:noFill/>
          <a:ln>
            <a:noFill/>
          </a:ln>
        </p:spPr>
      </p:pic>
      <p:sp>
        <p:nvSpPr>
          <p:cNvPr id="44" name="Google Shape;44;p1" descr="NodeJS Vector Logo - Download Free SVG Icon | Worldvectorlogo"/>
          <p:cNvSpPr/>
          <p:nvPr/>
        </p:nvSpPr>
        <p:spPr>
          <a:xfrm>
            <a:off x="21793200" y="16306800"/>
            <a:ext cx="304800" cy="30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45;p1" descr="NodeJS Vector Logo - Download Free SVG Icon | Worldvectorlogo"/>
          <p:cNvSpPr/>
          <p:nvPr/>
        </p:nvSpPr>
        <p:spPr>
          <a:xfrm>
            <a:off x="21945600" y="16459200"/>
            <a:ext cx="304800" cy="30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 name="Google Shape;46;p1" descr="NodeJS Vector Logo - Download Free SVG Icon | Worldvectorlogo"/>
          <p:cNvSpPr/>
          <p:nvPr/>
        </p:nvSpPr>
        <p:spPr>
          <a:xfrm>
            <a:off x="22098000" y="16611600"/>
            <a:ext cx="304800" cy="30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47" name="Google Shape;47;p1"/>
          <p:cNvPicPr preferRelativeResize="0"/>
          <p:nvPr/>
        </p:nvPicPr>
        <p:blipFill rotWithShape="1">
          <a:blip r:embed="rId6">
            <a:alphaModFix/>
          </a:blip>
          <a:srcRect/>
          <a:stretch/>
        </p:blipFill>
        <p:spPr>
          <a:xfrm>
            <a:off x="35687869" y="474531"/>
            <a:ext cx="6502400" cy="6502400"/>
          </a:xfrm>
          <a:prstGeom prst="rect">
            <a:avLst/>
          </a:prstGeom>
          <a:noFill/>
          <a:ln>
            <a:noFill/>
          </a:ln>
        </p:spPr>
      </p:pic>
      <p:pic>
        <p:nvPicPr>
          <p:cNvPr id="48" name="Google Shape;48;p1"/>
          <p:cNvPicPr preferRelativeResize="0"/>
          <p:nvPr/>
        </p:nvPicPr>
        <p:blipFill rotWithShape="1">
          <a:blip r:embed="rId7">
            <a:alphaModFix/>
          </a:blip>
          <a:srcRect/>
          <a:stretch/>
        </p:blipFill>
        <p:spPr>
          <a:xfrm>
            <a:off x="15126143" y="22495175"/>
            <a:ext cx="15784392" cy="2392408"/>
          </a:xfrm>
          <a:prstGeom prst="rect">
            <a:avLst/>
          </a:prstGeom>
          <a:noFill/>
          <a:ln>
            <a:noFill/>
          </a:ln>
        </p:spPr>
      </p:pic>
      <p:pic>
        <p:nvPicPr>
          <p:cNvPr id="49" name="Google Shape;49;p1"/>
          <p:cNvPicPr preferRelativeResize="0"/>
          <p:nvPr/>
        </p:nvPicPr>
        <p:blipFill rotWithShape="1">
          <a:blip r:embed="rId8">
            <a:alphaModFix/>
          </a:blip>
          <a:srcRect l="6290"/>
          <a:stretch/>
        </p:blipFill>
        <p:spPr>
          <a:xfrm>
            <a:off x="9395988" y="13102149"/>
            <a:ext cx="3293633" cy="2108829"/>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706</Words>
  <Application>Microsoft Macintosh PowerPoint</Application>
  <PresentationFormat>Custom</PresentationFormat>
  <Paragraphs>32</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Oscar Negret</dc:creator>
  <cp:lastModifiedBy>Paola Montejo</cp:lastModifiedBy>
  <cp:revision>1</cp:revision>
  <dcterms:created xsi:type="dcterms:W3CDTF">2019-06-25T19:12:02Z</dcterms:created>
  <dcterms:modified xsi:type="dcterms:W3CDTF">2025-12-05T03:15:30Z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