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3" r:id="rId6"/>
    <p:sldId id="274" r:id="rId7"/>
    <p:sldId id="296" r:id="rId8"/>
    <p:sldId id="288" r:id="rId9"/>
    <p:sldId id="294" r:id="rId10"/>
    <p:sldId id="291" r:id="rId11"/>
    <p:sldId id="275" r:id="rId12"/>
    <p:sldId id="287" r:id="rId13"/>
    <p:sldId id="290" r:id="rId14"/>
    <p:sldId id="29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7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160586-861C-4B4A-B3C1-7DED77E0D98D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D27F4DB-DB0D-C445-9BAA-CE7846200FC3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99A9E4-2E47-2945-AF49-E86039D6D3CF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6E70C2-2120-234D-8BF5-03A197FE33CD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B258CE01-A8BD-1F46-B608-609B76E18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248912-4484-A745-BA80-59401291847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4" name="Picture 2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1B4D635-A593-7945-8EDA-ADED8A098E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83924F5E-D108-B44B-BD4E-EAFA23B6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DFCC28B-CE75-2F4A-9550-DB0AA2B0AF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05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434100-61CF-6F49-9405-A42ADAC19898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E7E0A4A-5F73-CF40-9129-BA6EB31298B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797617-3351-D84F-A2E8-6AB2D5F744EC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23528AD-51B4-D848-BC86-6ED834FBA9F6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D7F808DD-AF07-CE40-88F0-D11B0AC5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B9375C7-5745-8340-BF50-D598D3667523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4EBEE953-B421-5D46-9ADF-199406C9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701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F953D491-F2EA-794A-846D-BFBD2E78A7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BD8A8E29-002D-6745-92EB-C836B7703765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E8CB21D-760E-514E-98A5-053FFF6751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FE720C6-CE9D-C64F-92A8-6C6EB38AD12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61A61CC-C961-D247-98B4-879684A0F9A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90A45143-BF27-0D40-9F3B-9A915AF3EE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E6C6A3C-183D-BA42-A14E-D3EE691CC757}"/>
              </a:ext>
            </a:extLst>
          </p:cNvPr>
          <p:cNvSpPr/>
          <p:nvPr userDrawn="1"/>
        </p:nvSpPr>
        <p:spPr>
          <a:xfrm rot="162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9B42613-EC14-CB40-B8D0-B3221A00E05B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FB4467-775F-4443-B993-7DE67A34DE7D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3167860-8914-274D-989B-2CC8DABECDA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1153C681-12B3-514E-AC06-D61BD5A1F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BF21C5B-8719-F44B-AA4C-4B02932C22C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20135C-D1E4-9544-AE62-8CBA56CFF2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95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E6FA6CF9-7022-924C-88A4-94F92DBBF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ABC5B7-5D7C-5249-8890-3F9DE2D8313B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60D045A-C3B8-634D-9893-3E1865B8943C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96126A-6F81-0D45-A1D5-132B997E946D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2BACBAD-95F3-E741-ADB1-03DF40C523A7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F83791A-7D54-9E46-B494-DC436B7F7161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81B7AB0C-1C90-2342-9547-9BA929298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8E34E4C5-8AF6-4347-A514-B736E49A7B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6DEE63-DD2E-F943-9BE2-8512DB040266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0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CD18ABCC-000D-DB42-82FB-3825823D8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6703E010-B3D3-0545-B5A6-ECFDEE96E7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43C58D-66FC-EC4B-AF3D-11609BB07BCA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1E77852-9967-2346-B99F-0FB506F9F8CF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B326E00-68C1-4241-8C4E-723F6006811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2150E91-0429-0440-9F6E-64AC0BE947C8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CC69468-07EE-784A-9D24-2C7FA866995D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855FFE52-6942-014C-80A2-FB2794D3E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91320" y="6356350"/>
            <a:ext cx="2743200" cy="365125"/>
          </a:xfrm>
        </p:spPr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38B9243-D865-E246-AA65-F609F55969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5EE953F-DC95-A540-A11E-2D40EC88396F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E219BDB-34FC-5241-8003-16AFDFE559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ird&#10;&#10;Description automatically generated">
            <a:extLst>
              <a:ext uri="{FF2B5EF4-FFF2-40B4-BE49-F238E27FC236}">
                <a16:creationId xmlns:a16="http://schemas.microsoft.com/office/drawing/2014/main" id="{AB0F2593-D040-CE46-9D46-AEE707D65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E23DA-9542-A744-8C96-B7B5990E8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B64CA63-C751-4749-A228-9B5971F5F9FC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F692DC2-4015-8641-B860-64223B7D09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0CD2BF-6A83-E845-9F39-A907A5CB403C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D62240E-025C-0445-BD7A-F02F43359145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791D3E7-2C9E-764A-9670-DBB68FF15FB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EA741CD-3DEC-B245-9AFC-9FC4C82108AE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F8F22AE-B0C0-B240-AA03-59E458A70775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AAA6D444-A56F-FD4E-83DD-7C104CA1D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0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bird&#10;&#10;Description automatically generated">
            <a:extLst>
              <a:ext uri="{FF2B5EF4-FFF2-40B4-BE49-F238E27FC236}">
                <a16:creationId xmlns:a16="http://schemas.microsoft.com/office/drawing/2014/main" id="{022C99D2-1B16-0C4A-9775-49B36FE1BE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80537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9C4E7B0-E4B2-0545-BE9A-EE4013FB6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4DAFC2-6EE1-3B42-9575-9B41DF4766D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676E0BC-80F8-5A4B-AFE6-CBE81AA00EB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3176736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476638F-A0DB-CF49-A717-741B8C6AA1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28097"/>
            <a:ext cx="4758353" cy="6647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DDDF24-63E3-1144-8F35-8B6D801840C3}"/>
              </a:ext>
            </a:extLst>
          </p:cNvPr>
          <p:cNvSpPr/>
          <p:nvPr userDrawn="1"/>
        </p:nvSpPr>
        <p:spPr>
          <a:xfrm rot="162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53B207-3BC6-4F4F-92C2-EE2F7F247B5C}"/>
              </a:ext>
            </a:extLst>
          </p:cNvPr>
          <p:cNvGrpSpPr/>
          <p:nvPr userDrawn="1"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2A6560-528D-454C-A741-F3D3FD66E863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774A48F-799F-494F-834C-E9D21460F59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15855360-2DD4-C342-A4C3-6A211223145E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1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79E7F631-F999-814A-B8C2-EC10518D3B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163" y="5636108"/>
            <a:ext cx="1263219" cy="108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655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7186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2A68826-4237-D248-930D-663F392D4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8E7422-1636-294B-9DB1-97B03DF9A01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E1D8F3D4-D725-9B49-965E-7934B20413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C68DBBB-ACF3-3E4A-9E43-4A4D845BD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1560582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A0A2B34-3486-F741-B14F-817B8DD78F82}"/>
              </a:ext>
            </a:extLst>
          </p:cNvPr>
          <p:cNvSpPr/>
          <p:nvPr userDrawn="1"/>
        </p:nvSpPr>
        <p:spPr>
          <a:xfrm rot="5400000" flipH="1">
            <a:off x="-1819770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3383B5-3E75-294D-8915-7DE84AEA5398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DC1C9BB-1B72-7546-94E0-FB2C9E053BC9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28FE50A-B4DE-5341-952B-7F5EE0C16442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D1E6CC2-30A4-7C40-A920-089876E62E74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8000" y="1825625"/>
            <a:ext cx="4758352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43D506A-3611-8240-96FE-B151FD69561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880538" y="1825625"/>
            <a:ext cx="4758353" cy="395541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427D702-6B89-0E40-BF8E-76E7259D7DCC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55CA523-D800-5D49-A2D1-EEFA13E4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502" y="484882"/>
            <a:ext cx="9718653" cy="1184156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9EA536-4D26-2448-9BD8-B16A7DE2C772}"/>
              </a:ext>
            </a:extLst>
          </p:cNvPr>
          <p:cNvSpPr txBox="1"/>
          <p:nvPr userDrawn="1"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FD106332-C0BB-6347-8F12-D134D84252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1132" y="5636108"/>
            <a:ext cx="1261872" cy="108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A846EC02-D332-4342-9F11-AFAE99EA2D48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36741" y="5715122"/>
            <a:ext cx="1271016" cy="9491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11/29/2025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01EEE2DA-9DE3-7D4E-B67F-FBC3395DB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3750" b="14612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66AC07B-FC06-8B47-96FE-ABC28A19F3A3}"/>
              </a:ext>
            </a:extLst>
          </p:cNvPr>
          <p:cNvSpPr txBox="1">
            <a:spLocks/>
          </p:cNvSpPr>
          <p:nvPr userDrawn="1"/>
        </p:nvSpPr>
        <p:spPr>
          <a:xfrm>
            <a:off x="1920239" y="532435"/>
            <a:ext cx="9718653" cy="11841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DD134A-CE7D-5F44-BD79-76E9DC634245}"/>
              </a:ext>
            </a:extLst>
          </p:cNvPr>
          <p:cNvSpPr txBox="1">
            <a:spLocks/>
          </p:cNvSpPr>
          <p:nvPr userDrawn="1"/>
        </p:nvSpPr>
        <p:spPr>
          <a:xfrm>
            <a:off x="1920240" y="1825625"/>
            <a:ext cx="9718652" cy="3955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8BD53A-3411-754A-9DB0-3B962C309B46}"/>
              </a:ext>
            </a:extLst>
          </p:cNvPr>
          <p:cNvSpPr/>
          <p:nvPr userDrawn="1"/>
        </p:nvSpPr>
        <p:spPr>
          <a:xfrm rot="5400000" flipH="1">
            <a:off x="-1807413" y="3374136"/>
            <a:ext cx="6858000" cy="109728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B1AD9AE-0B5A-C54A-848F-E631A944D67D}"/>
              </a:ext>
            </a:extLst>
          </p:cNvPr>
          <p:cNvGrpSpPr/>
          <p:nvPr userDrawn="1"/>
        </p:nvGrpSpPr>
        <p:grpSpPr>
          <a:xfrm>
            <a:off x="11449163" y="211742"/>
            <a:ext cx="522582" cy="530387"/>
            <a:chOff x="11140977" y="745236"/>
            <a:chExt cx="522582" cy="53038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19EE1A-9E9C-9F4B-9020-2809B2404DB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2E4CCC2-725D-534E-88C7-340D8837A88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CF77EF6D-931E-614E-BB10-A2FE2513CB4B}"/>
              </a:ext>
            </a:extLst>
          </p:cNvPr>
          <p:cNvSpPr txBox="1"/>
          <p:nvPr userDrawn="1"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74" r:id="rId5"/>
    <p:sldLayoutId id="2147483675" r:id="rId6"/>
    <p:sldLayoutId id="2147483676" r:id="rId7"/>
    <p:sldLayoutId id="2147483657" r:id="rId8"/>
    <p:sldLayoutId id="2147483658" r:id="rId9"/>
    <p:sldLayoutId id="2147483659" r:id="rId10"/>
    <p:sldLayoutId id="2147483677" r:id="rId11"/>
    <p:sldLayoutId id="2147483678" r:id="rId12"/>
    <p:sldLayoutId id="214748367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Mood Based Playlist Recommender: </a:t>
            </a:r>
            <a:r>
              <a:rPr lang="en-US" dirty="0" err="1"/>
              <a:t>Moodify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Mauricio Cubillos</a:t>
            </a:r>
            <a:r>
              <a:rPr lang="en-US" dirty="0"/>
              <a:t>, Roseline </a:t>
            </a:r>
            <a:r>
              <a:rPr lang="en-US" err="1"/>
              <a:t>Damiscar</a:t>
            </a:r>
            <a:r>
              <a:rPr lang="en-US" dirty="0"/>
              <a:t>, </a:t>
            </a:r>
            <a:r>
              <a:rPr lang="en-US"/>
              <a:t>Paola Montejo, Zara Moreno, </a:t>
            </a:r>
            <a:r>
              <a:rPr lang="en-US" dirty="0"/>
              <a:t>Angie Salazar</a:t>
            </a: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667E93-007F-F9A2-C951-B70DC93AD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455D8-C261-D7C7-A822-FB16BAC42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Future Improvements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63089-0FED-7494-A3CC-B684C712D1C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>
            <a:normAutofit/>
          </a:bodyPr>
          <a:lstStyle/>
          <a:p>
            <a:r>
              <a:rPr lang="en-US" dirty="0"/>
              <a:t>Allow for Spotify Premium users to login with their own accounts</a:t>
            </a:r>
          </a:p>
          <a:p>
            <a:r>
              <a:rPr lang="en-US" dirty="0"/>
              <a:t>Explore better NLP options, like lightweight text classification models (BERT)</a:t>
            </a:r>
          </a:p>
          <a:p>
            <a:r>
              <a:rPr lang="en-US" dirty="0"/>
              <a:t>Personalize recommendations using the user’s liked songs</a:t>
            </a:r>
          </a:p>
          <a:p>
            <a:r>
              <a:rPr lang="en-US" dirty="0"/>
              <a:t>Playlist editing in-app</a:t>
            </a:r>
          </a:p>
        </p:txBody>
      </p:sp>
      <p:pic>
        <p:nvPicPr>
          <p:cNvPr id="5" name="Graphic 4" descr="Hockey Stick Curve Graph with solid fill">
            <a:extLst>
              <a:ext uri="{FF2B5EF4-FFF2-40B4-BE49-F238E27FC236}">
                <a16:creationId xmlns:a16="http://schemas.microsoft.com/office/drawing/2014/main" id="{80C26A4E-4082-BD94-6D05-02C7854EE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282007" y="1825625"/>
            <a:ext cx="3955415" cy="395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31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BD24C-BE6E-FE8E-EDE7-03D7785B9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0929A-E656-C5B5-6DD4-3D06DFBC3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Conclusion</a:t>
            </a:r>
          </a:p>
        </p:txBody>
      </p:sp>
      <p:pic>
        <p:nvPicPr>
          <p:cNvPr id="6" name="Graphic 5" descr="Internet with solid fill">
            <a:extLst>
              <a:ext uri="{FF2B5EF4-FFF2-40B4-BE49-F238E27FC236}">
                <a16:creationId xmlns:a16="http://schemas.microsoft.com/office/drawing/2014/main" id="{D725F479-CEDA-67F3-4B8B-A8AA4D258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9467" y="1825625"/>
            <a:ext cx="3955415" cy="395541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9541C9-B204-CA9C-474A-EB4131A624E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825625"/>
            <a:ext cx="4758353" cy="3955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Moodify</a:t>
            </a:r>
            <a:r>
              <a:rPr lang="en-US" dirty="0"/>
              <a:t> delivers a streamlined, dynamic experience, allowing users to explore Spotify’s music library based on their mood using the app’s responsive outputs.</a:t>
            </a:r>
          </a:p>
          <a:p>
            <a:pPr marL="0" indent="0">
              <a:buNone/>
            </a:pPr>
            <a:r>
              <a:rPr lang="en-US" dirty="0"/>
              <a:t>We learned and applied frontend design principles, backend architecture best practices, and NLP techniques during development and can further improve the app with modern NLP approaches.</a:t>
            </a:r>
          </a:p>
        </p:txBody>
      </p:sp>
    </p:spTree>
    <p:extLst>
      <p:ext uri="{BB962C8B-B14F-4D97-AF65-F5344CB8AC3E}">
        <p14:creationId xmlns:p14="http://schemas.microsoft.com/office/powerpoint/2010/main" val="21793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CCC36-F873-1D4D-AA2C-38EC1515C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Problem Statement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AA802D-DFB5-FF46-BBA2-0391AEEC06B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Our application aims to provide a unique way for university students to access music. Instead of compiling song playlists themselves, users can use our app to find playlists based on their mood.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Whether there’s a specific emotion they want to explore or have one ascribed to them based on a description, our solution provides them with suggestions for music from Spotify using NLP techniques.</a:t>
            </a:r>
          </a:p>
        </p:txBody>
      </p:sp>
      <p:pic>
        <p:nvPicPr>
          <p:cNvPr id="4" name="Picture 3" descr="A logo of a music note&#10;&#10;AI-generated content may be incorrect.">
            <a:extLst>
              <a:ext uri="{FF2B5EF4-FFF2-40B4-BE49-F238E27FC236}">
                <a16:creationId xmlns:a16="http://schemas.microsoft.com/office/drawing/2014/main" id="{C25BBD0A-AC51-BD86-8447-C44260BCDD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874" r="1" b="1"/>
          <a:stretch>
            <a:fillRect/>
          </a:stretch>
        </p:blipFill>
        <p:spPr>
          <a:xfrm>
            <a:off x="6880538" y="1825625"/>
            <a:ext cx="4758353" cy="39554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650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D12B4-64C1-4E4C-B14C-F62F63640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299170"/>
            <a:ext cx="9718653" cy="1184156"/>
          </a:xfrm>
        </p:spPr>
        <p:txBody>
          <a:bodyPr/>
          <a:lstStyle/>
          <a:p>
            <a:r>
              <a:rPr lang="en-US" dirty="0"/>
              <a:t>System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1B23B-0799-154D-92E9-8AB70F2367E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483326"/>
            <a:ext cx="4758353" cy="2130555"/>
          </a:xfrm>
        </p:spPr>
        <p:txBody>
          <a:bodyPr>
            <a:normAutofit/>
          </a:bodyPr>
          <a:lstStyle/>
          <a:p>
            <a:r>
              <a:rPr lang="en-US" dirty="0"/>
              <a:t>Frontend - ReactJS</a:t>
            </a:r>
          </a:p>
          <a:p>
            <a:pPr lvl="1"/>
            <a:r>
              <a:rPr lang="en-US" dirty="0"/>
              <a:t>Displays the form for selecting a mood or inputting a description</a:t>
            </a:r>
          </a:p>
          <a:p>
            <a:pPr lvl="1"/>
            <a:r>
              <a:rPr lang="en-US" dirty="0"/>
              <a:t>Performs NLP tasks</a:t>
            </a:r>
          </a:p>
          <a:p>
            <a:pPr lvl="1"/>
            <a:r>
              <a:rPr lang="en-US" dirty="0"/>
              <a:t>Routing and calls to backend</a:t>
            </a:r>
          </a:p>
          <a:p>
            <a:pPr lvl="1"/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3444D-1D6F-B149-9454-ED62B28740C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1483326"/>
            <a:ext cx="4758353" cy="2205199"/>
          </a:xfrm>
        </p:spPr>
        <p:txBody>
          <a:bodyPr>
            <a:normAutofit/>
          </a:bodyPr>
          <a:lstStyle/>
          <a:p>
            <a:r>
              <a:rPr lang="en-US" dirty="0"/>
              <a:t>Backend - Express</a:t>
            </a:r>
          </a:p>
          <a:p>
            <a:pPr lvl="1"/>
            <a:r>
              <a:rPr lang="en-US" dirty="0"/>
              <a:t>Handles Spotify API authentication and retrieves/refreshes token</a:t>
            </a:r>
          </a:p>
          <a:p>
            <a:pPr lvl="1"/>
            <a:r>
              <a:rPr lang="en-US" dirty="0"/>
              <a:t>Endpoints call various Spotify API resources, primarily for playlist searches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0244BF-C7F9-9B23-AB51-DE49DA10CC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189" y="3429000"/>
            <a:ext cx="7330751" cy="29544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7643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5756C-36B1-CB5C-46E7-9C18AFB6F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0F0ABA4-F601-2C74-9DC1-7A3A09EF1E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956" t="21916" r="6130"/>
          <a:stretch>
            <a:fillRect/>
          </a:stretch>
        </p:blipFill>
        <p:spPr>
          <a:xfrm>
            <a:off x="2628122" y="298320"/>
            <a:ext cx="8362327" cy="282989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C1E919-3453-1D85-16AD-B110689B6A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8044"/>
          <a:stretch>
            <a:fillRect/>
          </a:stretch>
        </p:blipFill>
        <p:spPr>
          <a:xfrm>
            <a:off x="5193751" y="3278230"/>
            <a:ext cx="3424681" cy="296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9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E0154-68A2-26DB-48D9-74A966DF9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69CEA-09A9-8B2D-7E2A-B650DACC8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 Stack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7BA2F0-5A17-84B9-455F-9E4D37EBC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259" y="1611022"/>
            <a:ext cx="3207396" cy="311959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Frontend</a:t>
            </a:r>
          </a:p>
          <a:p>
            <a:r>
              <a:rPr lang="en-US" dirty="0"/>
              <a:t>ReactJS</a:t>
            </a:r>
          </a:p>
          <a:p>
            <a:pPr lvl="1"/>
            <a:r>
              <a:rPr lang="en-US" dirty="0"/>
              <a:t>HTML, CSS, JavaScript</a:t>
            </a:r>
          </a:p>
          <a:p>
            <a:pPr lvl="1"/>
            <a:r>
              <a:rPr lang="en-US" dirty="0"/>
              <a:t>React Router DOM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Backend</a:t>
            </a:r>
          </a:p>
          <a:p>
            <a:r>
              <a:rPr lang="en-US" dirty="0"/>
              <a:t>Axios</a:t>
            </a:r>
          </a:p>
          <a:p>
            <a:r>
              <a:rPr lang="en-US" dirty="0" err="1"/>
              <a:t>ExpressJS</a:t>
            </a:r>
            <a:r>
              <a:rPr lang="en-US" dirty="0"/>
              <a:t> (with NodeJS)</a:t>
            </a:r>
          </a:p>
          <a:p>
            <a:r>
              <a:rPr lang="en-US" dirty="0"/>
              <a:t>MongoDB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4A6C8B-01AD-FF87-8E16-5BEC6936B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70454"/>
            <a:ext cx="2200644" cy="195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ongodb original wordmark logo Icon">
            <a:extLst>
              <a:ext uri="{FF2B5EF4-FFF2-40B4-BE49-F238E27FC236}">
                <a16:creationId xmlns:a16="http://schemas.microsoft.com/office/drawing/2014/main" id="{1060D7B8-5F8C-D0FE-1D56-50061132D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8103" y="4165284"/>
            <a:ext cx="2559634" cy="255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FA69C0-8C4A-6AD2-7537-1B1F75CE6A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070" r="15053"/>
          <a:stretch>
            <a:fillRect/>
          </a:stretch>
        </p:blipFill>
        <p:spPr>
          <a:xfrm>
            <a:off x="8806957" y="1879542"/>
            <a:ext cx="3021926" cy="18163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741801-D477-83CB-4663-ACB44C9E0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2005" y="4057066"/>
            <a:ext cx="320739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05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4A8DB80F-B19A-D76F-0FAD-58972D6CD6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920239" y="3400504"/>
            <a:ext cx="4758353" cy="664700"/>
          </a:xfrm>
        </p:spPr>
        <p:txBody>
          <a:bodyPr/>
          <a:lstStyle/>
          <a:p>
            <a:r>
              <a:rPr lang="en-US"/>
              <a:t>Journey 2</a:t>
            </a:r>
          </a:p>
        </p:txBody>
      </p:sp>
      <p:sp>
        <p:nvSpPr>
          <p:cNvPr id="24" name="Title 6">
            <a:extLst>
              <a:ext uri="{FF2B5EF4-FFF2-40B4-BE49-F238E27FC236}">
                <a16:creationId xmlns:a16="http://schemas.microsoft.com/office/drawing/2014/main" id="{DC77B48D-EDD8-6852-732F-B95DB6E9F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/>
          <a:lstStyle/>
          <a:p>
            <a:r>
              <a:rPr lang="en-US" dirty="0"/>
              <a:t>Application Design</a:t>
            </a:r>
          </a:p>
        </p:txBody>
      </p:sp>
      <p:sp>
        <p:nvSpPr>
          <p:cNvPr id="26" name="Content Placeholder 9">
            <a:extLst>
              <a:ext uri="{FF2B5EF4-FFF2-40B4-BE49-F238E27FC236}">
                <a16:creationId xmlns:a16="http://schemas.microsoft.com/office/drawing/2014/main" id="{DAC32BB5-00EF-245F-EA8D-B95CEB9FC65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582919"/>
            <a:ext cx="4758353" cy="519757"/>
          </a:xfrm>
        </p:spPr>
        <p:txBody>
          <a:bodyPr/>
          <a:lstStyle/>
          <a:p>
            <a:r>
              <a:rPr lang="en-US"/>
              <a:t>User clicks on a mood button </a:t>
            </a:r>
          </a:p>
          <a:p>
            <a:endParaRPr lang="en-US"/>
          </a:p>
        </p:txBody>
      </p:sp>
      <p:sp>
        <p:nvSpPr>
          <p:cNvPr id="28" name="Content Placeholder 8">
            <a:extLst>
              <a:ext uri="{FF2B5EF4-FFF2-40B4-BE49-F238E27FC236}">
                <a16:creationId xmlns:a16="http://schemas.microsoft.com/office/drawing/2014/main" id="{44582A58-664A-ED2B-2EE0-8858F8DA79B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1" y="4176711"/>
            <a:ext cx="3650136" cy="1090618"/>
          </a:xfrm>
        </p:spPr>
        <p:txBody>
          <a:bodyPr/>
          <a:lstStyle/>
          <a:p>
            <a:r>
              <a:rPr lang="en-US"/>
              <a:t>User enters a description</a:t>
            </a:r>
          </a:p>
          <a:p>
            <a:r>
              <a:rPr lang="en-US"/>
              <a:t>Pattern matching algorithm determines the mood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133C0E30-5D0A-0CB6-E251-2C1865AE96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17998" y="1806712"/>
            <a:ext cx="4758353" cy="664700"/>
          </a:xfrm>
        </p:spPr>
        <p:txBody>
          <a:bodyPr/>
          <a:lstStyle/>
          <a:p>
            <a:r>
              <a:rPr lang="en-US"/>
              <a:t>Journey 1</a:t>
            </a:r>
          </a:p>
        </p:txBody>
      </p:sp>
      <p:sp>
        <p:nvSpPr>
          <p:cNvPr id="32" name="Content Placeholder 9">
            <a:extLst>
              <a:ext uri="{FF2B5EF4-FFF2-40B4-BE49-F238E27FC236}">
                <a16:creationId xmlns:a16="http://schemas.microsoft.com/office/drawing/2014/main" id="{3B8ADAAC-AD33-70BD-9428-DE5450E7BCD9}"/>
              </a:ext>
            </a:extLst>
          </p:cNvPr>
          <p:cNvSpPr txBox="1">
            <a:spLocks/>
          </p:cNvSpPr>
          <p:nvPr/>
        </p:nvSpPr>
        <p:spPr>
          <a:xfrm>
            <a:off x="7436498" y="2582919"/>
            <a:ext cx="4568890" cy="28331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Navigate to </a:t>
            </a:r>
            <a:r>
              <a:rPr lang="en-US" dirty="0">
                <a:solidFill>
                  <a:schemeClr val="accent4"/>
                </a:solidFill>
              </a:rPr>
              <a:t>/playlist/:mood</a:t>
            </a:r>
          </a:p>
          <a:p>
            <a:r>
              <a:rPr lang="en-US" dirty="0"/>
              <a:t>Retrieve token and call backend playlist endpoint </a:t>
            </a:r>
          </a:p>
          <a:p>
            <a:pPr lvl="1"/>
            <a:r>
              <a:rPr lang="en-US" sz="2000" dirty="0"/>
              <a:t>Calls Spotify’s playlist and tracks endpoints to retrieve lists and their songs</a:t>
            </a:r>
          </a:p>
          <a:p>
            <a:r>
              <a:rPr lang="en-US" dirty="0"/>
              <a:t>Display results to user or, if error, display error details</a:t>
            </a:r>
            <a:endParaRPr lang="en-US" dirty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DF62AC58-2AE2-0474-A547-72EA071EF48A}"/>
              </a:ext>
            </a:extLst>
          </p:cNvPr>
          <p:cNvSpPr/>
          <p:nvPr/>
        </p:nvSpPr>
        <p:spPr>
          <a:xfrm>
            <a:off x="6286323" y="3235568"/>
            <a:ext cx="784537" cy="519757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4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A29ED-7F41-118C-887E-5274EF4E5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1E2D0B-2C7D-B831-EC67-372F70AEC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Spotify API Integration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01948FB-08DB-55FD-D76C-8F31DEA1E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Challenges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5A79B-3260-B6F4-2987-7133C5C7B19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2604304"/>
            <a:ext cx="4758353" cy="1249240"/>
          </a:xfrm>
        </p:spPr>
        <p:txBody>
          <a:bodyPr>
            <a:normAutofit/>
          </a:bodyPr>
          <a:lstStyle/>
          <a:p>
            <a:r>
              <a:rPr lang="en-US" dirty="0"/>
              <a:t>The program needed an efficient yet effective approach to analyzing the user’s description of their mood.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3241009-6548-2A44-3573-AA9E03841A03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880538" y="2604304"/>
            <a:ext cx="4758353" cy="1463843"/>
          </a:xfrm>
        </p:spPr>
        <p:txBody>
          <a:bodyPr/>
          <a:lstStyle/>
          <a:p>
            <a:r>
              <a:rPr lang="en-US" dirty="0"/>
              <a:t>The user should be able to seamlessly use the application to access Spotify playlists, but authentication is required and does expire.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C6C5035-3B1C-4BBC-A2C9-3DC7B5A278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 Analysis Technique</a:t>
            </a:r>
          </a:p>
        </p:txBody>
      </p:sp>
      <p:pic>
        <p:nvPicPr>
          <p:cNvPr id="8" name="Graphic 7" descr="Chat bubble outline">
            <a:extLst>
              <a:ext uri="{FF2B5EF4-FFF2-40B4-BE49-F238E27FC236}">
                <a16:creationId xmlns:a16="http://schemas.microsoft.com/office/drawing/2014/main" id="{E2D35A06-E23B-FD1A-1A45-9B7E118AEF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35309" y="3627652"/>
            <a:ext cx="2476153" cy="2476153"/>
          </a:xfrm>
          <a:prstGeom prst="rect">
            <a:avLst/>
          </a:prstGeom>
        </p:spPr>
      </p:pic>
      <p:pic>
        <p:nvPicPr>
          <p:cNvPr id="10" name="Graphic 9" descr="Plugged Unplugged with solid fill">
            <a:extLst>
              <a:ext uri="{FF2B5EF4-FFF2-40B4-BE49-F238E27FC236}">
                <a16:creationId xmlns:a16="http://schemas.microsoft.com/office/drawing/2014/main" id="{054BCEDC-64E5-96CE-4525-D65CA4ADE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11767" y="3807914"/>
            <a:ext cx="2295891" cy="229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0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ABA67F-8674-AA4F-AA77-07A0B93C3D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Spotify API Integration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D4AECC-87A5-AB4E-BE41-0A74066D9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Insights and Solutions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9EBED-A161-FB4B-922A-8DC1C446BCB5}"/>
              </a:ext>
            </a:extLst>
          </p:cNvPr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r>
              <a:rPr lang="en-US" dirty="0"/>
              <a:t>We experimented with a few sentiment analysis approaches:</a:t>
            </a:r>
          </a:p>
          <a:p>
            <a:pPr lvl="1"/>
            <a:r>
              <a:rPr lang="en-US" dirty="0"/>
              <a:t>Sentiment polarity scores – Lacked nuance (only positive or negative) and were not scalable to new words but understood basic language syntax.</a:t>
            </a:r>
          </a:p>
          <a:p>
            <a:pPr lvl="1"/>
            <a:r>
              <a:rPr lang="en-US" dirty="0"/>
              <a:t>Pattern matching – Naïve, but scalable within the scope of the project</a:t>
            </a:r>
          </a:p>
          <a:p>
            <a:r>
              <a:rPr lang="en-US" dirty="0"/>
              <a:t>Ultimately, we chose the latter for its flexibility.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5618A8-726A-A644-8CF4-3D6C9DACAB5E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en-US" dirty="0"/>
              <a:t>Implemented an endpoint tasked with retrieving authorization tokens from Spotify and refreshing them when they expire.</a:t>
            </a:r>
          </a:p>
          <a:p>
            <a:pPr lvl="1"/>
            <a:r>
              <a:rPr lang="en-US" dirty="0"/>
              <a:t>Endpoint is called for functions that require authentication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B498D4-23B8-F849-A7C8-599C37A9E8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Text Analysis Technique</a:t>
            </a:r>
          </a:p>
        </p:txBody>
      </p:sp>
    </p:spTree>
    <p:extLst>
      <p:ext uri="{BB962C8B-B14F-4D97-AF65-F5344CB8AC3E}">
        <p14:creationId xmlns:p14="http://schemas.microsoft.com/office/powerpoint/2010/main" val="1693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27748-57CD-4753-A2CD-03F053246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9" y="532435"/>
            <a:ext cx="9718653" cy="1184156"/>
          </a:xfrm>
        </p:spPr>
        <p:txBody>
          <a:bodyPr anchor="ctr">
            <a:normAutofit/>
          </a:bodyPr>
          <a:lstStyle/>
          <a:p>
            <a:r>
              <a:rPr lang="en-US" dirty="0"/>
              <a:t>Testing and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8BC60-8B6F-43C0-B8A1-05577F05A6CE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1917998" y="1825625"/>
            <a:ext cx="4758353" cy="3955415"/>
          </a:xfrm>
        </p:spPr>
        <p:txBody>
          <a:bodyPr>
            <a:normAutofit/>
          </a:bodyPr>
          <a:lstStyle/>
          <a:p>
            <a:r>
              <a:rPr lang="en-US" sz="1700" dirty="0"/>
              <a:t>Possible points of failure are examined, and error handling is used where necessary to deal with them.</a:t>
            </a:r>
          </a:p>
          <a:p>
            <a:pPr lvl="1"/>
            <a:r>
              <a:rPr lang="en-US" sz="1700" dirty="0"/>
              <a:t>Most important for Spotify API calls at the backend</a:t>
            </a:r>
          </a:p>
          <a:p>
            <a:pPr lvl="1"/>
            <a:r>
              <a:rPr lang="en-US" sz="1700" dirty="0"/>
              <a:t>Feedback is provided to the user for quality user experience</a:t>
            </a:r>
          </a:p>
          <a:p>
            <a:r>
              <a:rPr lang="en-US" sz="1700" dirty="0"/>
              <a:t>Evaluation tested both application performance and output quality</a:t>
            </a:r>
          </a:p>
          <a:p>
            <a:pPr lvl="1"/>
            <a:r>
              <a:rPr lang="en-US" sz="1700" dirty="0"/>
              <a:t>Ensured core functionality, retrieving playlists, works as expected</a:t>
            </a:r>
          </a:p>
          <a:p>
            <a:pPr lvl="1"/>
            <a:r>
              <a:rPr lang="en-US" sz="1700" dirty="0"/>
              <a:t>Assessed NLP algorithm quality by comparing outputs against expectations for over 50 realistic testing descriptions</a:t>
            </a:r>
          </a:p>
        </p:txBody>
      </p:sp>
      <p:pic>
        <p:nvPicPr>
          <p:cNvPr id="5" name="Graphic 4" descr="Checklist with solid fill">
            <a:extLst>
              <a:ext uri="{FF2B5EF4-FFF2-40B4-BE49-F238E27FC236}">
                <a16:creationId xmlns:a16="http://schemas.microsoft.com/office/drawing/2014/main" id="{16F1FF7C-EDAC-5DC1-68DF-712908C1A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82007" y="1825625"/>
            <a:ext cx="3955415" cy="395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221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1ad083b-4d7f-4bb2-a1a4-580e28734659">
      <UserInfo>
        <DisplayName>Cristhofer Lugo Bernabel</DisplayName>
        <AccountId>561</AccountId>
        <AccountType/>
      </UserInfo>
      <UserInfo>
        <DisplayName>Sahil Sethi</DisplayName>
        <AccountId>3992</AccountId>
        <AccountType/>
      </UserInfo>
    </SharedWithUsers>
    <_activity xmlns="cebd91c0-bd3d-4725-b47f-7fa6a7f59c5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5EF44F76B74254E804052DD1D231870" ma:contentTypeVersion="14" ma:contentTypeDescription="Create a new document." ma:contentTypeScope="" ma:versionID="94a3c8e4f629a039609cbfba9d8444aa">
  <xsd:schema xmlns:xsd="http://www.w3.org/2001/XMLSchema" xmlns:xs="http://www.w3.org/2001/XMLSchema" xmlns:p="http://schemas.microsoft.com/office/2006/metadata/properties" xmlns:ns3="cebd91c0-bd3d-4725-b47f-7fa6a7f59c57" xmlns:ns4="71ad083b-4d7f-4bb2-a1a4-580e28734659" targetNamespace="http://schemas.microsoft.com/office/2006/metadata/properties" ma:root="true" ma:fieldsID="ac19ffbad9ab2e2f494a8e82b4282c73" ns3:_="" ns4:_="">
    <xsd:import namespace="cebd91c0-bd3d-4725-b47f-7fa6a7f59c57"/>
    <xsd:import namespace="71ad083b-4d7f-4bb2-a1a4-580e2873465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DateTake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bd91c0-bd3d-4725-b47f-7fa6a7f59c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5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d083b-4d7f-4bb2-a1a4-580e2873465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899C4F-194D-47FC-918D-4EED357B8EAD}">
  <ds:schemaRefs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71ad083b-4d7f-4bb2-a1a4-580e28734659"/>
    <ds:schemaRef ds:uri="cebd91c0-bd3d-4725-b47f-7fa6a7f59c5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1D51F74-163A-4F6B-803A-2F29406641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bd91c0-bd3d-4725-b47f-7fa6a7f59c57"/>
    <ds:schemaRef ds:uri="71ad083b-4d7f-4bb2-a1a4-580e2873465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3481</TotalTime>
  <Words>543</Words>
  <Application>Microsoft Office PowerPoint</Application>
  <PresentationFormat>Widescreen</PresentationFormat>
  <Paragraphs>74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Mood Based Playlist Recommender: Moodify</vt:lpstr>
      <vt:lpstr>Problem Statement</vt:lpstr>
      <vt:lpstr>System Overview</vt:lpstr>
      <vt:lpstr>PowerPoint Presentation</vt:lpstr>
      <vt:lpstr>Technology Stack</vt:lpstr>
      <vt:lpstr>Application Design</vt:lpstr>
      <vt:lpstr>Design Challenges</vt:lpstr>
      <vt:lpstr>Insights and Solutions</vt:lpstr>
      <vt:lpstr>Testing and Evaluation</vt:lpstr>
      <vt:lpstr>Future Improvements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lastModifiedBy>Roseline Damiscar</cp:lastModifiedBy>
  <cp:revision>248</cp:revision>
  <dcterms:created xsi:type="dcterms:W3CDTF">2019-06-25T19:12:02Z</dcterms:created>
  <dcterms:modified xsi:type="dcterms:W3CDTF">2025-11-29T20:08:44Z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0x010100A5EF44F76B74254E804052DD1D231870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