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3"/>
    <p:sldMasterId id="2147483661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6858000" cx="12192000"/>
  <p:notesSz cx="6858000" cy="9144000"/>
  <p:embeddedFontLst>
    <p:embeddedFont>
      <p:font typeface="Palatino Linotype"/>
      <p:regular r:id="rId17"/>
      <p:bold r:id="rId18"/>
      <p:italic r:id="rId19"/>
      <p:boldItalic r:id="rId2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alatinoLinotype-bold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alatinoLinotype-regular.fntdata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PalatinoLinotype-italic.fntdata"/><Relationship Id="rId6" Type="http://schemas.openxmlformats.org/officeDocument/2006/relationships/slide" Target="slides/slide1.xml"/><Relationship Id="rId18" Type="http://schemas.openxmlformats.org/officeDocument/2006/relationships/font" Target="fonts/PalatinoLinotype-bold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" name="Google Shape;104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3ad239645ed_0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3ad239645ed_0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3ad239645ed_0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7" name="Google Shape;21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"/>
          <p:cNvSpPr/>
          <p:nvPr/>
        </p:nvSpPr>
        <p:spPr>
          <a:xfrm>
            <a:off x="517870" y="6209925"/>
            <a:ext cx="11155680" cy="45719"/>
          </a:xfrm>
          <a:custGeom>
            <a:rect b="b" l="l" r="r" t="t"/>
            <a:pathLst>
              <a:path extrusionOk="0" h="45719" w="8715708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Google Shape;18;p2"/>
          <p:cNvSpPr txBox="1"/>
          <p:nvPr>
            <p:ph type="ctrTitle"/>
          </p:nvPr>
        </p:nvSpPr>
        <p:spPr>
          <a:xfrm>
            <a:off x="521208" y="978408"/>
            <a:ext cx="1115568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Arial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521208" y="4480560"/>
            <a:ext cx="7104888" cy="1399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  <a:defRPr i="1" sz="2200"/>
            </a:lvl1pPr>
            <a:lvl2pPr lvl="1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20" name="Google Shape;20;p2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2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2"/>
          <p:cNvSpPr txBox="1"/>
          <p:nvPr>
            <p:ph type="title"/>
          </p:nvPr>
        </p:nvSpPr>
        <p:spPr>
          <a:xfrm>
            <a:off x="521208" y="978408"/>
            <a:ext cx="5020056" cy="245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12"/>
          <p:cNvSpPr/>
          <p:nvPr>
            <p:ph idx="2" type="pic"/>
          </p:nvPr>
        </p:nvSpPr>
        <p:spPr>
          <a:xfrm>
            <a:off x="6519672" y="987424"/>
            <a:ext cx="5166360" cy="5358384"/>
          </a:xfrm>
          <a:prstGeom prst="rect">
            <a:avLst/>
          </a:prstGeom>
          <a:noFill/>
          <a:ln>
            <a:noFill/>
          </a:ln>
        </p:spPr>
      </p:sp>
      <p:sp>
        <p:nvSpPr>
          <p:cNvPr id="85" name="Google Shape;85;p12"/>
          <p:cNvSpPr txBox="1"/>
          <p:nvPr>
            <p:ph idx="1" type="body"/>
          </p:nvPr>
        </p:nvSpPr>
        <p:spPr>
          <a:xfrm>
            <a:off x="521208" y="3575304"/>
            <a:ext cx="5020056" cy="2770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i="1" sz="2200"/>
            </a:lvl1pPr>
            <a:lvl2pPr indent="-2286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86" name="Google Shape;86;p12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2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2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3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3"/>
          <p:cNvSpPr txBox="1"/>
          <p:nvPr>
            <p:ph idx="1" type="body"/>
          </p:nvPr>
        </p:nvSpPr>
        <p:spPr>
          <a:xfrm rot="5400000">
            <a:off x="4215384" y="-1115568"/>
            <a:ext cx="3767328" cy="111556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13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13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3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showMasterSp="0" type="vertTitleAndTx">
  <p:cSld name="VERTICAL_TITLE_AND_VERTICAL_TEXT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>
            <p:ph type="title"/>
          </p:nvPr>
        </p:nvSpPr>
        <p:spPr>
          <a:xfrm rot="5400000">
            <a:off x="7251192" y="2386584"/>
            <a:ext cx="5367528" cy="25511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" name="Google Shape;97;p14"/>
          <p:cNvSpPr txBox="1"/>
          <p:nvPr>
            <p:ph idx="1" type="body"/>
          </p:nvPr>
        </p:nvSpPr>
        <p:spPr>
          <a:xfrm rot="5400000">
            <a:off x="1842516" y="-342900"/>
            <a:ext cx="5367528" cy="80101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8" name="Google Shape;98;p14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14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4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" name="Google Shape;101;p14"/>
          <p:cNvSpPr/>
          <p:nvPr/>
        </p:nvSpPr>
        <p:spPr>
          <a:xfrm rot="5400000">
            <a:off x="8936623" y="3585018"/>
            <a:ext cx="5325734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4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4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/>
          <p:nvPr/>
        </p:nvSpPr>
        <p:spPr>
          <a:xfrm>
            <a:off x="517870" y="6209925"/>
            <a:ext cx="11155680" cy="45719"/>
          </a:xfrm>
          <a:custGeom>
            <a:rect b="b" l="l" r="r" t="t"/>
            <a:pathLst>
              <a:path extrusionOk="0" h="45719" w="8715708">
                <a:moveTo>
                  <a:pt x="0" y="0"/>
                </a:moveTo>
                <a:lnTo>
                  <a:pt x="3694525" y="0"/>
                </a:lnTo>
                <a:lnTo>
                  <a:pt x="5021183" y="0"/>
                </a:lnTo>
                <a:lnTo>
                  <a:pt x="8715708" y="0"/>
                </a:lnTo>
                <a:lnTo>
                  <a:pt x="8715708" y="45719"/>
                </a:lnTo>
                <a:lnTo>
                  <a:pt x="5021183" y="45719"/>
                </a:lnTo>
                <a:lnTo>
                  <a:pt x="3694525" y="45719"/>
                </a:lnTo>
                <a:lnTo>
                  <a:pt x="0" y="45719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" name="Google Shape;38;p5"/>
          <p:cNvSpPr txBox="1"/>
          <p:nvPr>
            <p:ph type="ctrTitle"/>
          </p:nvPr>
        </p:nvSpPr>
        <p:spPr>
          <a:xfrm>
            <a:off x="521208" y="978408"/>
            <a:ext cx="1115568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Arial"/>
              <a:buNone/>
              <a:defRPr sz="7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"/>
          <p:cNvSpPr txBox="1"/>
          <p:nvPr>
            <p:ph idx="1" type="subTitle"/>
          </p:nvPr>
        </p:nvSpPr>
        <p:spPr>
          <a:xfrm>
            <a:off x="521208" y="4480560"/>
            <a:ext cx="7104888" cy="13990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i="1" sz="2200"/>
            </a:lvl1pPr>
            <a:lvl2pPr lvl="1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40" name="Google Shape;40;p5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5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 type="secHead">
  <p:cSld name="SECTION_HEAD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"/>
          <p:cNvSpPr txBox="1"/>
          <p:nvPr>
            <p:ph type="title"/>
          </p:nvPr>
        </p:nvSpPr>
        <p:spPr>
          <a:xfrm>
            <a:off x="521208" y="978408"/>
            <a:ext cx="5020056" cy="42885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  <a:defRPr sz="5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6"/>
          <p:cNvSpPr txBox="1"/>
          <p:nvPr>
            <p:ph idx="1" type="body"/>
          </p:nvPr>
        </p:nvSpPr>
        <p:spPr>
          <a:xfrm>
            <a:off x="521208" y="5266944"/>
            <a:ext cx="5020056" cy="108813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757575"/>
              </a:buClr>
              <a:buSzPts val="2200"/>
              <a:buNone/>
              <a:defRPr i="1" sz="2200">
                <a:solidFill>
                  <a:srgbClr val="757575"/>
                </a:solidFill>
              </a:defRPr>
            </a:lvl1pPr>
            <a:lvl2pPr indent="-2286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2000"/>
              <a:buNone/>
              <a:defRPr sz="2000">
                <a:solidFill>
                  <a:srgbClr val="757575"/>
                </a:solidFill>
              </a:defRPr>
            </a:lvl2pPr>
            <a:lvl3pPr indent="-2286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800"/>
              <a:buNone/>
              <a:defRPr sz="1800">
                <a:solidFill>
                  <a:srgbClr val="757575"/>
                </a:solidFill>
              </a:defRPr>
            </a:lvl3pPr>
            <a:lvl4pPr indent="-2286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4pPr>
            <a:lvl5pPr indent="-2286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57575"/>
              </a:buClr>
              <a:buSzPts val="1600"/>
              <a:buNone/>
              <a:defRPr sz="1600">
                <a:solidFill>
                  <a:srgbClr val="757575"/>
                </a:solidFill>
              </a:defRPr>
            </a:lvl9pPr>
          </a:lstStyle>
          <a:p/>
        </p:txBody>
      </p:sp>
      <p:sp>
        <p:nvSpPr>
          <p:cNvPr id="46" name="Google Shape;46;p6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6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6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9" name="Google Shape;49;p6"/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7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7"/>
          <p:cNvSpPr txBox="1"/>
          <p:nvPr>
            <p:ph idx="1" type="body"/>
          </p:nvPr>
        </p:nvSpPr>
        <p:spPr>
          <a:xfrm>
            <a:off x="521208" y="2578608"/>
            <a:ext cx="516636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" name="Google Shape;53;p7"/>
          <p:cNvSpPr txBox="1"/>
          <p:nvPr>
            <p:ph idx="2" type="body"/>
          </p:nvPr>
        </p:nvSpPr>
        <p:spPr>
          <a:xfrm>
            <a:off x="6519672" y="2578608"/>
            <a:ext cx="516636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" name="Google Shape;54;p7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7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7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8"/>
          <p:cNvSpPr txBox="1"/>
          <p:nvPr>
            <p:ph type="title"/>
          </p:nvPr>
        </p:nvSpPr>
        <p:spPr>
          <a:xfrm>
            <a:off x="521208" y="978408"/>
            <a:ext cx="11164824" cy="12161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8"/>
          <p:cNvSpPr txBox="1"/>
          <p:nvPr>
            <p:ph idx="1" type="body"/>
          </p:nvPr>
        </p:nvSpPr>
        <p:spPr>
          <a:xfrm>
            <a:off x="521208" y="2340864"/>
            <a:ext cx="5166360" cy="6583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0" i="1" sz="2200"/>
            </a:lvl1pPr>
            <a:lvl2pPr indent="-2286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" name="Google Shape;60;p8"/>
          <p:cNvSpPr txBox="1"/>
          <p:nvPr>
            <p:ph idx="2" type="body"/>
          </p:nvPr>
        </p:nvSpPr>
        <p:spPr>
          <a:xfrm>
            <a:off x="521208" y="3035808"/>
            <a:ext cx="5166360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1" name="Google Shape;61;p8"/>
          <p:cNvSpPr txBox="1"/>
          <p:nvPr>
            <p:ph idx="3" type="body"/>
          </p:nvPr>
        </p:nvSpPr>
        <p:spPr>
          <a:xfrm>
            <a:off x="6519672" y="2340864"/>
            <a:ext cx="5166360" cy="65836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b="0" i="1" sz="2200"/>
            </a:lvl1pPr>
            <a:lvl2pPr indent="-2286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8"/>
          <p:cNvSpPr txBox="1"/>
          <p:nvPr>
            <p:ph idx="4" type="body"/>
          </p:nvPr>
        </p:nvSpPr>
        <p:spPr>
          <a:xfrm>
            <a:off x="6519672" y="3035808"/>
            <a:ext cx="5166360" cy="33101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3" name="Google Shape;63;p8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8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8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9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9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9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9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0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0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0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1"/>
          <p:cNvSpPr txBox="1"/>
          <p:nvPr>
            <p:ph type="title"/>
          </p:nvPr>
        </p:nvSpPr>
        <p:spPr>
          <a:xfrm>
            <a:off x="521208" y="978408"/>
            <a:ext cx="5020056" cy="2459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1"/>
          <p:cNvSpPr txBox="1"/>
          <p:nvPr>
            <p:ph idx="1" type="body"/>
          </p:nvPr>
        </p:nvSpPr>
        <p:spPr>
          <a:xfrm>
            <a:off x="6519672" y="987424"/>
            <a:ext cx="5166360" cy="53583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1pPr>
            <a:lvl2pPr indent="-3429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2pPr>
            <a:lvl3pPr indent="-3302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3pPr>
            <a:lvl4pPr indent="-3175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4pPr>
            <a:lvl5pPr indent="-3175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78" name="Google Shape;78;p11"/>
          <p:cNvSpPr txBox="1"/>
          <p:nvPr>
            <p:ph idx="2" type="body"/>
          </p:nvPr>
        </p:nvSpPr>
        <p:spPr>
          <a:xfrm>
            <a:off x="521208" y="3575304"/>
            <a:ext cx="5020056" cy="27706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200"/>
              <a:buNone/>
              <a:defRPr i="1" sz="2200"/>
            </a:lvl1pPr>
            <a:lvl2pPr indent="-228600" lvl="1" marL="9144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79" name="Google Shape;79;p11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1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11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3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slideLayout" Target="../slideLayouts/slideLayout3.xml"/><Relationship Id="rId3" Type="http://schemas.openxmlformats.org/officeDocument/2006/relationships/slideLayout" Target="../slideLayouts/slideLayout4.xml"/><Relationship Id="rId4" Type="http://schemas.openxmlformats.org/officeDocument/2006/relationships/slideLayout" Target="../slideLayouts/slideLayout5.xml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10.xml"/><Relationship Id="rId5" Type="http://schemas.openxmlformats.org/officeDocument/2006/relationships/slideLayout" Target="../slideLayouts/slideLayout6.xml"/><Relationship Id="rId6" Type="http://schemas.openxmlformats.org/officeDocument/2006/relationships/slideLayout" Target="../slideLayouts/slideLayout7.xml"/><Relationship Id="rId7" Type="http://schemas.openxmlformats.org/officeDocument/2006/relationships/slideLayout" Target="../slideLayouts/slideLayout8.xml"/><Relationship Id="rId8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1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1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" name="Google Shape;15;p1"/>
          <p:cNvSpPr/>
          <p:nvPr/>
        </p:nvSpPr>
        <p:spPr>
          <a:xfrm>
            <a:off x="517869" y="508090"/>
            <a:ext cx="11153214" cy="149279"/>
          </a:xfrm>
          <a:custGeom>
            <a:rect b="b" l="l" r="r" t="t"/>
            <a:pathLst>
              <a:path extrusionOk="0" h="149279" w="8085002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3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5" name="Google Shape;25;p3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marR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30200" lvl="1" marL="9144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04800" lvl="3" marL="18288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04800" lvl="4" marL="2286000" marR="0" rtl="0" algn="l">
              <a:lnSpc>
                <a:spcPct val="11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10" type="dt"/>
          </p:nvPr>
        </p:nvSpPr>
        <p:spPr>
          <a:xfrm>
            <a:off x="521208" y="6419088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7" name="Google Shape;27;p3"/>
          <p:cNvSpPr txBox="1"/>
          <p:nvPr>
            <p:ph idx="11" type="ftr"/>
          </p:nvPr>
        </p:nvSpPr>
        <p:spPr>
          <a:xfrm>
            <a:off x="521208" y="100584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8" name="Google Shape;28;p3"/>
          <p:cNvSpPr txBox="1"/>
          <p:nvPr>
            <p:ph idx="12" type="sldNum"/>
          </p:nvPr>
        </p:nvSpPr>
        <p:spPr>
          <a:xfrm>
            <a:off x="11457432" y="6419088"/>
            <a:ext cx="64008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9" name="Google Shape;29;p3"/>
          <p:cNvSpPr/>
          <p:nvPr/>
        </p:nvSpPr>
        <p:spPr>
          <a:xfrm>
            <a:off x="517869" y="508090"/>
            <a:ext cx="11153214" cy="149279"/>
          </a:xfrm>
          <a:custGeom>
            <a:rect b="b" l="l" r="r" t="t"/>
            <a:pathLst>
              <a:path extrusionOk="0" h="149279" w="8085002">
                <a:moveTo>
                  <a:pt x="0" y="0"/>
                </a:moveTo>
                <a:lnTo>
                  <a:pt x="8085002" y="0"/>
                </a:lnTo>
                <a:lnTo>
                  <a:pt x="8085002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11.png"/><Relationship Id="rId7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Electronic System" id="108" name="Google Shape;108;p15"/>
          <p:cNvPicPr preferRelativeResize="0"/>
          <p:nvPr/>
        </p:nvPicPr>
        <p:blipFill rotWithShape="1">
          <a:blip r:embed="rId3">
            <a:alphaModFix/>
          </a:blip>
          <a:srcRect b="-1" l="0" r="-1" t="259"/>
          <a:stretch/>
        </p:blipFill>
        <p:spPr>
          <a:xfrm>
            <a:off x="20" y="10"/>
            <a:ext cx="12188932" cy="685799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5"/>
          <p:cNvSpPr/>
          <p:nvPr/>
        </p:nvSpPr>
        <p:spPr>
          <a:xfrm rot="-5400000">
            <a:off x="389239" y="-389238"/>
            <a:ext cx="6858000" cy="7636476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rgbClr val="000000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15"/>
          <p:cNvSpPr/>
          <p:nvPr/>
        </p:nvSpPr>
        <p:spPr>
          <a:xfrm flipH="1">
            <a:off x="1524" y="0"/>
            <a:ext cx="12188952" cy="3652125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rgbClr val="000000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5"/>
          <p:cNvSpPr txBox="1"/>
          <p:nvPr>
            <p:ph type="ctrTitle"/>
          </p:nvPr>
        </p:nvSpPr>
        <p:spPr>
          <a:xfrm>
            <a:off x="517870" y="978408"/>
            <a:ext cx="8686796" cy="23342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200"/>
              <a:buFont typeface="Arial"/>
              <a:buNone/>
            </a:pPr>
            <a:r>
              <a:rPr lang="en-US">
                <a:solidFill>
                  <a:srgbClr val="FFFFFF"/>
                </a:solidFill>
              </a:rPr>
              <a:t>EXPENSE TRACKER SYSTEM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2" name="Google Shape;112;p15"/>
          <p:cNvSpPr txBox="1"/>
          <p:nvPr>
            <p:ph idx="1" type="subTitle"/>
          </p:nvPr>
        </p:nvSpPr>
        <p:spPr>
          <a:xfrm>
            <a:off x="517870" y="3552826"/>
            <a:ext cx="8720710" cy="265365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12700" marR="434975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None/>
            </a:pPr>
            <a:r>
              <a:rPr lang="en-US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Product Owner: Felipe Lorenzo Professor: Masoud Sadjadi</a:t>
            </a:r>
            <a:endParaRPr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270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200"/>
              <a:buNone/>
            </a:pPr>
            <a:r>
              <a:rPr lang="en-US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Team: Felipe Lorenzo, Neha Ninan, Miguel Lora, Muhammad Raushaan, Shadericka Mills</a:t>
            </a:r>
            <a:endParaRPr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200"/>
              <a:buNone/>
            </a:pPr>
            <a:r>
              <a:t/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113" name="Google Shape;113;p15"/>
          <p:cNvSpPr/>
          <p:nvPr/>
        </p:nvSpPr>
        <p:spPr>
          <a:xfrm>
            <a:off x="517870" y="508090"/>
            <a:ext cx="8686800" cy="1492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4"/>
          <p:cNvSpPr txBox="1"/>
          <p:nvPr>
            <p:ph type="title"/>
          </p:nvPr>
        </p:nvSpPr>
        <p:spPr>
          <a:xfrm>
            <a:off x="521208" y="978408"/>
            <a:ext cx="11155800" cy="14631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Future Enhancements</a:t>
            </a:r>
            <a:endParaRPr/>
          </a:p>
        </p:txBody>
      </p:sp>
      <p:sp>
        <p:nvSpPr>
          <p:cNvPr id="213" name="Google Shape;213;p24"/>
          <p:cNvSpPr txBox="1"/>
          <p:nvPr>
            <p:ph idx="1" type="body"/>
          </p:nvPr>
        </p:nvSpPr>
        <p:spPr>
          <a:xfrm>
            <a:off x="521208" y="2578608"/>
            <a:ext cx="11155800" cy="37674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User login and cloud-based storage Pie charts, trend lines, and advanced analytics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Export to PDF or Excel Mobile app version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Fix </a:t>
            </a:r>
            <a:r>
              <a:rPr lang="en-US"/>
              <a:t>readability</a:t>
            </a:r>
            <a:r>
              <a:rPr lang="en-US"/>
              <a:t> on mobile version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Cross sync between mobile and desktop version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Monthly budgeting goals and reminder</a:t>
            </a:r>
            <a:endParaRPr/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rPr lang="en-US"/>
              <a:t>More filtering options (by category, spent/earned a certain amount)</a:t>
            </a:r>
            <a:endParaRPr/>
          </a:p>
        </p:txBody>
      </p:sp>
      <p:pic>
        <p:nvPicPr>
          <p:cNvPr id="214" name="Google Shape;214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344575" y="3750375"/>
            <a:ext cx="4163676" cy="2175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5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THANK YOU</a:t>
            </a:r>
            <a:endParaRPr/>
          </a:p>
        </p:txBody>
      </p:sp>
      <p:sp>
        <p:nvSpPr>
          <p:cNvPr id="221" name="Google Shape;221;p25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22" name="Google Shape;22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3319175" cy="7010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9" name="Google Shape;119;p16"/>
          <p:cNvSpPr txBox="1"/>
          <p:nvPr>
            <p:ph type="title"/>
          </p:nvPr>
        </p:nvSpPr>
        <p:spPr>
          <a:xfrm>
            <a:off x="5431536" y="978408"/>
            <a:ext cx="6236208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PROBLEM 1</a:t>
            </a:r>
            <a:br>
              <a:rPr lang="en-US"/>
            </a:br>
            <a:endParaRPr/>
          </a:p>
        </p:txBody>
      </p:sp>
      <p:pic>
        <p:nvPicPr>
          <p:cNvPr descr="2,055 Confused Options Stock Photos - Free &amp; Royalty-Free Stock Photos from  Dreamstime" id="120" name="Google Shape;120;p16"/>
          <p:cNvPicPr preferRelativeResize="0"/>
          <p:nvPr/>
        </p:nvPicPr>
        <p:blipFill rotWithShape="1">
          <a:blip r:embed="rId3">
            <a:alphaModFix/>
          </a:blip>
          <a:srcRect b="-1" l="20364" r="22865" t="0"/>
          <a:stretch/>
        </p:blipFill>
        <p:spPr>
          <a:xfrm>
            <a:off x="517869" y="508091"/>
            <a:ext cx="4221911" cy="583791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6"/>
          <p:cNvSpPr/>
          <p:nvPr/>
        </p:nvSpPr>
        <p:spPr>
          <a:xfrm>
            <a:off x="5484611" y="508090"/>
            <a:ext cx="6186474" cy="149279"/>
          </a:xfrm>
          <a:custGeom>
            <a:rect b="b" l="l" r="r" t="t"/>
            <a:pathLst>
              <a:path extrusionOk="0" h="149279" w="6090847">
                <a:moveTo>
                  <a:pt x="0" y="0"/>
                </a:moveTo>
                <a:lnTo>
                  <a:pt x="6090847" y="0"/>
                </a:lnTo>
                <a:lnTo>
                  <a:pt x="6090847" y="149279"/>
                </a:lnTo>
                <a:lnTo>
                  <a:pt x="0" y="149279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22" name="Google Shape;122;p16"/>
          <p:cNvGrpSpPr/>
          <p:nvPr/>
        </p:nvGrpSpPr>
        <p:grpSpPr>
          <a:xfrm>
            <a:off x="5322136" y="2532889"/>
            <a:ext cx="6345608" cy="3767328"/>
            <a:chOff x="-109400" y="0"/>
            <a:chExt cx="6345608" cy="3767328"/>
          </a:xfrm>
        </p:grpSpPr>
        <p:sp>
          <p:nvSpPr>
            <p:cNvPr id="123" name="Google Shape;123;p16"/>
            <p:cNvSpPr/>
            <p:nvPr/>
          </p:nvSpPr>
          <p:spPr>
            <a:xfrm>
              <a:off x="0" y="0"/>
              <a:ext cx="6236208" cy="3767328"/>
            </a:xfrm>
            <a:prstGeom prst="rect">
              <a:avLst/>
            </a:prstGeom>
            <a:solidFill>
              <a:srgbClr val="081E3F"/>
            </a:solidFill>
            <a:ln cap="flat" cmpd="sng" w="12700">
              <a:solidFill>
                <a:schemeClr val="dk2"/>
              </a:solidFill>
              <a:prstDash val="solid"/>
              <a:miter lim="800000"/>
              <a:headEnd len="sm" w="sm" type="none"/>
              <a:tailEnd len="sm" w="sm" type="none"/>
            </a:ln>
            <a:effectLst>
              <a:outerShdw blurRad="57150" rotWithShape="0" algn="ctr" dir="5400000" dist="19050">
                <a:srgbClr val="000000">
                  <a:alpha val="62745"/>
                </a:srgbClr>
              </a:outerShdw>
            </a:effectLst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6"/>
            <p:cNvSpPr txBox="1"/>
            <p:nvPr/>
          </p:nvSpPr>
          <p:spPr>
            <a:xfrm>
              <a:off x="-109400" y="1216192"/>
              <a:ext cx="6236100" cy="226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330200" lIns="615975" spcFirstLastPara="1" rIns="615975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800"/>
                <a:buFont typeface="Arial"/>
                <a:buNone/>
              </a:pPr>
              <a:r>
                <a:rPr lang="en-US" sz="28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Managing daily expenses can be overwhelming for individuals and students. </a:t>
              </a:r>
              <a:endParaRPr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17"/>
          <p:cNvSpPr/>
          <p:nvPr/>
        </p:nvSpPr>
        <p:spPr>
          <a:xfrm>
            <a:off x="517870" y="508090"/>
            <a:ext cx="5021183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receipt with blue and white text&#10;&#10;AI-generated content may be incorrect." id="131" name="Google Shape;131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87098" y="508091"/>
            <a:ext cx="2162092" cy="27970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spiral notebook with a pen&#10;&#10;AI-generated content may be incorrect." id="132" name="Google Shape;13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17870" y="3616883"/>
            <a:ext cx="2729122" cy="2729122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/>
          <p:nvPr/>
        </p:nvSpPr>
        <p:spPr>
          <a:xfrm>
            <a:off x="6662168" y="3616882"/>
            <a:ext cx="5021183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17"/>
          <p:cNvSpPr/>
          <p:nvPr/>
        </p:nvSpPr>
        <p:spPr>
          <a:xfrm>
            <a:off x="6662168" y="3776472"/>
            <a:ext cx="5021183" cy="2729122"/>
          </a:xfrm>
          <a:prstGeom prst="rect">
            <a:avLst/>
          </a:prstGeom>
          <a:solidFill>
            <a:srgbClr val="081E3F"/>
          </a:solidFill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p17"/>
          <p:cNvSpPr txBox="1"/>
          <p:nvPr/>
        </p:nvSpPr>
        <p:spPr>
          <a:xfrm>
            <a:off x="6743150" y="4489699"/>
            <a:ext cx="5020056" cy="236829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Traditional methods (notebooks/spreadsheets)</a:t>
            </a:r>
            <a:r>
              <a:rPr lang="en-US" sz="2800">
                <a:solidFill>
                  <a:srgbClr val="FFFFFF"/>
                </a:solidFill>
              </a:rPr>
              <a:t> </a:t>
            </a:r>
            <a:r>
              <a:rPr b="0" i="0" lang="en-US" sz="2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lead to duplication and data loss.</a:t>
            </a:r>
            <a:endParaRPr/>
          </a:p>
        </p:txBody>
      </p:sp>
      <p:sp>
        <p:nvSpPr>
          <p:cNvPr id="136" name="Google Shape;136;p17"/>
          <p:cNvSpPr txBox="1"/>
          <p:nvPr>
            <p:ph type="title"/>
          </p:nvPr>
        </p:nvSpPr>
        <p:spPr>
          <a:xfrm>
            <a:off x="517870" y="969074"/>
            <a:ext cx="6236208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PROBLEM 2</a:t>
            </a:r>
            <a:br>
              <a:rPr lang="en-US"/>
            </a:b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8"/>
          <p:cNvSpPr txBox="1"/>
          <p:nvPr>
            <p:ph type="title"/>
          </p:nvPr>
        </p:nvSpPr>
        <p:spPr>
          <a:xfrm>
            <a:off x="517525" y="934876"/>
            <a:ext cx="1115695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PROBLEM 3</a:t>
            </a:r>
            <a:br>
              <a:rPr lang="en-US"/>
            </a:br>
            <a:endParaRPr/>
          </a:p>
        </p:txBody>
      </p:sp>
      <p:sp>
        <p:nvSpPr>
          <p:cNvPr id="142" name="Google Shape;142;p18"/>
          <p:cNvSpPr/>
          <p:nvPr/>
        </p:nvSpPr>
        <p:spPr>
          <a:xfrm>
            <a:off x="6830836" y="3838818"/>
            <a:ext cx="5021183" cy="2729122"/>
          </a:xfrm>
          <a:prstGeom prst="rect">
            <a:avLst/>
          </a:prstGeom>
          <a:solidFill>
            <a:srgbClr val="081E3F"/>
          </a:solidFill>
          <a:ln cap="flat" cmpd="sng" w="12700">
            <a:solidFill>
              <a:schemeClr val="dk2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7150" rotWithShape="0" algn="ctr" dir="5400000" dist="19050">
              <a:srgbClr val="000000">
                <a:alpha val="62745"/>
              </a:srgbClr>
            </a:outerShdw>
          </a:effectLst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18"/>
          <p:cNvSpPr txBox="1"/>
          <p:nvPr>
            <p:ph idx="1" type="body"/>
          </p:nvPr>
        </p:nvSpPr>
        <p:spPr>
          <a:xfrm>
            <a:off x="6911618" y="4471541"/>
            <a:ext cx="5058710" cy="1463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None/>
            </a:pPr>
            <a:r>
              <a:rPr lang="en-US" sz="2800">
                <a:solidFill>
                  <a:schemeClr val="lt1"/>
                </a:solidFill>
              </a:rPr>
              <a:t>People often lack clear insight into their spending habits.</a:t>
            </a:r>
            <a:endParaRPr/>
          </a:p>
          <a:p>
            <a:pPr indent="-114300" lvl="0" marL="22860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44" name="Google Shape;144;p18" title="11072209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550950"/>
            <a:ext cx="5021201" cy="415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19"/>
          <p:cNvSpPr/>
          <p:nvPr/>
        </p:nvSpPr>
        <p:spPr>
          <a:xfrm>
            <a:off x="0" y="-2419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0" name="Google Shape;150;p19"/>
          <p:cNvSpPr txBox="1"/>
          <p:nvPr>
            <p:ph type="title"/>
          </p:nvPr>
        </p:nvSpPr>
        <p:spPr>
          <a:xfrm>
            <a:off x="521208" y="978408"/>
            <a:ext cx="6300216" cy="1325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SOLUTION ✅</a:t>
            </a:r>
            <a:br>
              <a:rPr lang="en-US"/>
            </a:br>
            <a:endParaRPr/>
          </a:p>
        </p:txBody>
      </p:sp>
      <p:sp>
        <p:nvSpPr>
          <p:cNvPr id="151" name="Google Shape;151;p19"/>
          <p:cNvSpPr/>
          <p:nvPr/>
        </p:nvSpPr>
        <p:spPr>
          <a:xfrm>
            <a:off x="517868" y="508090"/>
            <a:ext cx="6281928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19"/>
          <p:cNvSpPr/>
          <p:nvPr/>
        </p:nvSpPr>
        <p:spPr>
          <a:xfrm>
            <a:off x="7513612" y="611650"/>
            <a:ext cx="4160520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19"/>
          <p:cNvSpPr txBox="1"/>
          <p:nvPr>
            <p:ph idx="1" type="body"/>
          </p:nvPr>
        </p:nvSpPr>
        <p:spPr>
          <a:xfrm>
            <a:off x="7507224" y="1088136"/>
            <a:ext cx="416052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8585" lvl="0" marL="12700" marR="508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10"/>
              <a:buFont typeface="Arial"/>
              <a:buChar char="•"/>
            </a:pPr>
            <a:r>
              <a:rPr lang="en-US"/>
              <a:t>	Provides a digital, automated platform for tracking income and expenses.</a:t>
            </a:r>
            <a:endParaRPr/>
          </a:p>
          <a:p>
            <a:pPr indent="-108585" lvl="0" marL="12700" marR="677545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710"/>
              <a:buFont typeface="Arial"/>
              <a:buChar char="•"/>
            </a:pPr>
            <a:r>
              <a:rPr lang="en-US"/>
              <a:t>	Offers categorized summaries with real-time balance updates.</a:t>
            </a:r>
            <a:endParaRPr/>
          </a:p>
          <a:p>
            <a:pPr indent="-108585" lvl="0" marL="100965" rtl="0" algn="l">
              <a:lnSpc>
                <a:spcPct val="110000"/>
              </a:lnSpc>
              <a:spcBef>
                <a:spcPts val="1205"/>
              </a:spcBef>
              <a:spcAft>
                <a:spcPts val="0"/>
              </a:spcAft>
              <a:buClr>
                <a:schemeClr val="dk1"/>
              </a:buClr>
              <a:buSzPts val="1710"/>
              <a:buFont typeface="Arial"/>
              <a:buChar char="•"/>
            </a:pPr>
            <a:r>
              <a:rPr lang="en-US"/>
              <a:t>Simplifies data entry through an interactive web interface.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54" name="Google Shape;15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1200" y="2221284"/>
            <a:ext cx="6300223" cy="3565392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1500" y="0"/>
            <a:ext cx="12189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20"/>
          <p:cNvSpPr txBox="1"/>
          <p:nvPr>
            <p:ph type="title"/>
          </p:nvPr>
        </p:nvSpPr>
        <p:spPr>
          <a:xfrm>
            <a:off x="521208" y="978408"/>
            <a:ext cx="4032504" cy="3364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SITE FEATURES</a:t>
            </a:r>
            <a:endParaRPr/>
          </a:p>
        </p:txBody>
      </p:sp>
      <p:sp>
        <p:nvSpPr>
          <p:cNvPr id="161" name="Google Shape;161;p20"/>
          <p:cNvSpPr/>
          <p:nvPr/>
        </p:nvSpPr>
        <p:spPr>
          <a:xfrm>
            <a:off x="517870" y="508090"/>
            <a:ext cx="4032504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20"/>
          <p:cNvSpPr/>
          <p:nvPr/>
        </p:nvSpPr>
        <p:spPr>
          <a:xfrm>
            <a:off x="5065776" y="6300216"/>
            <a:ext cx="6620256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3" name="Google Shape;163;p20"/>
          <p:cNvGrpSpPr/>
          <p:nvPr/>
        </p:nvGrpSpPr>
        <p:grpSpPr>
          <a:xfrm>
            <a:off x="7461390" y="2450021"/>
            <a:ext cx="1814500" cy="1827700"/>
            <a:chOff x="2410127" y="1470096"/>
            <a:chExt cx="1814500" cy="1827700"/>
          </a:xfrm>
        </p:grpSpPr>
        <p:sp>
          <p:nvSpPr>
            <p:cNvPr id="164" name="Google Shape;164;p20"/>
            <p:cNvSpPr/>
            <p:nvPr/>
          </p:nvSpPr>
          <p:spPr>
            <a:xfrm>
              <a:off x="2410127" y="1470096"/>
              <a:ext cx="1800000" cy="78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5" name="Google Shape;165;p20"/>
            <p:cNvSpPr txBox="1"/>
            <p:nvPr/>
          </p:nvSpPr>
          <p:spPr>
            <a:xfrm>
              <a:off x="2424627" y="2510296"/>
              <a:ext cx="1800000" cy="787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Real-Time Totals: </a:t>
              </a: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Automatic Calculation of income and expenses.</a:t>
              </a:r>
              <a:endParaRPr/>
            </a:p>
          </p:txBody>
        </p:sp>
      </p:grpSp>
      <p:sp>
        <p:nvSpPr>
          <p:cNvPr descr="Hierarchy" id="166" name="Google Shape;166;p20"/>
          <p:cNvSpPr/>
          <p:nvPr/>
        </p:nvSpPr>
        <p:spPr>
          <a:xfrm>
            <a:off x="10083225" y="1338517"/>
            <a:ext cx="810000" cy="8100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67" name="Google Shape;167;p20"/>
          <p:cNvGrpSpPr/>
          <p:nvPr/>
        </p:nvGrpSpPr>
        <p:grpSpPr>
          <a:xfrm>
            <a:off x="9588225" y="2423302"/>
            <a:ext cx="1800000" cy="720000"/>
            <a:chOff x="2410127" y="1537595"/>
            <a:chExt cx="1800000" cy="720000"/>
          </a:xfrm>
        </p:grpSpPr>
        <p:sp>
          <p:nvSpPr>
            <p:cNvPr id="168" name="Google Shape;168;p20"/>
            <p:cNvSpPr/>
            <p:nvPr/>
          </p:nvSpPr>
          <p:spPr>
            <a:xfrm>
              <a:off x="2410127" y="1537595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0"/>
            <p:cNvSpPr txBox="1"/>
            <p:nvPr/>
          </p:nvSpPr>
          <p:spPr>
            <a:xfrm>
              <a:off x="2410127" y="1537595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Category Management: </a:t>
              </a: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Group Spending by type.</a:t>
              </a:r>
              <a:endParaRPr/>
            </a:p>
          </p:txBody>
        </p:sp>
      </p:grpSp>
      <p:grpSp>
        <p:nvGrpSpPr>
          <p:cNvPr id="170" name="Google Shape;170;p20"/>
          <p:cNvGrpSpPr/>
          <p:nvPr/>
        </p:nvGrpSpPr>
        <p:grpSpPr>
          <a:xfrm>
            <a:off x="5363583" y="2508625"/>
            <a:ext cx="6017385" cy="2994482"/>
            <a:chOff x="307743" y="1537595"/>
            <a:chExt cx="6017385" cy="2994482"/>
          </a:xfrm>
        </p:grpSpPr>
        <p:sp>
          <p:nvSpPr>
            <p:cNvPr id="171" name="Google Shape;171;p20"/>
            <p:cNvSpPr/>
            <p:nvPr/>
          </p:nvSpPr>
          <p:spPr>
            <a:xfrm>
              <a:off x="4525128" y="1537595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20"/>
            <p:cNvSpPr txBox="1"/>
            <p:nvPr/>
          </p:nvSpPr>
          <p:spPr>
            <a:xfrm>
              <a:off x="307743" y="3812077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Dynamic Updates: </a:t>
              </a: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Changes appear instantly</a:t>
              </a:r>
              <a:endParaRPr/>
            </a:p>
          </p:txBody>
        </p:sp>
      </p:grpSp>
      <p:sp>
        <p:nvSpPr>
          <p:cNvPr descr="Scales of Justice" id="173" name="Google Shape;173;p20"/>
          <p:cNvSpPr/>
          <p:nvPr/>
        </p:nvSpPr>
        <p:spPr>
          <a:xfrm>
            <a:off x="10083225" y="3690789"/>
            <a:ext cx="810000" cy="810000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74" name="Google Shape;174;p20"/>
          <p:cNvGrpSpPr/>
          <p:nvPr/>
        </p:nvGrpSpPr>
        <p:grpSpPr>
          <a:xfrm>
            <a:off x="9590778" y="4758842"/>
            <a:ext cx="1800000" cy="720000"/>
            <a:chOff x="3467628" y="3815507"/>
            <a:chExt cx="1800000" cy="720000"/>
          </a:xfrm>
        </p:grpSpPr>
        <p:sp>
          <p:nvSpPr>
            <p:cNvPr id="175" name="Google Shape;175;p20"/>
            <p:cNvSpPr/>
            <p:nvPr/>
          </p:nvSpPr>
          <p:spPr>
            <a:xfrm>
              <a:off x="3467628" y="3815507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20"/>
            <p:cNvSpPr txBox="1"/>
            <p:nvPr/>
          </p:nvSpPr>
          <p:spPr>
            <a:xfrm>
              <a:off x="3467628" y="3815507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Color-Coded Totals: </a:t>
              </a:r>
              <a:r>
                <a:rPr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Clear visual financial overview</a:t>
              </a:r>
              <a:endParaRPr/>
            </a:p>
          </p:txBody>
        </p:sp>
      </p:grpSp>
      <p:grpSp>
        <p:nvGrpSpPr>
          <p:cNvPr id="177" name="Google Shape;177;p20"/>
          <p:cNvGrpSpPr/>
          <p:nvPr/>
        </p:nvGrpSpPr>
        <p:grpSpPr>
          <a:xfrm>
            <a:off x="5363583" y="2423302"/>
            <a:ext cx="1800000" cy="720000"/>
            <a:chOff x="295127" y="1537595"/>
            <a:chExt cx="1800000" cy="720000"/>
          </a:xfrm>
        </p:grpSpPr>
        <p:sp>
          <p:nvSpPr>
            <p:cNvPr id="178" name="Google Shape;178;p20"/>
            <p:cNvSpPr/>
            <p:nvPr/>
          </p:nvSpPr>
          <p:spPr>
            <a:xfrm>
              <a:off x="295127" y="1537595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20"/>
            <p:cNvSpPr txBox="1"/>
            <p:nvPr/>
          </p:nvSpPr>
          <p:spPr>
            <a:xfrm>
              <a:off x="295127" y="1537595"/>
              <a:ext cx="18000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rPr b="1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 Add, Edit, and Delete Transactions: </a:t>
              </a:r>
              <a:r>
                <a:rPr b="0" lang="en-US" sz="14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Manage  entries with ease.</a:t>
              </a:r>
              <a:endPara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80" name="Google Shape;180;p20"/>
          <p:cNvSpPr/>
          <p:nvPr/>
        </p:nvSpPr>
        <p:spPr>
          <a:xfrm>
            <a:off x="5858583" y="1335024"/>
            <a:ext cx="810000" cy="810000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-2999" r="-2999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1" name="Google Shape;181;p20"/>
          <p:cNvSpPr/>
          <p:nvPr/>
        </p:nvSpPr>
        <p:spPr>
          <a:xfrm>
            <a:off x="7970904" y="2586595"/>
            <a:ext cx="810000" cy="810000"/>
          </a:xfrm>
          <a:prstGeom prst="rect">
            <a:avLst/>
          </a:prstGeom>
          <a:blipFill rotWithShape="1">
            <a:blip r:embed="rId6">
              <a:alphaModFix/>
            </a:blip>
            <a:stretch>
              <a:fillRect b="0" l="-999" r="-999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2" name="Google Shape;182;p20"/>
          <p:cNvSpPr/>
          <p:nvPr/>
        </p:nvSpPr>
        <p:spPr>
          <a:xfrm>
            <a:off x="5858583" y="3714699"/>
            <a:ext cx="810000" cy="810000"/>
          </a:xfrm>
          <a:prstGeom prst="rect">
            <a:avLst/>
          </a:prstGeom>
          <a:blipFill rotWithShape="1">
            <a:blip r:embed="rId7">
              <a:alphaModFix/>
            </a:blip>
            <a:stretch>
              <a:fillRect b="0" l="-3999" r="-3999" t="0"/>
            </a:stretch>
          </a:blip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1"/>
          <p:cNvSpPr/>
          <p:nvPr/>
        </p:nvSpPr>
        <p:spPr>
          <a:xfrm>
            <a:off x="0" y="0"/>
            <a:ext cx="12188952" cy="685799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21"/>
          <p:cNvSpPr txBox="1"/>
          <p:nvPr>
            <p:ph type="title"/>
          </p:nvPr>
        </p:nvSpPr>
        <p:spPr>
          <a:xfrm>
            <a:off x="521208" y="978408"/>
            <a:ext cx="6300216" cy="13258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OBJECT DESIGN</a:t>
            </a:r>
            <a:endParaRPr/>
          </a:p>
        </p:txBody>
      </p:sp>
      <p:sp>
        <p:nvSpPr>
          <p:cNvPr id="189" name="Google Shape;189;p21"/>
          <p:cNvSpPr/>
          <p:nvPr/>
        </p:nvSpPr>
        <p:spPr>
          <a:xfrm>
            <a:off x="517868" y="508090"/>
            <a:ext cx="6281928" cy="14927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1"/>
          <p:cNvSpPr/>
          <p:nvPr/>
        </p:nvSpPr>
        <p:spPr>
          <a:xfrm>
            <a:off x="7513612" y="611650"/>
            <a:ext cx="4160520" cy="4571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screenshot of a computer&#10;&#10;Description automatically generated" id="191" name="Google Shape;191;p21"/>
          <p:cNvPicPr preferRelativeResize="0"/>
          <p:nvPr/>
        </p:nvPicPr>
        <p:blipFill rotWithShape="1">
          <a:blip r:embed="rId3">
            <a:alphaModFix/>
          </a:blip>
          <a:srcRect b="1080" l="0" r="0" t="-1080"/>
          <a:stretch/>
        </p:blipFill>
        <p:spPr>
          <a:xfrm>
            <a:off x="517867" y="2429691"/>
            <a:ext cx="2193134" cy="3916313"/>
          </a:xfrm>
          <a:prstGeom prst="rect">
            <a:avLst/>
          </a:prstGeom>
          <a:noFill/>
          <a:ln>
            <a:noFill/>
          </a:ln>
        </p:spPr>
      </p:pic>
      <p:sp>
        <p:nvSpPr>
          <p:cNvPr id="192" name="Google Shape;192;p21"/>
          <p:cNvSpPr txBox="1"/>
          <p:nvPr>
            <p:ph idx="1" type="body"/>
          </p:nvPr>
        </p:nvSpPr>
        <p:spPr>
          <a:xfrm>
            <a:off x="7507224" y="1088136"/>
            <a:ext cx="4160520" cy="525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102928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21"/>
              <a:buFont typeface="Arial"/>
              <a:buChar char="•"/>
            </a:pPr>
            <a:r>
              <a:rPr b="1"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	Main Objects: </a:t>
            </a:r>
            <a:endParaRPr/>
          </a:p>
          <a:p>
            <a:pPr indent="-285750" lvl="0" marL="293370" marR="508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dk1"/>
              </a:buClr>
              <a:buSzPts val="1621"/>
              <a:buChar char="•"/>
            </a:pPr>
            <a:r>
              <a:rPr b="1"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Transactions: </a:t>
            </a:r>
            <a:r>
              <a:rPr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id, category, amount, date</a:t>
            </a:r>
            <a:endParaRPr sz="1700"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-285750" lvl="0" marL="293370" marR="508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dk1"/>
              </a:buClr>
              <a:buSzPts val="1621"/>
              <a:buChar char="•"/>
            </a:pPr>
            <a:r>
              <a:rPr b="1"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Category:</a:t>
            </a:r>
            <a:r>
              <a:rPr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 total income / total expense</a:t>
            </a:r>
            <a:endParaRPr sz="1700"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7620" marR="5080" rtl="0" algn="l">
              <a:lnSpc>
                <a:spcPct val="100000"/>
              </a:lnSpc>
              <a:spcBef>
                <a:spcPts val="5"/>
              </a:spcBef>
              <a:spcAft>
                <a:spcPts val="0"/>
              </a:spcAft>
              <a:buClr>
                <a:schemeClr val="dk1"/>
              </a:buClr>
              <a:buSzPts val="1621"/>
              <a:buNone/>
            </a:pPr>
            <a:r>
              <a:t/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2928" lvl="0" marL="110489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chemeClr val="dk1"/>
              </a:buClr>
              <a:buSzPts val="1621"/>
              <a:buFont typeface="Arial"/>
              <a:buChar char="•"/>
            </a:pPr>
            <a:r>
              <a:rPr b="1" lang="en-US" sz="1700">
                <a:latin typeface="Palatino Linotype"/>
                <a:ea typeface="Palatino Linotype"/>
                <a:cs typeface="Palatino Linotype"/>
                <a:sym typeface="Palatino Linotype"/>
              </a:rPr>
              <a:t>Core Methods:</a:t>
            </a:r>
            <a:endParaRPr sz="1700"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-102928" lvl="0" marL="111125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chemeClr val="dk1"/>
              </a:buClr>
              <a:buSzPts val="1621"/>
              <a:buFont typeface="Arial"/>
              <a:buChar char="•"/>
            </a:pPr>
            <a:r>
              <a:rPr lang="en-US" sz="1700">
                <a:latin typeface="Consolas"/>
                <a:ea typeface="Consolas"/>
                <a:cs typeface="Consolas"/>
                <a:sym typeface="Consolas"/>
              </a:rPr>
              <a:t>addExpense() </a:t>
            </a:r>
            <a:r>
              <a:rPr lang="en-US" sz="1700">
                <a:latin typeface="Times New Roman"/>
                <a:ea typeface="Times New Roman"/>
                <a:cs typeface="Times New Roman"/>
                <a:sym typeface="Times New Roman"/>
              </a:rPr>
              <a:t>— Adds new transactions.</a:t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2928" lvl="0" marL="110489" rtl="0" algn="l">
              <a:lnSpc>
                <a:spcPct val="100000"/>
              </a:lnSpc>
              <a:spcBef>
                <a:spcPts val="45"/>
              </a:spcBef>
              <a:spcAft>
                <a:spcPts val="0"/>
              </a:spcAft>
              <a:buClr>
                <a:schemeClr val="dk1"/>
              </a:buClr>
              <a:buSzPts val="1621"/>
              <a:buFont typeface="Arial"/>
              <a:buChar char="•"/>
            </a:pPr>
            <a:r>
              <a:rPr lang="en-US" sz="1700">
                <a:latin typeface="Consolas"/>
                <a:ea typeface="Consolas"/>
                <a:cs typeface="Consolas"/>
                <a:sym typeface="Consolas"/>
              </a:rPr>
              <a:t>deleteExpense() </a:t>
            </a:r>
            <a:r>
              <a:rPr lang="en-US" sz="1700">
                <a:latin typeface="Times New Roman"/>
                <a:ea typeface="Times New Roman"/>
                <a:cs typeface="Times New Roman"/>
                <a:sym typeface="Times New Roman"/>
              </a:rPr>
              <a:t>— Removes selected transactions.</a:t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102928" lvl="0" marL="111125" rtl="0"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  <a:buClr>
                <a:schemeClr val="dk1"/>
              </a:buClr>
              <a:buSzPts val="1621"/>
              <a:buFont typeface="Arial"/>
              <a:buChar char="•"/>
            </a:pPr>
            <a:r>
              <a:rPr lang="en-US" sz="1700">
                <a:latin typeface="Consolas"/>
                <a:ea typeface="Consolas"/>
                <a:cs typeface="Consolas"/>
                <a:sym typeface="Consolas"/>
              </a:rPr>
              <a:t>updateTotal() </a:t>
            </a:r>
            <a:r>
              <a:rPr lang="en-US" sz="1700">
                <a:latin typeface="Times New Roman"/>
                <a:ea typeface="Times New Roman"/>
                <a:cs typeface="Times New Roman"/>
                <a:sym typeface="Times New Roman"/>
              </a:rPr>
              <a:t>— Calculates totals dynamically.</a:t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7620" marR="1353820" rtl="0" algn="l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chemeClr val="dk1"/>
              </a:buClr>
              <a:buSzPts val="1621"/>
              <a:buNone/>
            </a:pPr>
            <a:r>
              <a:t/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7620" marR="1353820" rtl="0" algn="l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chemeClr val="dk1"/>
              </a:buClr>
              <a:buSzPts val="1621"/>
              <a:buNone/>
            </a:pPr>
            <a:r>
              <a:t/>
            </a:r>
            <a:endParaRPr sz="17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7620" marR="1353820" rtl="0" algn="l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>
                <a:schemeClr val="dk1"/>
              </a:buClr>
              <a:buSzPts val="1621"/>
              <a:buNone/>
            </a:pPr>
            <a:r>
              <a:rPr lang="en-US" sz="1700"/>
              <a:t>The system uses a </a:t>
            </a:r>
            <a:r>
              <a:rPr b="1" lang="en-US" sz="1700"/>
              <a:t>category-based aggregation model</a:t>
            </a:r>
            <a:r>
              <a:rPr lang="en-US" sz="1700"/>
              <a:t> for analysis and visualization.</a:t>
            </a:r>
            <a:endParaRPr/>
          </a:p>
        </p:txBody>
      </p:sp>
      <p:pic>
        <p:nvPicPr>
          <p:cNvPr id="193" name="Google Shape;193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73875" y="2072222"/>
            <a:ext cx="4070476" cy="4107625"/>
          </a:xfrm>
          <a:prstGeom prst="rect">
            <a:avLst/>
          </a:prstGeom>
          <a:solidFill>
            <a:schemeClr val="lt1"/>
          </a:solidFill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2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SYSTEM DESIGN</a:t>
            </a:r>
            <a:endParaRPr/>
          </a:p>
        </p:txBody>
      </p:sp>
      <p:sp>
        <p:nvSpPr>
          <p:cNvPr id="199" name="Google Shape;199;p22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762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b="1" lang="en-US" sz="1800">
                <a:latin typeface="Palatino Linotype"/>
                <a:ea typeface="Palatino Linotype"/>
                <a:cs typeface="Palatino Linotype"/>
                <a:sym typeface="Palatino Linotype"/>
              </a:rPr>
              <a:t>Frontend</a:t>
            </a:r>
            <a:r>
              <a:rPr b="1" lang="en-US">
                <a:latin typeface="Palatino Linotype"/>
                <a:ea typeface="Palatino Linotype"/>
                <a:cs typeface="Palatino Linotype"/>
                <a:sym typeface="Palatino Linotype"/>
              </a:rPr>
              <a:t>:</a:t>
            </a:r>
            <a:endParaRPr/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HTML, CSS, JavaScript (responsive user interface), Plotly (for the </a:t>
            </a: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bar graph</a:t>
            </a: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t/>
            </a:r>
            <a:endParaRPr b="1" sz="1800">
              <a:solidFill>
                <a:srgbClr val="1F2C8F"/>
              </a:solidFill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b="1" lang="en-US">
                <a:latin typeface="Palatino Linotype"/>
                <a:ea typeface="Palatino Linotype"/>
                <a:cs typeface="Palatino Linotype"/>
                <a:sym typeface="Palatino Linotype"/>
              </a:rPr>
              <a:t>Design Highlights:</a:t>
            </a:r>
            <a:endParaRPr/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Real-time dashboard for income, expenses, and balance</a:t>
            </a:r>
            <a:endParaRPr/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Add, delete, and categorize transactions quickly</a:t>
            </a:r>
            <a:endParaRPr/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Instant updates without reloading the page</a:t>
            </a:r>
            <a:endParaRPr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7620" rtl="0" algn="l">
              <a:lnSpc>
                <a:spcPct val="100000"/>
              </a:lnSpc>
              <a:spcBef>
                <a:spcPts val="125"/>
              </a:spcBef>
              <a:spcAft>
                <a:spcPts val="0"/>
              </a:spcAft>
              <a:buClr>
                <a:schemeClr val="dk1"/>
              </a:buClr>
              <a:buSzPts val="1716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Visualization</a:t>
            </a: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 of finances on a graph</a:t>
            </a:r>
            <a:endParaRPr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b="1" lang="en-US">
                <a:latin typeface="Palatino Linotype"/>
                <a:ea typeface="Palatino Linotype"/>
                <a:cs typeface="Palatino Linotype"/>
                <a:sym typeface="Palatino Linotype"/>
              </a:rPr>
              <a:t>Architecture:</a:t>
            </a: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 User → Browser 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3"/>
          <p:cNvSpPr txBox="1"/>
          <p:nvPr>
            <p:ph type="title"/>
          </p:nvPr>
        </p:nvSpPr>
        <p:spPr>
          <a:xfrm>
            <a:off x="521208" y="978408"/>
            <a:ext cx="11155680" cy="14630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TOOLS &amp; REQUIREMENTS</a:t>
            </a:r>
            <a:endParaRPr/>
          </a:p>
        </p:txBody>
      </p:sp>
      <p:sp>
        <p:nvSpPr>
          <p:cNvPr id="205" name="Google Shape;205;p23"/>
          <p:cNvSpPr txBox="1"/>
          <p:nvPr>
            <p:ph idx="1" type="body"/>
          </p:nvPr>
        </p:nvSpPr>
        <p:spPr>
          <a:xfrm>
            <a:off x="521208" y="2578608"/>
            <a:ext cx="11155680" cy="37673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Plotly</a:t>
            </a:r>
            <a:endParaRPr sz="1800"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12700" rtl="0" algn="l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 sz="1800">
                <a:latin typeface="Palatino Linotype"/>
                <a:ea typeface="Palatino Linotype"/>
                <a:cs typeface="Palatino Linotype"/>
                <a:sym typeface="Palatino Linotype"/>
              </a:rPr>
              <a:t>HTML, CSS, JavaScript</a:t>
            </a:r>
            <a:endParaRPr sz="1800">
              <a:latin typeface="Palatino Linotype"/>
              <a:ea typeface="Palatino Linotype"/>
              <a:cs typeface="Palatino Linotype"/>
              <a:sym typeface="Palatino Linotype"/>
            </a:endParaRPr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US">
                <a:latin typeface="Palatino Linotype"/>
                <a:ea typeface="Palatino Linotype"/>
                <a:cs typeface="Palatino Linotype"/>
                <a:sym typeface="Palatino Linotype"/>
              </a:rPr>
              <a:t>These tools support a fully functional and maintainable web application.</a:t>
            </a:r>
            <a:endParaRPr/>
          </a:p>
          <a:p>
            <a:pPr indent="0" lvl="0" marL="0" rtl="0" algn="l">
              <a:lnSpc>
                <a:spcPct val="11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206" name="Google Shape;20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67175" y="4276525"/>
            <a:ext cx="4057650" cy="371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estaltVTI">
  <a:themeElements>
    <a:clrScheme name="Gestalt">
      <a:dk1>
        <a:srgbClr val="000000"/>
      </a:dk1>
      <a:lt1>
        <a:srgbClr val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GestaltVTI">
  <a:themeElements>
    <a:clrScheme name="Gestalt">
      <a:dk1>
        <a:srgbClr val="000000"/>
      </a:dk1>
      <a:lt1>
        <a:srgbClr val="FFFFFF"/>
      </a:lt1>
      <a:dk2>
        <a:srgbClr val="262626"/>
      </a:dk2>
      <a:lt2>
        <a:srgbClr val="F7F7F7"/>
      </a:lt2>
      <a:accent1>
        <a:srgbClr val="EBA000"/>
      </a:accent1>
      <a:accent2>
        <a:srgbClr val="00BAC8"/>
      </a:accent2>
      <a:accent3>
        <a:srgbClr val="E64823"/>
      </a:accent3>
      <a:accent4>
        <a:srgbClr val="4D5AFF"/>
      </a:accent4>
      <a:accent5>
        <a:srgbClr val="FE5D21"/>
      </a:accent5>
      <a:accent6>
        <a:srgbClr val="00C777"/>
      </a:accent6>
      <a:hlink>
        <a:srgbClr val="2998E3"/>
      </a:hlink>
      <a:folHlink>
        <a:srgbClr val="93939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