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j57+B4RcFEbfMMvu/qXeoB6/CW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6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2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86" name="Google Shape;86;p22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7" name="Google Shape;87;p22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88" name="Google Shape;8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" name="Google Shape;89;p22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0" name="Google Shape;90;p22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2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2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22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22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97" name="Google Shape;9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3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9" name="Google Shape;99;p23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0" name="Google Shape;100;p23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01" name="Google Shape;101;p23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3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23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Google Shape;104;p2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05" name="Google Shape;105;p23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07" name="Google Shape;107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4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09" name="Google Shape;10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11" name="Google Shape;111;p24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12" name="Google Shape;112;p24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4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24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5" name="Google Shape;115;p24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4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7" name="Google Shape;117;p2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20" name="Google Shape;120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5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5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23" name="Google Shape;123;p25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24" name="Google Shape;124;p25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25" name="Google Shape;125;p25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5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5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2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" name="Google Shape;131;p26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32" name="Google Shape;132;p26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" name="Google Shape;134;p26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35" name="Google Shape;135;p26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2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" name="Google Shape;137;p26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38" name="Google Shape;138;p26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2" name="Google Shape;142;p26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43" name="Google Shape;143;p26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6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" name="Google Shape;145;p26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6" name="Google Shape;146;p26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48" name="Google Shape;148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7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2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7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54" name="Google Shape;154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8" name="Google Shape;158;p2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60" name="Google Shape;160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0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69" name="Google Shape;169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70" name="Google Shape;17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" name="Google Shape;171;p30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72" name="Google Shape;172;p30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30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30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30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" name="Google Shape;176;p3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79" name="Google Shape;179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0" name="Google Shape;18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1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83" name="Google Shape;183;p31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84" name="Google Shape;184;p3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31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87" name="Google Shape;187;p3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3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31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0" name="Google Shape;190;p3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3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31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93" name="Google Shape;193;p3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3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31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" name="Google Shape;18;p14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19" name="Google Shape;19;p14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14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" name="Google Shape;21;p14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14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4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4" name="Google Shape;24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5" name="Google Shape;2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5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30" name="Google Shape;3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5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33" name="Google Shape;33;p15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34" name="Google Shape;34;p15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5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15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" name="Google Shape;37;p1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40" name="Google Shape;40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6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43" name="Google Shape;4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6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45" name="Google Shape;45;p16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46" name="Google Shape;46;p16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" name="Google Shape;48;p16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49" name="Google Shape;49;p16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16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" name="Google Shape;51;p16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52" name="Google Shape;52;p1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54;p16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55" name="Google Shape;55;p1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1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" name="Google Shape;57;p16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16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60" name="Google Shape;60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7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7" name="Google Shape;6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69" name="Google Shape;69;p1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73" name="Google Shape;73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76" name="Google Shape;76;p20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79" name="Google Shape;7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1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21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83" name="Google Shape;83;p21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jpg"/><Relationship Id="rId4" Type="http://schemas.openxmlformats.org/officeDocument/2006/relationships/image" Target="../media/image1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8.png"/><Relationship Id="rId10" Type="http://schemas.openxmlformats.org/officeDocument/2006/relationships/image" Target="../media/image23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33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Relationship Id="rId7" Type="http://schemas.openxmlformats.org/officeDocument/2006/relationships/image" Target="../media/image30.png"/><Relationship Id="rId8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2436282" y="744363"/>
            <a:ext cx="722065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400"/>
              <a:buFont typeface="Arial"/>
              <a:buNone/>
            </a:pPr>
            <a:r>
              <a:rPr lang="en-US" sz="5400">
                <a:latin typeface="Arial"/>
                <a:ea typeface="Arial"/>
                <a:cs typeface="Arial"/>
                <a:sym typeface="Arial"/>
              </a:rPr>
              <a:t>Green Vault</a:t>
            </a:r>
            <a:endParaRPr sz="5400"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770" y="6226658"/>
            <a:ext cx="2330463" cy="465534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"/>
          <p:cNvSpPr txBox="1"/>
          <p:nvPr/>
        </p:nvSpPr>
        <p:spPr>
          <a:xfrm>
            <a:off x="1255182" y="3951819"/>
            <a:ext cx="9690098" cy="2249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Team Members:</a:t>
            </a:r>
            <a:r>
              <a:rPr b="0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Giorgio Abboud, Malik Dagher, Audrey Gamero, Daniella Lacotera, Rodrigo Munoz</a:t>
            </a:r>
            <a:endParaRPr b="0" i="0" sz="18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</a:pPr>
            <a:br>
              <a:rPr b="0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Te</a:t>
            </a:r>
            <a:r>
              <a:rPr b="1" lang="en-US" sz="1800">
                <a:solidFill>
                  <a:schemeClr val="accent5"/>
                </a:solidFill>
              </a:rPr>
              <a:t>am Lead/P</a:t>
            </a:r>
            <a:r>
              <a:rPr b="1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roduct Owner: </a:t>
            </a:r>
            <a:r>
              <a:rPr b="0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Giorgio Abboud</a:t>
            </a:r>
            <a:endParaRPr b="0" i="0" sz="18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</a:pPr>
            <a:br>
              <a:rPr b="0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0" i="0" lang="en-US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Dr. Masoud Sadjadi / Associate Professor, Florida International University</a:t>
            </a:r>
            <a:endParaRPr b="0" i="0" sz="18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green frog in a suit&#10;&#10;AI-generated content may be incorrect." id="226" name="Google Shape;226;p1"/>
          <p:cNvPicPr preferRelativeResize="0"/>
          <p:nvPr/>
        </p:nvPicPr>
        <p:blipFill rotWithShape="1">
          <a:blip r:embed="rId4">
            <a:alphaModFix/>
          </a:blip>
          <a:srcRect b="22050" l="0" r="306" t="0"/>
          <a:stretch/>
        </p:blipFill>
        <p:spPr>
          <a:xfrm>
            <a:off x="4670778" y="1778000"/>
            <a:ext cx="2850467" cy="22295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0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Green Vault delivers an accessible, structured solution for evaluating trade execution quality.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The platform integrates secure authentication, validated data collection, API-based market retrieval, and detailed execution analytics.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A modular architecture separates concerns across the UI, Analyzer, and Internal API, ensuring reliability and maintainability.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Green Vault is a meaningful, user-centered tool that transforms complex trading analytics into clear, actionable insights for everyday traders.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295" name="Google Shape;295;p10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1"/>
          <p:cNvSpPr txBox="1"/>
          <p:nvPr>
            <p:ph type="title"/>
          </p:nvPr>
        </p:nvSpPr>
        <p:spPr>
          <a:xfrm>
            <a:off x="2436282" y="2102108"/>
            <a:ext cx="722065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n-US" sz="6000">
                <a:latin typeface="Arial"/>
                <a:ea typeface="Arial"/>
                <a:cs typeface="Arial"/>
                <a:sym typeface="Arial"/>
              </a:rPr>
              <a:t>Thank You!</a:t>
            </a:r>
            <a:endParaRPr sz="6000"/>
          </a:p>
        </p:txBody>
      </p:sp>
      <p:pic>
        <p:nvPicPr>
          <p:cNvPr descr="A picture containing drawing&#10;&#10;Description automatically generated" id="301" name="Google Shape;30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770" y="6226658"/>
            <a:ext cx="2330463" cy="465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een frog in a suit&#10;&#10;AI-generated content may be incorrect." id="302" name="Google Shape;302;p11"/>
          <p:cNvPicPr preferRelativeResize="0"/>
          <p:nvPr/>
        </p:nvPicPr>
        <p:blipFill rotWithShape="1">
          <a:blip r:embed="rId4">
            <a:alphaModFix/>
          </a:blip>
          <a:srcRect b="22050" l="0" r="306" t="0"/>
          <a:stretch/>
        </p:blipFill>
        <p:spPr>
          <a:xfrm>
            <a:off x="4670778" y="3426691"/>
            <a:ext cx="2850467" cy="22295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"/>
          <p:cNvSpPr txBox="1"/>
          <p:nvPr>
            <p:ph idx="1" type="body"/>
          </p:nvPr>
        </p:nvSpPr>
        <p:spPr>
          <a:xfrm>
            <a:off x="3282203" y="1781741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Traders receive their trade fills (the executed price of an order) but lack a clear, accessible way to evaluate whether the execution was favorable or inefficient.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Everyday traders have no simple tools to assess key execution factors such as slippage, spreads, or timing quality.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Current Professional Transaction Cost Analysis (TCA) systems are cost-prohibitive, overly complex, and designed for institutional use- leaving retail traders without practical alternatives.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Beginner and intermediate traders are then left to operate without meaningful guidance on execution performance- limiting their ability to learn, adapt, and improve.</a:t>
            </a:r>
            <a:endParaRPr/>
          </a:p>
        </p:txBody>
      </p:sp>
      <p:sp>
        <p:nvSpPr>
          <p:cNvPr id="232" name="Google Shape;232;p2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Problem Overview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Provide traders with a clear, accessible evaluation of their trade execution quality.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Convert complex market metrics into intuitive </a:t>
            </a:r>
            <a:r>
              <a:rPr lang="en-US"/>
              <a:t>performance reviews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that help users understand their performance.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Deliver a fully integrated platform that securely manages user accounts, retrieves market data, performs metric calculations, and returns structured, interpretable analytics.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Bridge the gap between institutional analytics and everyday traders through a simple, fast, and transparent system.</a:t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38" name="Google Shape;238;p3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System Objective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769" r="4770" t="0"/>
          <a:stretch/>
        </p:blipFill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pic>
      <p:sp>
        <p:nvSpPr>
          <p:cNvPr id="244" name="Google Shape;244;p4"/>
          <p:cNvSpPr txBox="1"/>
          <p:nvPr>
            <p:ph type="title"/>
          </p:nvPr>
        </p:nvSpPr>
        <p:spPr>
          <a:xfrm>
            <a:off x="359151" y="537473"/>
            <a:ext cx="3147661" cy="5709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System Architecture</a:t>
            </a:r>
            <a:endParaRPr/>
          </a:p>
        </p:txBody>
      </p:sp>
      <p:sp>
        <p:nvSpPr>
          <p:cNvPr id="245" name="Google Shape;245;p4"/>
          <p:cNvSpPr txBox="1"/>
          <p:nvPr>
            <p:ph idx="1" type="body"/>
          </p:nvPr>
        </p:nvSpPr>
        <p:spPr>
          <a:xfrm>
            <a:off x="359153" y="1315094"/>
            <a:ext cx="3514547" cy="453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27813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Green Vault consists of </a:t>
            </a:r>
            <a:r>
              <a:rPr lang="en-US">
                <a:solidFill>
                  <a:schemeClr val="dk1"/>
                </a:solidFill>
              </a:rPr>
              <a:t>four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containerized services</a:t>
            </a:r>
            <a:r>
              <a:rPr lang="en-US">
                <a:solidFill>
                  <a:schemeClr val="dk1"/>
                </a:solidFill>
              </a:rPr>
              <a:t>, including the 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UI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 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Analyzer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and 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API</a:t>
            </a:r>
            <a:r>
              <a:rPr lang="en-US">
                <a:solidFill>
                  <a:schemeClr val="dk1"/>
                </a:solidFill>
              </a:rPr>
              <a:t>,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plus a 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PostgreSQL database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all orchestrated through Docker Compose.</a:t>
            </a:r>
            <a:endParaRPr/>
          </a:p>
          <a:p>
            <a:pPr indent="-27813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 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UI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serves as the system’s entry point, communicating with the Analyzer for market calculations and with the Internal API for authentication and data persistence.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813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>
                <a:solidFill>
                  <a:schemeClr val="dk1"/>
                </a:solidFill>
              </a:rPr>
              <a:t>The </a:t>
            </a:r>
            <a:r>
              <a:rPr b="1" lang="en-US">
                <a:solidFill>
                  <a:schemeClr val="dk1"/>
                </a:solidFill>
              </a:rPr>
              <a:t>Analyzer </a:t>
            </a:r>
            <a:r>
              <a:rPr lang="en-US">
                <a:solidFill>
                  <a:schemeClr val="dk1"/>
                </a:solidFill>
              </a:rPr>
              <a:t>computes </a:t>
            </a:r>
            <a:r>
              <a:rPr lang="en-US">
                <a:solidFill>
                  <a:schemeClr val="dk1"/>
                </a:solidFill>
              </a:rPr>
              <a:t>hidden</a:t>
            </a:r>
            <a:r>
              <a:rPr lang="en-US">
                <a:solidFill>
                  <a:schemeClr val="dk1"/>
                </a:solidFill>
              </a:rPr>
              <a:t> metrics, and uses them to evaluate the users performance, and returned a detailed </a:t>
            </a:r>
            <a:r>
              <a:rPr lang="en-US">
                <a:solidFill>
                  <a:schemeClr val="dk1"/>
                </a:solidFill>
              </a:rPr>
              <a:t>response</a:t>
            </a:r>
            <a:r>
              <a:rPr lang="en-US">
                <a:solidFill>
                  <a:schemeClr val="dk1"/>
                </a:solidFill>
              </a:rPr>
              <a:t> with advice to improve.</a:t>
            </a:r>
            <a:endParaRPr>
              <a:solidFill>
                <a:schemeClr val="dk1"/>
              </a:solidFill>
            </a:endParaRPr>
          </a:p>
          <a:p>
            <a:pPr indent="-27813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the 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API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has direct access to the database, ensuring strong separation of concerns, secure data handling, and consistent deployment across environments.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Core Features</a:t>
            </a:r>
            <a:endParaRPr/>
          </a:p>
        </p:txBody>
      </p:sp>
      <p:sp>
        <p:nvSpPr>
          <p:cNvPr id="251" name="Google Shape;251;p5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Authentication &amp; Account Management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Secure signup, login, and session management using JWT-based authentication.</a:t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A screenshot of a login form&#10;&#10;AI-generated content may be incorrect." id="252" name="Google Shape;252;p5"/>
          <p:cNvPicPr preferRelativeResize="0"/>
          <p:nvPr/>
        </p:nvPicPr>
        <p:blipFill rotWithShape="1">
          <a:blip r:embed="rId3">
            <a:alphaModFix/>
          </a:blip>
          <a:srcRect b="2723" l="34653" r="34652" t="18233"/>
          <a:stretch/>
        </p:blipFill>
        <p:spPr>
          <a:xfrm>
            <a:off x="5777346" y="1831858"/>
            <a:ext cx="2529761" cy="29460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login form&#10;&#10;AI-generated content may be incorrect." id="253" name="Google Shape;253;p5"/>
          <p:cNvPicPr preferRelativeResize="0"/>
          <p:nvPr/>
        </p:nvPicPr>
        <p:blipFill rotWithShape="1">
          <a:blip r:embed="rId4">
            <a:alphaModFix/>
          </a:blip>
          <a:srcRect b="7679" l="34979" r="34923" t="24480"/>
          <a:stretch/>
        </p:blipFill>
        <p:spPr>
          <a:xfrm>
            <a:off x="8465127" y="2020839"/>
            <a:ext cx="2997534" cy="2387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Core Features</a:t>
            </a:r>
            <a:endParaRPr/>
          </a:p>
        </p:txBody>
      </p:sp>
      <p:sp>
        <p:nvSpPr>
          <p:cNvPr id="259" name="Google Shape;259;p6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Trade Input &amp; Validation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Users submit a single trade; the system validates timestamps, symbols, and input formats.</a:t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A screenshot of a computer&#10;&#10;AI-generated content may be incorrect." id="260" name="Google Shape;260;p6"/>
          <p:cNvPicPr preferRelativeResize="0"/>
          <p:nvPr/>
        </p:nvPicPr>
        <p:blipFill rotWithShape="1">
          <a:blip r:embed="rId3">
            <a:alphaModFix/>
          </a:blip>
          <a:srcRect b="4667" l="23523" r="23864" t="21499"/>
          <a:stretch/>
        </p:blipFill>
        <p:spPr>
          <a:xfrm>
            <a:off x="5288973" y="1528232"/>
            <a:ext cx="6414663" cy="361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7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Core Features</a:t>
            </a:r>
            <a:endParaRPr/>
          </a:p>
        </p:txBody>
      </p:sp>
      <p:sp>
        <p:nvSpPr>
          <p:cNvPr id="266" name="Google Shape;266;p7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Market Data Retrieval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Analyzer fetches 1-minute OHLCV bars from the Twelve Data API surrounding the trade time.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Execution Metrics Computation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Calculates VWAP slippage, shortfall, effective and realized spreads, market impact, and drift.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A screenshot of a computer&#10;&#10;AI-generated content may be incorrect." id="267" name="Google Shape;267;p7"/>
          <p:cNvPicPr preferRelativeResize="0"/>
          <p:nvPr/>
        </p:nvPicPr>
        <p:blipFill rotWithShape="1">
          <a:blip r:embed="rId3">
            <a:alphaModFix/>
          </a:blip>
          <a:srcRect b="4322" l="20901" r="23077" t="21097"/>
          <a:stretch/>
        </p:blipFill>
        <p:spPr>
          <a:xfrm>
            <a:off x="5765778" y="1037359"/>
            <a:ext cx="5664227" cy="448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Frontend: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React, Vite, TailwindCSS, React Router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Analytics Service: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Python, FastAPI, Twelve Data API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/>
              <a:t>Internal Backend:</a:t>
            </a:r>
            <a:r>
              <a:rPr lang="en-US"/>
              <a:t> Go, Chi Router, GORM, JWT Authentication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Database: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PostgreSQL with dockerized volume persistence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/>
              <a:t>Infrastructure:</a:t>
            </a:r>
            <a:r>
              <a:rPr lang="en-US"/>
              <a:t> Docker Compose, Chainguard base images, REST/JSON interfaces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Testing: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pytest (Analyzer), Go testing framework (Internal API)</a:t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73" name="Google Shape;273;p8"/>
          <p:cNvSpPr txBox="1"/>
          <p:nvPr>
            <p:ph type="title"/>
          </p:nvPr>
        </p:nvSpPr>
        <p:spPr>
          <a:xfrm>
            <a:off x="3918800" y="1629606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Implementation Stack</a:t>
            </a:r>
            <a:endParaRPr/>
          </a:p>
        </p:txBody>
      </p:sp>
      <p:pic>
        <p:nvPicPr>
          <p:cNvPr descr="A blue and yellow snake logo&#10;&#10;AI-generated content may be incorrect." id="274" name="Google Shape;27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2116" y="2978718"/>
            <a:ext cx="533914" cy="4689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black logo&#10;&#10;AI-generated content may be incorrect." id="275" name="Google Shape;275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25641" y="2379517"/>
            <a:ext cx="1416628" cy="7065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olorful triangle with lightning bolt in it&#10;&#10;AI-generated content may be incorrect." id="276" name="Google Shape;276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83824" y="2486891"/>
            <a:ext cx="620006" cy="49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logo of a website&#10;&#10;AI-generated content may be incorrect." id="277" name="Google Shape;277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57088" y="2406361"/>
            <a:ext cx="659824" cy="6528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white logo&#10;&#10;AI-generated content may be incorrect." id="278" name="Google Shape;278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622539" y="2406360"/>
            <a:ext cx="527341" cy="6528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black logo&#10;&#10;AI-generated content may be incorrect." id="279" name="Google Shape;279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943737" y="3207327"/>
            <a:ext cx="1010127" cy="9005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blue animal with a black background&#10;&#10;AI-generated content may be incorrect." id="280" name="Google Shape;280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800359" y="3351067"/>
            <a:ext cx="516083" cy="6199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octopus with white outline&#10;&#10;AI-generated content may be incorrect." id="281" name="Google Shape;281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213955" y="2405063"/>
            <a:ext cx="729962" cy="6624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logo with a black background&#10;&#10;AI-generated content may be incorrect." id="282" name="Google Shape;282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0054071" y="4226934"/>
            <a:ext cx="1879023" cy="4199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elephant with white outline&#10;&#10;AI-generated content may be incorrect." id="283" name="Google Shape;283;p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707531" y="3830782"/>
            <a:ext cx="408813" cy="394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9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Data Resilience: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Add retry/backoff logic, caching for recent OHLCV windows, and alternative data-provider support.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Authentication Hardening: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Enforce stronger JWT practices, add email verification, rate limiting, and secure cookie/HTTPS guidelines.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Time &amp; Market Validations: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Introduce DST-aware market-hour validation and expand timestamp support.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Expanded Analytics: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Support multi-fill trades, longer windows, arrival-price benchmarks, and participation rate metrics.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UI Enhancements: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Provide clearer messaging for missing market data, add historical views, filters, and export options.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System Reliability: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Add structured logging, request tracing, metrics dashboards, and improved error observability.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Security &amp; Compliance: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Strengthen environment variable management and add audit logging for saved trades.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89" name="Google Shape;289;p9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Future Improvements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