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acf8fa192b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acf8fa192b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acf090c268_2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3acf090c268_2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acf090c268_2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3acf090c268_2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acf090c268_0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3acf090c268_0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acf090c268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3acf090c268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acf090c268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3acf090c268_0_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acf8fa192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acf8fa192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3acf8fa192b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9120443343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9120443343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g39120443343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9120443343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9120443343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9120443343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acf090c268_1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3acf090c268_1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9120443343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39120443343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9120443343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39120443343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acf8fa192b_0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3acf8fa192b_0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8" name="Google Shape;88;p11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9" name="Google Shape;89;p11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1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11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1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94" name="Google Shape;94;p11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6" name="Google Shape;96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2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2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03" name="Google Shape;10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3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13"/>
          <p:cNvSpPr txBox="1"/>
          <p:nvPr>
            <p:ph idx="10" type="dt"/>
          </p:nvPr>
        </p:nvSpPr>
        <p:spPr>
          <a:xfrm>
            <a:off x="1923117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3"/>
          <p:cNvSpPr txBox="1"/>
          <p:nvPr>
            <p:ph idx="11" type="ftr"/>
          </p:nvPr>
        </p:nvSpPr>
        <p:spPr>
          <a:xfrm>
            <a:off x="4856817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13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09" name="Google Shape;109;p13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showMasterSp="0">
  <p:cSld name="1_Comparis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11" name="Google Shape;111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4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3" name="Google Shape;113;p14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4" name="Google Shape;114;p14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4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" name="Google Shape;117;p14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14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19" name="Google Shape;119;p14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1" name="Google Shape;121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15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15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15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27" name="Google Shape;127;p15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9" name="Google Shape;12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6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1" name="Google Shape;131;p16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2" name="Google Shape;132;p16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6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16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16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37" name="Google Shape;137;p16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 showMasterSp="0">
  <p:cSld name="3_Two Conten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39" name="Google Shape;13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17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7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17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45" name="Google Shape;145;p17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 showMasterSp="0">
  <p:cSld name="3_Comparison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47" name="Google Shape;14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8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9" name="Google Shape;149;p18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0" name="Google Shape;150;p18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18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1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" name="Google Shape;153;p18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18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55" name="Google Shape;155;p18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 txBox="1"/>
          <p:nvPr>
            <p:ph type="title"/>
          </p:nvPr>
        </p:nvSpPr>
        <p:spPr>
          <a:xfrm>
            <a:off x="733991" y="365124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19"/>
          <p:cNvSpPr txBox="1"/>
          <p:nvPr>
            <p:ph idx="1" type="body"/>
          </p:nvPr>
        </p:nvSpPr>
        <p:spPr>
          <a:xfrm>
            <a:off x="733991" y="1825624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19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19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19"/>
          <p:cNvSpPr/>
          <p:nvPr/>
        </p:nvSpPr>
        <p:spPr>
          <a:xfrm>
            <a:off x="10392032" y="0"/>
            <a:ext cx="1507525" cy="1037968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0516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163" name="Google Shape;163;p19"/>
          <p:cNvPicPr preferRelativeResize="0"/>
          <p:nvPr/>
        </p:nvPicPr>
        <p:blipFill rotWithShape="1">
          <a:blip r:embed="rId2">
            <a:alphaModFix/>
          </a:blip>
          <a:srcRect b="46187" l="0" r="0" t="0"/>
          <a:stretch/>
        </p:blipFill>
        <p:spPr>
          <a:xfrm>
            <a:off x="10392032" y="253171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0" name="Google Shape;20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7" name="Google Shape;2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 showMasterSp="0">
  <p:cSld name="3_Title and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 showMasterSp="0">
  <p:cSld name="8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>
            <p:ph idx="2" type="pic"/>
          </p:nvPr>
        </p:nvSpPr>
        <p:spPr>
          <a:xfrm>
            <a:off x="-2" y="0"/>
            <a:ext cx="12192001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6"/>
          <p:cNvSpPr txBox="1"/>
          <p:nvPr>
            <p:ph type="ctrTitle"/>
          </p:nvPr>
        </p:nvSpPr>
        <p:spPr>
          <a:xfrm>
            <a:off x="218438" y="4229389"/>
            <a:ext cx="7751670" cy="9047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" type="subTitle"/>
          </p:nvPr>
        </p:nvSpPr>
        <p:spPr>
          <a:xfrm>
            <a:off x="218438" y="5291490"/>
            <a:ext cx="7751670" cy="6273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7"/>
          <p:cNvGrpSpPr/>
          <p:nvPr/>
        </p:nvGrpSpPr>
        <p:grpSpPr>
          <a:xfrm>
            <a:off x="0" y="0"/>
            <a:ext cx="4315900" cy="6858000"/>
            <a:chOff x="-1" y="0"/>
            <a:chExt cx="4315900" cy="6858000"/>
          </a:xfrm>
        </p:grpSpPr>
        <p:pic>
          <p:nvPicPr>
            <p:cNvPr descr="A close up of a logo&#10;&#10;Description automatically generated" id="49" name="Google Shape;49;p7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Google Shape;50;p7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" name="Google Shape;53;p7"/>
          <p:cNvSpPr/>
          <p:nvPr>
            <p:ph idx="2" type="pic"/>
          </p:nvPr>
        </p:nvSpPr>
        <p:spPr>
          <a:xfrm>
            <a:off x="4315900" y="0"/>
            <a:ext cx="7876099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7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" type="body"/>
          </p:nvPr>
        </p:nvSpPr>
        <p:spPr>
          <a:xfrm>
            <a:off x="208723" y="1835564"/>
            <a:ext cx="3925956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Text&#10;&#10;Description automatically generated" id="56" name="Google Shape;56;p7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and Content" showMasterSp="0">
  <p:cSld name="9_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&#10;&#10;Description automatically generated" id="58" name="Google Shape;58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7599" y="6115707"/>
            <a:ext cx="1173599" cy="5435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8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8"/>
          <p:cNvSpPr/>
          <p:nvPr>
            <p:ph idx="2" type="pic"/>
          </p:nvPr>
        </p:nvSpPr>
        <p:spPr>
          <a:xfrm>
            <a:off x="4315900" y="0"/>
            <a:ext cx="7876099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8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" type="body"/>
          </p:nvPr>
        </p:nvSpPr>
        <p:spPr>
          <a:xfrm>
            <a:off x="208723" y="1835564"/>
            <a:ext cx="3925956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 showMasterSp="0">
  <p:cSld name="7_Title and Conten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/>
          <p:nvPr>
            <p:ph idx="2" type="pic"/>
          </p:nvPr>
        </p:nvSpPr>
        <p:spPr>
          <a:xfrm>
            <a:off x="8375615" y="365123"/>
            <a:ext cx="3684172" cy="2858723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9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9"/>
          <p:cNvSpPr/>
          <p:nvPr>
            <p:ph idx="3" type="pic"/>
          </p:nvPr>
        </p:nvSpPr>
        <p:spPr>
          <a:xfrm>
            <a:off x="4476129" y="365124"/>
            <a:ext cx="3684172" cy="5854699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0" name="Google Shape;70;p9"/>
          <p:cNvGrpSpPr/>
          <p:nvPr/>
        </p:nvGrpSpPr>
        <p:grpSpPr>
          <a:xfrm>
            <a:off x="-1" y="0"/>
            <a:ext cx="4315900" cy="6858000"/>
            <a:chOff x="-1" y="0"/>
            <a:chExt cx="4315900" cy="6858000"/>
          </a:xfrm>
        </p:grpSpPr>
        <p:pic>
          <p:nvPicPr>
            <p:cNvPr descr="A close up of a logo&#10;&#10;Description automatically generated" id="71" name="Google Shape;71;p9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" name="Google Shape;72;p9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73;p9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9"/>
          <p:cNvSpPr txBox="1"/>
          <p:nvPr>
            <p:ph idx="1" type="body"/>
          </p:nvPr>
        </p:nvSpPr>
        <p:spPr>
          <a:xfrm>
            <a:off x="208723" y="1835565"/>
            <a:ext cx="3925956" cy="40259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9"/>
          <p:cNvSpPr/>
          <p:nvPr>
            <p:ph idx="4" type="pic"/>
          </p:nvPr>
        </p:nvSpPr>
        <p:spPr>
          <a:xfrm>
            <a:off x="8375615" y="3348649"/>
            <a:ext cx="3684172" cy="2858723"/>
          </a:xfrm>
          <a:prstGeom prst="rect">
            <a:avLst/>
          </a:prstGeom>
          <a:noFill/>
          <a:ln>
            <a:noFill/>
          </a:ln>
        </p:spPr>
      </p:sp>
      <p:pic>
        <p:nvPicPr>
          <p:cNvPr descr="Text&#10;&#10;Description automatically generated" id="76" name="Google Shape;76;p9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8" name="Google Shape;78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0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0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0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10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84" name="Google Shape;84;p10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lang="en-US"/>
              <a:t>HandyMen Now</a:t>
            </a:r>
            <a:endParaRPr b="1"/>
          </a:p>
        </p:txBody>
      </p:sp>
      <p:sp>
        <p:nvSpPr>
          <p:cNvPr id="169" name="Google Shape;169;p20"/>
          <p:cNvSpPr txBox="1"/>
          <p:nvPr>
            <p:ph idx="1" type="subTitle"/>
          </p:nvPr>
        </p:nvSpPr>
        <p:spPr>
          <a:xfrm>
            <a:off x="1859280" y="3521075"/>
            <a:ext cx="90729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26315"/>
              <a:buNone/>
            </a:pPr>
            <a:r>
              <a:rPr i="1" lang="en-US" sz="1900"/>
              <a:t>Collaborators:</a:t>
            </a:r>
            <a:endParaRPr i="1" sz="19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Pedro Villegas, Alexandra Cozar, </a:t>
            </a:r>
            <a:r>
              <a:rPr lang="en-US"/>
              <a:t>Jeremiah</a:t>
            </a:r>
            <a:r>
              <a:rPr lang="en-US"/>
              <a:t> Egbodo, Zubayer Ahmed Sadid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26315"/>
              <a:buNone/>
            </a:pPr>
            <a:r>
              <a:rPr i="1" lang="en-US" sz="1900"/>
              <a:t>Product Owner/ Team Lead:</a:t>
            </a:r>
            <a:r>
              <a:rPr i="1" lang="en-US"/>
              <a:t> </a:t>
            </a:r>
            <a:endParaRPr i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Pedro Villegas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26315"/>
              <a:buNone/>
            </a:pPr>
            <a:r>
              <a:rPr i="1" lang="en-US" sz="1900"/>
              <a:t>Instructor:</a:t>
            </a:r>
            <a:endParaRPr i="1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Professor Masoud Sadjadi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9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9"/>
          <p:cNvSpPr txBox="1"/>
          <p:nvPr>
            <p:ph type="title"/>
          </p:nvPr>
        </p:nvSpPr>
        <p:spPr>
          <a:xfrm>
            <a:off x="1920240" y="546550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73540"/>
              </a:buClr>
              <a:buSzPts val="2100"/>
              <a:buChar char="●"/>
            </a:pPr>
            <a:r>
              <a:rPr lang="en-US" sz="2100">
                <a:solidFill>
                  <a:srgbClr val="273540"/>
                </a:solidFill>
              </a:rPr>
              <a:t>System demonstration (Handyman)</a:t>
            </a:r>
            <a:endParaRPr sz="3100">
              <a:solidFill>
                <a:srgbClr val="27354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1"/>
          </a:p>
        </p:txBody>
      </p:sp>
      <p:pic>
        <p:nvPicPr>
          <p:cNvPr id="235" name="Google Shape;23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0625" y="4095162"/>
            <a:ext cx="4296100" cy="243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0625" y="1533175"/>
            <a:ext cx="4296100" cy="2466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3450" y="1541573"/>
            <a:ext cx="4296100" cy="2450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35388" y="4095150"/>
            <a:ext cx="4252227" cy="243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0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/>
              <a:t>Technologies Used (Tech Stack)</a:t>
            </a:r>
            <a:endParaRPr b="1" sz="30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1"/>
          </a:p>
        </p:txBody>
      </p:sp>
      <p:sp>
        <p:nvSpPr>
          <p:cNvPr id="245" name="Google Shape;245;p30"/>
          <p:cNvSpPr txBox="1"/>
          <p:nvPr>
            <p:ph idx="1" type="body"/>
          </p:nvPr>
        </p:nvSpPr>
        <p:spPr>
          <a:xfrm>
            <a:off x="1920239" y="1825625"/>
            <a:ext cx="10035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100"/>
              <a:t>Backend</a:t>
            </a:r>
            <a:endParaRPr b="1" sz="2100"/>
          </a:p>
          <a:p>
            <a:pPr indent="-3492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Language: Kotlin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Framework: Spring Boot (Web, Data JPA)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Database: PostgreSQL and h-2 for testing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ORM: Hibernate (Jakarta Persistence)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Build Tool: Gradle (inferred)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Apache Tomcat (Backend server)</a:t>
            </a:r>
            <a:endParaRPr b="1" sz="1900"/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100"/>
              <a:t>Frontend</a:t>
            </a:r>
            <a:endParaRPr b="1" sz="2100"/>
          </a:p>
          <a:p>
            <a:pPr indent="-3492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Mobile App: React Native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Web Dashboard: React.js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Language: JavaScript/TypeScript</a:t>
            </a:r>
            <a:endParaRPr b="1" sz="1900"/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b="1" lang="en-US" sz="1900"/>
              <a:t>Python (frontend server)</a:t>
            </a:r>
            <a:endParaRPr b="1" sz="1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"/>
          <p:cNvSpPr/>
          <p:nvPr/>
        </p:nvSpPr>
        <p:spPr>
          <a:xfrm>
            <a:off x="1542200" y="287275"/>
            <a:ext cx="3918300" cy="1325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1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>
                <a:solidFill>
                  <a:schemeClr val="lt1"/>
                </a:solidFill>
              </a:rPr>
              <a:t>Object Design</a:t>
            </a:r>
            <a:endParaRPr/>
          </a:p>
        </p:txBody>
      </p:sp>
      <p:sp>
        <p:nvSpPr>
          <p:cNvPr id="252" name="Google Shape;252;p31"/>
          <p:cNvSpPr txBox="1"/>
          <p:nvPr/>
        </p:nvSpPr>
        <p:spPr>
          <a:xfrm>
            <a:off x="1542075" y="1955625"/>
            <a:ext cx="3918300" cy="16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	</a:t>
            </a:r>
            <a:r>
              <a:rPr i="1" lang="en-US" sz="2000">
                <a:solidFill>
                  <a:schemeClr val="dk1"/>
                </a:solidFill>
              </a:rPr>
              <a:t>UML </a:t>
            </a:r>
            <a:r>
              <a:rPr i="1" lang="en-US" sz="2000">
                <a:solidFill>
                  <a:schemeClr val="dk1"/>
                </a:solidFill>
              </a:rPr>
              <a:t>for </a:t>
            </a:r>
            <a:endParaRPr i="1" sz="2000"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000">
                <a:solidFill>
                  <a:schemeClr val="dk1"/>
                </a:solidFill>
              </a:rPr>
              <a:t>HandyMen Now</a:t>
            </a:r>
            <a:endParaRPr i="1" sz="2000">
              <a:solidFill>
                <a:schemeClr val="dk1"/>
              </a:solidFill>
            </a:endParaRPr>
          </a:p>
        </p:txBody>
      </p:sp>
      <p:pic>
        <p:nvPicPr>
          <p:cNvPr id="253" name="Google Shape;25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3575" y="287275"/>
            <a:ext cx="5856150" cy="640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"/>
          <p:cNvSpPr/>
          <p:nvPr/>
        </p:nvSpPr>
        <p:spPr>
          <a:xfrm>
            <a:off x="1542200" y="549550"/>
            <a:ext cx="10649700" cy="89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2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>
                <a:solidFill>
                  <a:schemeClr val="lt1"/>
                </a:solidFill>
              </a:rPr>
              <a:t>System Design</a:t>
            </a:r>
            <a:endParaRPr/>
          </a:p>
        </p:txBody>
      </p:sp>
      <p:pic>
        <p:nvPicPr>
          <p:cNvPr id="260" name="Google Shape;260;p32" title="Screenshot 2025-12-01 at 2.43.5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9850" y="1690825"/>
            <a:ext cx="7912299" cy="4981949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2"/>
          <p:cNvSpPr txBox="1"/>
          <p:nvPr/>
        </p:nvSpPr>
        <p:spPr>
          <a:xfrm>
            <a:off x="10419550" y="3376825"/>
            <a:ext cx="1587600" cy="11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</a:rPr>
              <a:t>HandyMen Now </a:t>
            </a:r>
            <a:r>
              <a:rPr i="1" lang="en-US" sz="1800">
                <a:solidFill>
                  <a:schemeClr val="dk1"/>
                </a:solidFill>
              </a:rPr>
              <a:t>Architecture</a:t>
            </a:r>
            <a:endParaRPr i="1"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3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33"/>
          <p:cNvSpPr txBox="1"/>
          <p:nvPr>
            <p:ph type="title"/>
          </p:nvPr>
        </p:nvSpPr>
        <p:spPr>
          <a:xfrm>
            <a:off x="1920240" y="546550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73540"/>
              </a:buClr>
              <a:buSzPts val="2100"/>
              <a:buChar char="●"/>
            </a:pPr>
            <a:r>
              <a:rPr lang="en-US" sz="2100">
                <a:solidFill>
                  <a:srgbClr val="273540"/>
                </a:solidFill>
              </a:rPr>
              <a:t>Implementation highlights and system demonstration</a:t>
            </a:r>
            <a:endParaRPr sz="3100">
              <a:solidFill>
                <a:srgbClr val="27354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1"/>
          </a:p>
        </p:txBody>
      </p:sp>
      <p:sp>
        <p:nvSpPr>
          <p:cNvPr id="268" name="Google Shape;268;p33"/>
          <p:cNvSpPr txBox="1"/>
          <p:nvPr>
            <p:ph idx="1" type="body"/>
          </p:nvPr>
        </p:nvSpPr>
        <p:spPr>
          <a:xfrm>
            <a:off x="1920239" y="1825625"/>
            <a:ext cx="10035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HandyMen Now implements a two-sided platform.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customer mobile application is built using React Native.</a:t>
            </a:r>
            <a:endParaRPr/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HandyMen Now works on both Android and IOS. 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handyman web dashboard is built using React.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backend was created using Java and Kotlin, integrated to PostgreSQL </a:t>
            </a:r>
            <a:r>
              <a:rPr lang="en-US"/>
              <a:t>database</a:t>
            </a:r>
            <a:r>
              <a:rPr lang="en-US"/>
              <a:t>.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Essentially, HandyMen Now was implemented using tools that allow both handymen and customers to have a comfortable experience.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4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4"/>
          <p:cNvSpPr txBox="1"/>
          <p:nvPr>
            <p:ph type="title"/>
          </p:nvPr>
        </p:nvSpPr>
        <p:spPr>
          <a:xfrm>
            <a:off x="1920240" y="4999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73540"/>
                </a:solidFill>
              </a:rPr>
              <a:t>Challenges, lessons learned, and future work</a:t>
            </a:r>
            <a:endParaRPr sz="3900">
              <a:solidFill>
                <a:srgbClr val="27354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1"/>
          </a:p>
        </p:txBody>
      </p:sp>
      <p:sp>
        <p:nvSpPr>
          <p:cNvPr id="275" name="Google Shape;275;p34"/>
          <p:cNvSpPr txBox="1"/>
          <p:nvPr>
            <p:ph idx="1" type="body"/>
          </p:nvPr>
        </p:nvSpPr>
        <p:spPr>
          <a:xfrm>
            <a:off x="1920239" y="1825625"/>
            <a:ext cx="10035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/>
              <a:t>Challenges faced:</a:t>
            </a:r>
            <a:endParaRPr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Database Integration</a:t>
            </a:r>
            <a:endParaRPr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Making sure the application flowed efficiently.</a:t>
            </a:r>
            <a:endParaRPr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Integrating our front and back end </a:t>
            </a:r>
            <a:r>
              <a:rPr lang="en-US"/>
              <a:t>successfully</a:t>
            </a:r>
            <a:r>
              <a:rPr lang="en-US"/>
              <a:t>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 future work, we will make sure to plan our work on a larger scale (Database used, Front-End, Back-End). A more efficient algorithm can be used to assign contractors to jobs based on proximity. Without doing an </a:t>
            </a:r>
            <a:r>
              <a:rPr lang="en-US"/>
              <a:t>entire</a:t>
            </a:r>
            <a:r>
              <a:rPr lang="en-US"/>
              <a:t> database search. The home dashboard will </a:t>
            </a:r>
            <a:r>
              <a:rPr lang="en-US"/>
              <a:t>also</a:t>
            </a:r>
            <a:r>
              <a:rPr lang="en-US"/>
              <a:t> be </a:t>
            </a:r>
            <a:r>
              <a:rPr lang="en-US"/>
              <a:t>improved</a:t>
            </a:r>
            <a:r>
              <a:rPr lang="en-US"/>
              <a:t> for more </a:t>
            </a:r>
            <a:r>
              <a:rPr lang="en-US"/>
              <a:t>functionality</a:t>
            </a:r>
            <a:r>
              <a:rPr lang="en-US"/>
              <a:t>. As well as add more functionality in all. Including secure and direct messaging between contractors and customers, update user info, admin controls, and other </a:t>
            </a:r>
            <a:r>
              <a:rPr lang="en-US"/>
              <a:t>general</a:t>
            </a:r>
            <a:r>
              <a:rPr lang="en-US"/>
              <a:t> quality of life </a:t>
            </a:r>
            <a:r>
              <a:rPr lang="en-US"/>
              <a:t>improvements</a:t>
            </a:r>
            <a:r>
              <a:rPr lang="en-US"/>
              <a:t>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5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Conclusion</a:t>
            </a:r>
            <a:endParaRPr/>
          </a:p>
        </p:txBody>
      </p:sp>
      <p:sp>
        <p:nvSpPr>
          <p:cNvPr id="282" name="Google Shape;282;p35"/>
          <p:cNvSpPr txBox="1"/>
          <p:nvPr>
            <p:ph idx="1" type="body"/>
          </p:nvPr>
        </p:nvSpPr>
        <p:spPr>
          <a:xfrm>
            <a:off x="1920240" y="1825625"/>
            <a:ext cx="94335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HandyMen Now application aims to make service providing simple and productive. HandyMen Now works as the “middle-man” between customers and handymen, </a:t>
            </a:r>
            <a:r>
              <a:rPr lang="en-US"/>
              <a:t>prioritizing</a:t>
            </a:r>
            <a:r>
              <a:rPr lang="en-US"/>
              <a:t> user experience on both sides. Due to the general lack of a trustworthy and practical service coordinator in the area, HandyMen Now has a focus on Miami-located services. Rather than having to rely on dated methods, this system gives users a hassle-free service finding process.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6"/>
          <p:cNvSpPr txBox="1"/>
          <p:nvPr>
            <p:ph idx="1" type="body"/>
          </p:nvPr>
        </p:nvSpPr>
        <p:spPr>
          <a:xfrm>
            <a:off x="1379250" y="2885550"/>
            <a:ext cx="9433500" cy="1086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7600"/>
              <a:t>Q&amp;A</a:t>
            </a:r>
            <a:endParaRPr sz="7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1"/>
          <p:cNvSpPr txBox="1"/>
          <p:nvPr>
            <p:ph type="ctrTitle"/>
          </p:nvPr>
        </p:nvSpPr>
        <p:spPr>
          <a:xfrm>
            <a:off x="1859275" y="1041400"/>
            <a:ext cx="9072900" cy="778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Table of Contents</a:t>
            </a:r>
            <a:endParaRPr/>
          </a:p>
        </p:txBody>
      </p:sp>
      <p:sp>
        <p:nvSpPr>
          <p:cNvPr id="176" name="Google Shape;176;p21"/>
          <p:cNvSpPr txBox="1"/>
          <p:nvPr>
            <p:ph idx="1" type="subTitle"/>
          </p:nvPr>
        </p:nvSpPr>
        <p:spPr>
          <a:xfrm>
            <a:off x="1859275" y="2009350"/>
            <a:ext cx="9072900" cy="431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Introduction/Problem statement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Current System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Key Features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Our Solution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Requirements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System Architecture and Design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Tech Stack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Implementation Highlights and Demonstration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Summary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US"/>
              <a:t>Q&amp;A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2"/>
          <p:cNvSpPr txBox="1"/>
          <p:nvPr>
            <p:ph type="title"/>
          </p:nvPr>
        </p:nvSpPr>
        <p:spPr>
          <a:xfrm>
            <a:off x="2191261" y="671957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Problem Definition</a:t>
            </a:r>
            <a:endParaRPr b="1"/>
          </a:p>
        </p:txBody>
      </p:sp>
      <p:sp>
        <p:nvSpPr>
          <p:cNvPr id="183" name="Google Shape;183;p22"/>
          <p:cNvSpPr txBox="1"/>
          <p:nvPr>
            <p:ph idx="1" type="body"/>
          </p:nvPr>
        </p:nvSpPr>
        <p:spPr>
          <a:xfrm>
            <a:off x="2765833" y="2194115"/>
            <a:ext cx="8397466" cy="3210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900"/>
              <a:t>Customer Friction</a:t>
            </a:r>
            <a:endParaRPr b="1" sz="1900"/>
          </a:p>
          <a:p>
            <a:pPr indent="-34925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-US" sz="1900"/>
              <a:t>Clients struggle to find reliable, vetted handymen for small jobs</a:t>
            </a:r>
            <a:br>
              <a:rPr lang="en-US" sz="1900"/>
            </a:br>
            <a:endParaRPr sz="1900"/>
          </a:p>
          <a:p>
            <a:pPr indent="-3492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-US" sz="1900"/>
              <a:t>Endless phone calls, delays, and lack of transparency</a:t>
            </a:r>
            <a:br>
              <a:rPr lang="en-US" sz="1900"/>
            </a:br>
            <a:endParaRPr sz="190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900"/>
              <a:t>Provider Inefficiency</a:t>
            </a:r>
            <a:endParaRPr b="1" sz="1900"/>
          </a:p>
          <a:p>
            <a:pPr indent="-34925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-US" sz="1900"/>
              <a:t>Skilled handymen waste time chasing leads instead of working</a:t>
            </a:r>
            <a:br>
              <a:rPr lang="en-US" sz="1900"/>
            </a:br>
            <a:endParaRPr sz="1900"/>
          </a:p>
          <a:p>
            <a:pPr indent="-3492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-US" sz="1900"/>
              <a:t>No centralized way to manage jobs</a:t>
            </a:r>
            <a:br>
              <a:rPr lang="en-US" sz="1900"/>
            </a:br>
            <a:endParaRPr sz="190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900"/>
              <a:t>Market Gap</a:t>
            </a:r>
            <a:endParaRPr b="1" sz="1900"/>
          </a:p>
          <a:p>
            <a:pPr indent="-34925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-US" sz="1900"/>
              <a:t>Miami lacks a trusted, centralized handyman platform</a:t>
            </a:r>
            <a:endParaRPr sz="1900"/>
          </a:p>
          <a:p>
            <a:pPr indent="-101600" lvl="0" marL="228600" rtl="0" algn="ctr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/>
          <p:nvPr/>
        </p:nvSpPr>
        <p:spPr>
          <a:xfrm>
            <a:off x="1542204" y="687800"/>
            <a:ext cx="106497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3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Current System - Before HandyMenNow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90" name="Google Shape;190;p23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Word-of-mouth, Craigslist, or scattered directories</a:t>
            </a:r>
            <a:endParaRPr sz="2100"/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No unified availability or status tracking</a:t>
            </a:r>
            <a:endParaRPr sz="2100"/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Communication is slow (voicemails, text delays)</a:t>
            </a:r>
            <a:endParaRPr sz="2100"/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Leads are lost due to poor workflow and visibility</a:t>
            </a:r>
            <a:endParaRPr sz="2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4"/>
          <p:cNvSpPr/>
          <p:nvPr/>
        </p:nvSpPr>
        <p:spPr>
          <a:xfrm>
            <a:off x="1624084" y="994627"/>
            <a:ext cx="105678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4"/>
          <p:cNvSpPr txBox="1"/>
          <p:nvPr>
            <p:ph type="title"/>
          </p:nvPr>
        </p:nvSpPr>
        <p:spPr>
          <a:xfrm>
            <a:off x="2191261" y="671957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Our Solution </a:t>
            </a:r>
            <a:endParaRPr b="1"/>
          </a:p>
        </p:txBody>
      </p:sp>
      <p:sp>
        <p:nvSpPr>
          <p:cNvPr id="197" name="Google Shape;197;p24"/>
          <p:cNvSpPr txBox="1"/>
          <p:nvPr>
            <p:ph idx="1" type="body"/>
          </p:nvPr>
        </p:nvSpPr>
        <p:spPr>
          <a:xfrm>
            <a:off x="2486975" y="1997651"/>
            <a:ext cx="8676600" cy="34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/>
              <a:t>A </a:t>
            </a:r>
            <a:r>
              <a:rPr b="1" lang="en-US" sz="1500"/>
              <a:t>two-sided platform (proof of concept)</a:t>
            </a:r>
            <a:r>
              <a:rPr lang="en-US" sz="1500"/>
              <a:t>:</a:t>
            </a:r>
            <a:endParaRPr sz="1500"/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700"/>
              <a:t>For Customers (Mobile App)</a:t>
            </a:r>
            <a:endParaRPr b="1" sz="1700"/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Submit service requests instantly</a:t>
            </a:r>
            <a:br>
              <a:rPr lang="en-US" sz="1500"/>
            </a:b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Select categories (electrical, plumbing, repairs)</a:t>
            </a:r>
            <a:br>
              <a:rPr lang="en-US" sz="1500"/>
            </a:b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Includes description + location</a:t>
            </a:r>
            <a:br>
              <a:rPr lang="en-US" sz="1500"/>
            </a:br>
            <a:endParaRPr sz="1500"/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700"/>
              <a:t>For Handymen (Web Dashboard)</a:t>
            </a:r>
            <a:endParaRPr b="1" sz="1700"/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View available jobs</a:t>
            </a:r>
            <a:br>
              <a:rPr lang="en-US" sz="1500"/>
            </a:b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Accept or decline requests</a:t>
            </a:r>
            <a:br>
              <a:rPr lang="en-US" sz="1500"/>
            </a:br>
            <a:endParaRPr sz="1500"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-US" sz="1500"/>
              <a:t>Manage workflow and job history</a:t>
            </a:r>
            <a:endParaRPr sz="1500"/>
          </a:p>
          <a:p>
            <a:pPr indent="-101600" lvl="0" marL="228600" rtl="0" algn="ctr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 b="1" sz="2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5"/>
          <p:cNvSpPr/>
          <p:nvPr/>
        </p:nvSpPr>
        <p:spPr>
          <a:xfrm>
            <a:off x="1542204" y="687800"/>
            <a:ext cx="106497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5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Key Features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204" name="Google Shape;204;p25"/>
          <p:cNvSpPr txBox="1"/>
          <p:nvPr>
            <p:ph idx="1" type="body"/>
          </p:nvPr>
        </p:nvSpPr>
        <p:spPr>
          <a:xfrm>
            <a:off x="1920250" y="1825625"/>
            <a:ext cx="9433500" cy="45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User registration and login.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JWT token authentication.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Home dashboard </a:t>
            </a:r>
            <a:r>
              <a:rPr lang="en-US" sz="2100"/>
              <a:t>flexibility</a:t>
            </a:r>
            <a:r>
              <a:rPr lang="en-US" sz="2100"/>
              <a:t> depending on user type.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Job creation by users.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Job assignment for contractors.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Job termination/completion for contractors.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Job history listing for all user types.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Work in progress listing for contractors.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General info displayed for each user.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sz="2100"/>
              <a:t>Contractor </a:t>
            </a:r>
            <a:r>
              <a:rPr lang="en-US" sz="2100"/>
              <a:t>reassignment, upon job cancellation.</a:t>
            </a: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6"/>
          <p:cNvSpPr/>
          <p:nvPr/>
        </p:nvSpPr>
        <p:spPr>
          <a:xfrm>
            <a:off x="1624084" y="994627"/>
            <a:ext cx="105678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26"/>
          <p:cNvSpPr txBox="1"/>
          <p:nvPr>
            <p:ph type="title"/>
          </p:nvPr>
        </p:nvSpPr>
        <p:spPr>
          <a:xfrm>
            <a:off x="2191261" y="671957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Requirements</a:t>
            </a:r>
            <a:endParaRPr b="1"/>
          </a:p>
        </p:txBody>
      </p:sp>
      <p:sp>
        <p:nvSpPr>
          <p:cNvPr id="211" name="Google Shape;211;p26"/>
          <p:cNvSpPr txBox="1"/>
          <p:nvPr>
            <p:ph idx="1" type="body"/>
          </p:nvPr>
        </p:nvSpPr>
        <p:spPr>
          <a:xfrm>
            <a:off x="2486975" y="1997650"/>
            <a:ext cx="8676600" cy="46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IntelliJIDEA IDE to run application.</a:t>
            </a:r>
            <a:endParaRPr sz="2200"/>
          </a:p>
          <a:p>
            <a:pPr indent="-3683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JDK (Java Development Kit).</a:t>
            </a:r>
            <a:endParaRPr sz="2200"/>
          </a:p>
          <a:p>
            <a:pPr indent="-3683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Python.</a:t>
            </a:r>
            <a:endParaRPr sz="2200"/>
          </a:p>
          <a:p>
            <a:pPr indent="-3683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Internet Browser.</a:t>
            </a:r>
            <a:endParaRPr sz="2200"/>
          </a:p>
          <a:p>
            <a:pPr indent="-3683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Basic knowledge of using a terminal.</a:t>
            </a:r>
            <a:endParaRPr sz="2200"/>
          </a:p>
          <a:p>
            <a:pPr indent="-3683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US" sz="2200"/>
              <a:t>Basic computer skills.</a:t>
            </a:r>
            <a:endParaRPr sz="1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7"/>
          <p:cNvSpPr/>
          <p:nvPr/>
        </p:nvSpPr>
        <p:spPr>
          <a:xfrm>
            <a:off x="1624085" y="687794"/>
            <a:ext cx="7751928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7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/>
              <a:t>System Architecture &amp; Design</a:t>
            </a:r>
            <a:endParaRPr b="1" sz="30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1"/>
          </a:p>
        </p:txBody>
      </p:sp>
      <p:sp>
        <p:nvSpPr>
          <p:cNvPr id="218" name="Google Shape;218;p27"/>
          <p:cNvSpPr txBox="1"/>
          <p:nvPr>
            <p:ph idx="1" type="body"/>
          </p:nvPr>
        </p:nvSpPr>
        <p:spPr>
          <a:xfrm>
            <a:off x="1920239" y="1825625"/>
            <a:ext cx="10035199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131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5"/>
              <a:buChar char="•"/>
            </a:pPr>
            <a:r>
              <a:rPr lang="en-US" sz="2405"/>
              <a:t>HandyMen Now features a high-level system architecture, that allows users on both ends (clients and handymen) to communicate efficiently.</a:t>
            </a:r>
            <a:endParaRPr sz="2405"/>
          </a:p>
          <a:p>
            <a:pPr indent="-38131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5"/>
              <a:buChar char="•"/>
            </a:pPr>
            <a:r>
              <a:rPr lang="en-US" sz="2405"/>
              <a:t>HandyMen Now implements a microservice architecture and design.</a:t>
            </a:r>
            <a:endParaRPr sz="2405"/>
          </a:p>
          <a:p>
            <a:pPr indent="-38131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5"/>
              <a:buChar char="•"/>
            </a:pPr>
            <a:r>
              <a:rPr lang="en-US" sz="2405"/>
              <a:t>Through this architecture, the system </a:t>
            </a:r>
            <a:r>
              <a:rPr lang="en-US" sz="2405"/>
              <a:t>successfully</a:t>
            </a:r>
            <a:r>
              <a:rPr lang="en-US" sz="2405"/>
              <a:t> connects users to their desired app </a:t>
            </a:r>
            <a:r>
              <a:rPr lang="en-US" sz="2405"/>
              <a:t>service.</a:t>
            </a:r>
            <a:endParaRPr sz="2405"/>
          </a:p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50"/>
              <a:buNone/>
            </a:pPr>
            <a:r>
              <a:t/>
            </a:r>
            <a:endParaRPr sz="185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8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8"/>
          <p:cNvSpPr txBox="1"/>
          <p:nvPr>
            <p:ph type="title"/>
          </p:nvPr>
        </p:nvSpPr>
        <p:spPr>
          <a:xfrm>
            <a:off x="1920240" y="546550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73540"/>
              </a:buClr>
              <a:buSzPts val="2100"/>
              <a:buChar char="●"/>
            </a:pPr>
            <a:r>
              <a:rPr lang="en-US" sz="2100">
                <a:solidFill>
                  <a:srgbClr val="273540"/>
                </a:solidFill>
              </a:rPr>
              <a:t>System demonstration (Customer)</a:t>
            </a:r>
            <a:endParaRPr sz="3100">
              <a:solidFill>
                <a:srgbClr val="27354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1"/>
          </a:p>
        </p:txBody>
      </p:sp>
      <p:pic>
        <p:nvPicPr>
          <p:cNvPr id="225" name="Google Shape;22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483037"/>
            <a:ext cx="4405875" cy="244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1775" y="1480487"/>
            <a:ext cx="4278349" cy="24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8"/>
          <p:cNvPicPr preferRelativeResize="0"/>
          <p:nvPr/>
        </p:nvPicPr>
        <p:blipFill rotWithShape="1">
          <a:blip r:embed="rId5">
            <a:alphaModFix/>
          </a:blip>
          <a:srcRect b="5258" l="4111" r="10948" t="0"/>
          <a:stretch/>
        </p:blipFill>
        <p:spPr>
          <a:xfrm>
            <a:off x="1920250" y="4079525"/>
            <a:ext cx="4405875" cy="248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22900" y="4091150"/>
            <a:ext cx="4296100" cy="2462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