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ab747a3b67_2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3ab747a3b67_2_17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abada3d504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3abada3d504_0_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ab747a3b67_2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3ab747a3b67_2_17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abada3d50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3abada3d504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abada3d504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3abada3d504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abada3d504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3abada3d504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ab747a3b67_2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3ab747a3b67_2_19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abada3d50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g3abada3d504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ac8897b96a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3ac8897b96a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ac8897b96a_1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3ac8897b96a_1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1394460" y="781050"/>
            <a:ext cx="680466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1394460" y="2640806"/>
            <a:ext cx="680466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9" name="Google Shape;69;p1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1440180" y="1369219"/>
            <a:ext cx="7288989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2" name="Google Shape;72;p15"/>
          <p:cNvSpPr/>
          <p:nvPr/>
        </p:nvSpPr>
        <p:spPr>
          <a:xfrm flipH="1" rot="5400000">
            <a:off x="-1355560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" name="Google Shape;73;p15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74" name="Google Shape;74;p1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" name="Google Shape;76;p15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sign&#10;&#10;Description automatically generated" id="78" name="Google Shape;7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0" name="Google Shape;80;p1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6"/>
          <p:cNvSpPr/>
          <p:nvPr/>
        </p:nvSpPr>
        <p:spPr>
          <a:xfrm flipH="1" rot="5400000">
            <a:off x="-1355560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" name="Google Shape;83;p16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84" name="Google Shape;84;p1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16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1438499" y="1369219"/>
            <a:ext cx="3568765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8" name="Google Shape;88;p16"/>
          <p:cNvSpPr txBox="1"/>
          <p:nvPr>
            <p:ph idx="2" type="body"/>
          </p:nvPr>
        </p:nvSpPr>
        <p:spPr>
          <a:xfrm>
            <a:off x="5160404" y="1369219"/>
            <a:ext cx="3568765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16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90" name="Google Shape;9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92" name="Google Shape;92;p17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5160403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4" name="Google Shape;94;p17"/>
          <p:cNvSpPr/>
          <p:nvPr/>
        </p:nvSpPr>
        <p:spPr>
          <a:xfrm flipH="1" rot="5400000">
            <a:off x="-1355560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7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2" type="body"/>
          </p:nvPr>
        </p:nvSpPr>
        <p:spPr>
          <a:xfrm>
            <a:off x="1438499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3" type="body"/>
          </p:nvPr>
        </p:nvSpPr>
        <p:spPr>
          <a:xfrm>
            <a:off x="5160404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8" name="Google Shape;98;p17"/>
          <p:cNvSpPr txBox="1"/>
          <p:nvPr>
            <p:ph idx="4" type="body"/>
          </p:nvPr>
        </p:nvSpPr>
        <p:spPr>
          <a:xfrm>
            <a:off x="1438499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grpSp>
        <p:nvGrpSpPr>
          <p:cNvPr id="99" name="Google Shape;99;p17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100" name="Google Shape;100;p17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7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2" name="Google Shape;102;p17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sign&#10;&#10;Description automatically generated" id="104" name="Google Shape;1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06" name="Google Shape;106;p18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18"/>
          <p:cNvSpPr txBox="1"/>
          <p:nvPr>
            <p:ph idx="1" type="body"/>
          </p:nvPr>
        </p:nvSpPr>
        <p:spPr>
          <a:xfrm>
            <a:off x="1440180" y="1369219"/>
            <a:ext cx="7288989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" name="Google Shape;110;p18"/>
          <p:cNvSpPr/>
          <p:nvPr/>
        </p:nvSpPr>
        <p:spPr>
          <a:xfrm rot="-5400000">
            <a:off x="-1348595" y="2530603"/>
            <a:ext cx="5143502" cy="8229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" name="Google Shape;111;p18"/>
          <p:cNvGrpSpPr/>
          <p:nvPr/>
        </p:nvGrpSpPr>
        <p:grpSpPr>
          <a:xfrm flipH="1">
            <a:off x="8587158" y="155028"/>
            <a:ext cx="391936" cy="397789"/>
            <a:chOff x="2645664" y="2011680"/>
            <a:chExt cx="735606" cy="746592"/>
          </a:xfrm>
        </p:grpSpPr>
        <p:sp>
          <p:nvSpPr>
            <p:cNvPr id="112" name="Google Shape;112;p1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4" name="Google Shape;114;p18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115" name="Google Shape;11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17" name="Google Shape;117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/>
          <p:nvPr>
            <p:ph idx="1" type="body"/>
          </p:nvPr>
        </p:nvSpPr>
        <p:spPr>
          <a:xfrm>
            <a:off x="5160403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9" name="Google Shape;119;p19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0" name="Google Shape;120;p19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19"/>
          <p:cNvSpPr txBox="1"/>
          <p:nvPr>
            <p:ph idx="2" type="body"/>
          </p:nvPr>
        </p:nvSpPr>
        <p:spPr>
          <a:xfrm>
            <a:off x="1438499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3" type="body"/>
          </p:nvPr>
        </p:nvSpPr>
        <p:spPr>
          <a:xfrm>
            <a:off x="5160404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4" type="body"/>
          </p:nvPr>
        </p:nvSpPr>
        <p:spPr>
          <a:xfrm>
            <a:off x="1438499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4" name="Google Shape;124;p19"/>
          <p:cNvSpPr/>
          <p:nvPr/>
        </p:nvSpPr>
        <p:spPr>
          <a:xfrm rot="-5400000">
            <a:off x="-1348595" y="2530603"/>
            <a:ext cx="5143502" cy="8229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5" name="Google Shape;125;p19"/>
          <p:cNvGrpSpPr/>
          <p:nvPr/>
        </p:nvGrpSpPr>
        <p:grpSpPr>
          <a:xfrm flipH="1">
            <a:off x="8587158" y="155028"/>
            <a:ext cx="391936" cy="397789"/>
            <a:chOff x="2645664" y="2011680"/>
            <a:chExt cx="735606" cy="746592"/>
          </a:xfrm>
        </p:grpSpPr>
        <p:sp>
          <p:nvSpPr>
            <p:cNvPr id="126" name="Google Shape;126;p1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8" name="Google Shape;128;p19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129" name="Google Shape;12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31" name="Google Shape;131;p2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20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4" name="Google Shape;134;p20"/>
          <p:cNvSpPr txBox="1"/>
          <p:nvPr>
            <p:ph idx="1" type="body"/>
          </p:nvPr>
        </p:nvSpPr>
        <p:spPr>
          <a:xfrm>
            <a:off x="1438499" y="1369219"/>
            <a:ext cx="3568765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5" name="Google Shape;135;p20"/>
          <p:cNvSpPr txBox="1"/>
          <p:nvPr>
            <p:ph idx="2" type="body"/>
          </p:nvPr>
        </p:nvSpPr>
        <p:spPr>
          <a:xfrm>
            <a:off x="5160404" y="1369219"/>
            <a:ext cx="3568765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6" name="Google Shape;136;p20"/>
          <p:cNvSpPr/>
          <p:nvPr/>
        </p:nvSpPr>
        <p:spPr>
          <a:xfrm rot="-5400000">
            <a:off x="-1348595" y="2530603"/>
            <a:ext cx="5143502" cy="8229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7" name="Google Shape;137;p20"/>
          <p:cNvGrpSpPr/>
          <p:nvPr/>
        </p:nvGrpSpPr>
        <p:grpSpPr>
          <a:xfrm flipH="1">
            <a:off x="8587158" y="155028"/>
            <a:ext cx="391936" cy="397789"/>
            <a:chOff x="2645664" y="2011680"/>
            <a:chExt cx="735606" cy="746592"/>
          </a:xfrm>
        </p:grpSpPr>
        <p:sp>
          <p:nvSpPr>
            <p:cNvPr id="138" name="Google Shape;138;p2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" name="Google Shape;140;p20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141" name="Google Shape;14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idx="1" type="body"/>
          </p:nvPr>
        </p:nvSpPr>
        <p:spPr>
          <a:xfrm>
            <a:off x="1440180" y="1369219"/>
            <a:ext cx="7288989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45" name="Google Shape;145;p2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1"/>
          <p:cNvSpPr/>
          <p:nvPr/>
        </p:nvSpPr>
        <p:spPr>
          <a:xfrm flipH="1" rot="5400000">
            <a:off x="-1364828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21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148" name="Google Shape;148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p21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100"/>
          </a:p>
        </p:txBody>
      </p:sp>
      <p:sp>
        <p:nvSpPr>
          <p:cNvPr id="151" name="Google Shape;151;p21"/>
          <p:cNvSpPr txBox="1"/>
          <p:nvPr>
            <p:ph type="title"/>
          </p:nvPr>
        </p:nvSpPr>
        <p:spPr>
          <a:xfrm>
            <a:off x="1451627" y="363662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2" name="Google Shape;152;p21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53" name="Google Shape;15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56" name="Google Shape;156;p2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2"/>
          <p:cNvSpPr/>
          <p:nvPr/>
        </p:nvSpPr>
        <p:spPr>
          <a:xfrm flipH="1" rot="5400000">
            <a:off x="-1364828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" name="Google Shape;158;p22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159" name="Google Shape;15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1" name="Google Shape;161;p22"/>
          <p:cNvSpPr txBox="1"/>
          <p:nvPr>
            <p:ph idx="1" type="body"/>
          </p:nvPr>
        </p:nvSpPr>
        <p:spPr>
          <a:xfrm>
            <a:off x="1438500" y="1369219"/>
            <a:ext cx="3568764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2" name="Google Shape;162;p22"/>
          <p:cNvSpPr txBox="1"/>
          <p:nvPr>
            <p:ph idx="2" type="body"/>
          </p:nvPr>
        </p:nvSpPr>
        <p:spPr>
          <a:xfrm>
            <a:off x="5160404" y="1369219"/>
            <a:ext cx="3568765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3" name="Google Shape;163;p22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2"/>
          <p:cNvSpPr txBox="1"/>
          <p:nvPr>
            <p:ph type="title"/>
          </p:nvPr>
        </p:nvSpPr>
        <p:spPr>
          <a:xfrm>
            <a:off x="1451627" y="363662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5" name="Google Shape;165;p22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66" name="Google Shape;16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69" name="Google Shape;169;p23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3"/>
          <p:cNvSpPr/>
          <p:nvPr/>
        </p:nvSpPr>
        <p:spPr>
          <a:xfrm flipH="1" rot="5400000">
            <a:off x="-1364828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1" name="Google Shape;171;p23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172" name="Google Shape;172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" name="Google Shape;174;p23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3"/>
          <p:cNvSpPr txBox="1"/>
          <p:nvPr>
            <p:ph idx="1" type="body"/>
          </p:nvPr>
        </p:nvSpPr>
        <p:spPr>
          <a:xfrm>
            <a:off x="5160403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6" name="Google Shape;176;p23"/>
          <p:cNvSpPr txBox="1"/>
          <p:nvPr>
            <p:ph idx="2" type="body"/>
          </p:nvPr>
        </p:nvSpPr>
        <p:spPr>
          <a:xfrm>
            <a:off x="1438499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7" name="Google Shape;177;p23"/>
          <p:cNvSpPr txBox="1"/>
          <p:nvPr>
            <p:ph idx="3" type="body"/>
          </p:nvPr>
        </p:nvSpPr>
        <p:spPr>
          <a:xfrm>
            <a:off x="5160404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8" name="Google Shape;178;p23"/>
          <p:cNvSpPr txBox="1"/>
          <p:nvPr>
            <p:ph idx="4" type="body"/>
          </p:nvPr>
        </p:nvSpPr>
        <p:spPr>
          <a:xfrm>
            <a:off x="1438499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9" name="Google Shape;179;p23"/>
          <p:cNvSpPr txBox="1"/>
          <p:nvPr>
            <p:ph type="title"/>
          </p:nvPr>
        </p:nvSpPr>
        <p:spPr>
          <a:xfrm>
            <a:off x="1451627" y="363662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3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81" name="Google Shape;18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4"/>
          <p:cNvSpPr txBox="1"/>
          <p:nvPr>
            <p:ph idx="1" type="body"/>
          </p:nvPr>
        </p:nvSpPr>
        <p:spPr>
          <a:xfrm>
            <a:off x="1440180" y="1369219"/>
            <a:ext cx="7288989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4" name="Google Shape;184;p24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85" name="Google Shape;185;p24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4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4"/>
          <p:cNvSpPr/>
          <p:nvPr/>
        </p:nvSpPr>
        <p:spPr>
          <a:xfrm rot="-5400000">
            <a:off x="-1367131" y="2530603"/>
            <a:ext cx="5143502" cy="8229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8" name="Google Shape;188;p24"/>
          <p:cNvGrpSpPr/>
          <p:nvPr/>
        </p:nvGrpSpPr>
        <p:grpSpPr>
          <a:xfrm flipH="1">
            <a:off x="8587158" y="155028"/>
            <a:ext cx="391936" cy="397789"/>
            <a:chOff x="2645664" y="2011680"/>
            <a:chExt cx="735606" cy="746592"/>
          </a:xfrm>
        </p:grpSpPr>
        <p:sp>
          <p:nvSpPr>
            <p:cNvPr id="189" name="Google Shape;189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1" name="Google Shape;191;p24"/>
          <p:cNvSpPr txBox="1"/>
          <p:nvPr>
            <p:ph type="title"/>
          </p:nvPr>
        </p:nvSpPr>
        <p:spPr>
          <a:xfrm>
            <a:off x="1451627" y="363662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24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93" name="Google Shape;19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5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96" name="Google Shape;196;p25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5"/>
          <p:cNvSpPr txBox="1"/>
          <p:nvPr>
            <p:ph idx="1" type="body"/>
          </p:nvPr>
        </p:nvSpPr>
        <p:spPr>
          <a:xfrm>
            <a:off x="1438500" y="1369219"/>
            <a:ext cx="3568764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8" name="Google Shape;198;p25"/>
          <p:cNvSpPr txBox="1"/>
          <p:nvPr>
            <p:ph idx="2" type="body"/>
          </p:nvPr>
        </p:nvSpPr>
        <p:spPr>
          <a:xfrm>
            <a:off x="5160404" y="1369219"/>
            <a:ext cx="3568765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9" name="Google Shape;199;p25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100"/>
          </a:p>
        </p:txBody>
      </p:sp>
      <p:sp>
        <p:nvSpPr>
          <p:cNvPr id="200" name="Google Shape;200;p25"/>
          <p:cNvSpPr/>
          <p:nvPr/>
        </p:nvSpPr>
        <p:spPr>
          <a:xfrm rot="-5400000">
            <a:off x="-1367131" y="2530603"/>
            <a:ext cx="5143502" cy="8229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1" name="Google Shape;201;p25"/>
          <p:cNvGrpSpPr/>
          <p:nvPr/>
        </p:nvGrpSpPr>
        <p:grpSpPr>
          <a:xfrm flipH="1">
            <a:off x="8587158" y="155028"/>
            <a:ext cx="391936" cy="397789"/>
            <a:chOff x="2645664" y="2011680"/>
            <a:chExt cx="735606" cy="746592"/>
          </a:xfrm>
        </p:grpSpPr>
        <p:sp>
          <p:nvSpPr>
            <p:cNvPr id="202" name="Google Shape;202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4" name="Google Shape;204;p25"/>
          <p:cNvSpPr txBox="1"/>
          <p:nvPr>
            <p:ph type="title"/>
          </p:nvPr>
        </p:nvSpPr>
        <p:spPr>
          <a:xfrm>
            <a:off x="1451627" y="363662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5" name="Google Shape;205;p25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206" name="Google Shape;20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209" name="Google Shape;209;p26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6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26"/>
          <p:cNvSpPr txBox="1"/>
          <p:nvPr>
            <p:ph idx="1" type="body"/>
          </p:nvPr>
        </p:nvSpPr>
        <p:spPr>
          <a:xfrm>
            <a:off x="5160403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2" name="Google Shape;212;p26"/>
          <p:cNvSpPr txBox="1"/>
          <p:nvPr>
            <p:ph idx="2" type="body"/>
          </p:nvPr>
        </p:nvSpPr>
        <p:spPr>
          <a:xfrm>
            <a:off x="1438499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3" name="Google Shape;213;p26"/>
          <p:cNvSpPr txBox="1"/>
          <p:nvPr>
            <p:ph idx="3" type="body"/>
          </p:nvPr>
        </p:nvSpPr>
        <p:spPr>
          <a:xfrm>
            <a:off x="5160404" y="1953228"/>
            <a:ext cx="3568765" cy="23825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4" name="Google Shape;214;p26"/>
          <p:cNvSpPr txBox="1"/>
          <p:nvPr>
            <p:ph idx="4" type="body"/>
          </p:nvPr>
        </p:nvSpPr>
        <p:spPr>
          <a:xfrm>
            <a:off x="1438499" y="1371073"/>
            <a:ext cx="3568765" cy="49852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5" name="Google Shape;215;p26"/>
          <p:cNvSpPr/>
          <p:nvPr/>
        </p:nvSpPr>
        <p:spPr>
          <a:xfrm rot="-5400000">
            <a:off x="-1367131" y="2530603"/>
            <a:ext cx="5143502" cy="8229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6" name="Google Shape;216;p26"/>
          <p:cNvGrpSpPr/>
          <p:nvPr/>
        </p:nvGrpSpPr>
        <p:grpSpPr>
          <a:xfrm flipH="1">
            <a:off x="8587158" y="155028"/>
            <a:ext cx="391936" cy="397789"/>
            <a:chOff x="2645664" y="2011680"/>
            <a:chExt cx="735606" cy="746592"/>
          </a:xfrm>
        </p:grpSpPr>
        <p:sp>
          <p:nvSpPr>
            <p:cNvPr id="217" name="Google Shape;217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9" name="Google Shape;219;p26"/>
          <p:cNvSpPr txBox="1"/>
          <p:nvPr>
            <p:ph type="title"/>
          </p:nvPr>
        </p:nvSpPr>
        <p:spPr>
          <a:xfrm>
            <a:off x="1451627" y="363662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0" name="Google Shape;220;p26"/>
          <p:cNvSpPr txBox="1"/>
          <p:nvPr/>
        </p:nvSpPr>
        <p:spPr>
          <a:xfrm>
            <a:off x="3480817" y="4817622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221" name="Google Shape;22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image" Target="../media/image7.png"/><Relationship Id="rId2" Type="http://schemas.openxmlformats.org/officeDocument/2006/relationships/image" Target="../media/image4.jp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2556" y="4286342"/>
            <a:ext cx="953262" cy="7118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1341120" y="273844"/>
            <a:ext cx="717423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1341120" y="1369219"/>
            <a:ext cx="717423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134112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picture containing bird&#10;&#10;Description automatically generated" id="57" name="Google Shape;57;p1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6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440180" y="1369219"/>
            <a:ext cx="7288989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3"/>
          <p:cNvSpPr/>
          <p:nvPr/>
        </p:nvSpPr>
        <p:spPr>
          <a:xfrm flipH="1" rot="5400000">
            <a:off x="-1355560" y="2530602"/>
            <a:ext cx="5143500" cy="8229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" name="Google Shape;61;p13"/>
          <p:cNvGrpSpPr/>
          <p:nvPr/>
        </p:nvGrpSpPr>
        <p:grpSpPr>
          <a:xfrm>
            <a:off x="8586872" y="158807"/>
            <a:ext cx="391937" cy="397790"/>
            <a:chOff x="11140977" y="745237"/>
            <a:chExt cx="522582" cy="530387"/>
          </a:xfrm>
        </p:grpSpPr>
        <p:sp>
          <p:nvSpPr>
            <p:cNvPr id="62" name="Google Shape;62;p1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" name="Google Shape;64;p13"/>
          <p:cNvSpPr txBox="1"/>
          <p:nvPr/>
        </p:nvSpPr>
        <p:spPr>
          <a:xfrm>
            <a:off x="4012442" y="4816361"/>
            <a:ext cx="492414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6" Type="http://schemas.openxmlformats.org/officeDocument/2006/relationships/image" Target="../media/image9.png"/><Relationship Id="rId7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7"/>
          <p:cNvSpPr txBox="1"/>
          <p:nvPr>
            <p:ph type="ctrTitle"/>
          </p:nvPr>
        </p:nvSpPr>
        <p:spPr>
          <a:xfrm>
            <a:off x="1394450" y="983225"/>
            <a:ext cx="68046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</a:pPr>
            <a:r>
              <a:rPr lang="en"/>
              <a:t>Resume Screening AI</a:t>
            </a:r>
            <a:endParaRPr/>
          </a:p>
        </p:txBody>
      </p:sp>
      <p:sp>
        <p:nvSpPr>
          <p:cNvPr id="227" name="Google Shape;227;p27"/>
          <p:cNvSpPr txBox="1"/>
          <p:nvPr>
            <p:ph idx="1" type="subTitle"/>
          </p:nvPr>
        </p:nvSpPr>
        <p:spPr>
          <a:xfrm>
            <a:off x="1394460" y="2640806"/>
            <a:ext cx="7362333" cy="201611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"/>
              <a:t>Team Members:</a:t>
            </a:r>
            <a:r>
              <a:rPr lang="en"/>
              <a:t> </a:t>
            </a:r>
            <a:r>
              <a:rPr i="1" lang="en"/>
              <a:t>Orkhan Fataliyev, Jesus Vargas, Miguel Castiblanco Melendez, Daniel Vysokos, Sebastian Pablo Ochotorena</a:t>
            </a:r>
            <a:endParaRPr/>
          </a:p>
          <a:p>
            <a:pPr indent="0" lvl="0" marL="0" rtl="0" algn="l">
              <a:lnSpc>
                <a:spcPct val="16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"/>
              <a:t>Product Owner: </a:t>
            </a:r>
            <a:r>
              <a:rPr i="1" lang="en"/>
              <a:t>Orkhan Fataliyev</a:t>
            </a:r>
            <a:endParaRPr/>
          </a:p>
          <a:p>
            <a:pPr indent="0" lvl="0" marL="0" rtl="0" algn="l">
              <a:lnSpc>
                <a:spcPct val="16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"/>
              <a:t>Instructor: </a:t>
            </a:r>
            <a:r>
              <a:rPr lang="en"/>
              <a:t>Dr. Masoud Sadjadi</a:t>
            </a:r>
            <a:endParaRPr/>
          </a:p>
        </p:txBody>
      </p:sp>
      <p:pic>
        <p:nvPicPr>
          <p:cNvPr id="228" name="Google Shape;228;p27" title="Group 1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0800" y="1197588"/>
            <a:ext cx="948253" cy="67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6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303" name="Google Shape;303;p36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This project delivers a fast, visually appealing resume analysis tool that provides personalized strengths, weaknesses, and career suggestions using an AI-powered backend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The goal of Resume Screener is to use AI to streamline the overall resume assessment process. It is created in such a way that any user with any resume can quickly get accurate and constructive feedback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This allows users to properly build stronger, more engaging resumes, resulting in more job offers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8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Problem Definition</a:t>
            </a:r>
            <a:endParaRPr/>
          </a:p>
        </p:txBody>
      </p:sp>
      <p:sp>
        <p:nvSpPr>
          <p:cNvPr id="234" name="Google Shape;234;p28"/>
          <p:cNvSpPr txBox="1"/>
          <p:nvPr>
            <p:ph idx="1" type="body"/>
          </p:nvPr>
        </p:nvSpPr>
        <p:spPr>
          <a:xfrm>
            <a:off x="1440125" y="1412950"/>
            <a:ext cx="5126400" cy="33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20000"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Problem:</a:t>
            </a:r>
            <a:br>
              <a:rPr b="1" lang="en"/>
            </a:br>
            <a:endParaRPr b="1"/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Job seekers often find it difficult to clearly understand the strengths and weaknesses of their resumes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Existing resume analysis tools struggle to adapt to different job roles and frequently provide generic or irrelevant feedback that does not reflect users' real needs</a:t>
            </a:r>
            <a:br>
              <a:rPr lang="en"/>
            </a:b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r>
              <a:rPr b="1" lang="en" sz="1600"/>
              <a:t>Our </a:t>
            </a:r>
            <a:r>
              <a:rPr b="1" lang="en" sz="1600"/>
              <a:t>approach:</a:t>
            </a:r>
            <a:br>
              <a:rPr b="1" lang="en"/>
            </a:br>
            <a:endParaRPr b="1"/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AI-powered resume analysis tool that generates an assessment report of your resume and compares it against a given job description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Our Resume Screening AI tool can provide a real-time feedback and suggest revisions. </a:t>
            </a:r>
            <a:endParaRPr/>
          </a:p>
        </p:txBody>
      </p:sp>
      <p:pic>
        <p:nvPicPr>
          <p:cNvPr id="235" name="Google Shape;23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73100" y="683550"/>
            <a:ext cx="1888201" cy="18882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6" name="Google Shape;236;p28"/>
          <p:cNvGrpSpPr/>
          <p:nvPr/>
        </p:nvGrpSpPr>
        <p:grpSpPr>
          <a:xfrm>
            <a:off x="6698650" y="2795925"/>
            <a:ext cx="2162651" cy="2091213"/>
            <a:chOff x="6698650" y="2795925"/>
            <a:chExt cx="2162651" cy="2091213"/>
          </a:xfrm>
        </p:grpSpPr>
        <p:pic>
          <p:nvPicPr>
            <p:cNvPr id="237" name="Google Shape;237;p28"/>
            <p:cNvPicPr preferRelativeResize="0"/>
            <p:nvPr/>
          </p:nvPicPr>
          <p:blipFill rotWithShape="1">
            <a:blip r:embed="rId4">
              <a:alphaModFix/>
            </a:blip>
            <a:srcRect b="0" l="0" r="45778" t="0"/>
            <a:stretch/>
          </p:blipFill>
          <p:spPr>
            <a:xfrm>
              <a:off x="6698650" y="2795925"/>
              <a:ext cx="2162651" cy="20912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28"/>
            <p:cNvPicPr preferRelativeResize="0"/>
            <p:nvPr/>
          </p:nvPicPr>
          <p:blipFill rotWithShape="1">
            <a:blip r:embed="rId5">
              <a:alphaModFix/>
            </a:blip>
            <a:srcRect b="0" l="-7900" r="7899" t="0"/>
            <a:stretch/>
          </p:blipFill>
          <p:spPr>
            <a:xfrm>
              <a:off x="8163850" y="3789425"/>
              <a:ext cx="647725" cy="6965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Project Management</a:t>
            </a:r>
            <a:endParaRPr/>
          </a:p>
        </p:txBody>
      </p:sp>
      <p:sp>
        <p:nvSpPr>
          <p:cNvPr id="244" name="Google Shape;244;p29"/>
          <p:cNvSpPr txBox="1"/>
          <p:nvPr>
            <p:ph idx="1" type="body"/>
          </p:nvPr>
        </p:nvSpPr>
        <p:spPr>
          <a:xfrm>
            <a:off x="1440125" y="1376748"/>
            <a:ext cx="7289100" cy="20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Completed over the course of 6 Sprints using Agile Methodology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Early Sprints </a:t>
            </a:r>
            <a:r>
              <a:rPr lang="en"/>
              <a:t>focused on project setup, repository initialization, and establishing the foundational logic for resume matching</a:t>
            </a:r>
            <a:endParaRPr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Middle Sprints f</a:t>
            </a:r>
            <a:r>
              <a:rPr lang="en"/>
              <a:t>ocused on developing the backend analysis engine, including matching score and detailed feedback generation</a:t>
            </a:r>
            <a:endParaRPr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Late Sprints </a:t>
            </a:r>
            <a:r>
              <a:rPr lang="en"/>
              <a:t>focused on integrating the frontend and backend, implementing security validations, and finalizing the user experience</a:t>
            </a:r>
            <a:endParaRPr/>
          </a:p>
        </p:txBody>
      </p:sp>
      <p:pic>
        <p:nvPicPr>
          <p:cNvPr id="245" name="Google Shape;245;p29"/>
          <p:cNvPicPr preferRelativeResize="0"/>
          <p:nvPr/>
        </p:nvPicPr>
        <p:blipFill rotWithShape="1">
          <a:blip r:embed="rId3">
            <a:alphaModFix/>
          </a:blip>
          <a:srcRect b="40390" l="0" r="0" t="24532"/>
          <a:stretch/>
        </p:blipFill>
        <p:spPr>
          <a:xfrm>
            <a:off x="1691588" y="3636125"/>
            <a:ext cx="6786274" cy="108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0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Requirements: Main User Stories</a:t>
            </a:r>
            <a:endParaRPr/>
          </a:p>
        </p:txBody>
      </p:sp>
      <p:sp>
        <p:nvSpPr>
          <p:cNvPr id="251" name="Google Shape;251;p30"/>
          <p:cNvSpPr txBox="1"/>
          <p:nvPr>
            <p:ph idx="1" type="body"/>
          </p:nvPr>
        </p:nvSpPr>
        <p:spPr>
          <a:xfrm>
            <a:off x="1440175" y="1694500"/>
            <a:ext cx="7289100" cy="23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b="1" lang="en" sz="1800"/>
              <a:t>Resume Input</a:t>
            </a:r>
            <a:endParaRPr b="1" sz="1800"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As an applicant, I want an interactive user interface to upload and store files so that the system can process my resume</a:t>
            </a:r>
            <a:endParaRPr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b="1" lang="en" sz="1800"/>
              <a:t>Match Score &amp; Comparison</a:t>
            </a:r>
            <a:endParaRPr b="1" sz="1800"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As an applicant, I want to compare my resume against a job description and get an estimated match score (0-100%)</a:t>
            </a:r>
            <a:endParaRPr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b="1" lang="en" sz="1800"/>
              <a:t>Personalized Feedback</a:t>
            </a:r>
            <a:endParaRPr b="1" sz="1800"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As an applicant, I want personalized feedback like so I know what to edit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1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Use Case Diagram</a:t>
            </a:r>
            <a:endParaRPr/>
          </a:p>
        </p:txBody>
      </p:sp>
      <p:sp>
        <p:nvSpPr>
          <p:cNvPr id="257" name="Google Shape;257;p31"/>
          <p:cNvSpPr txBox="1"/>
          <p:nvPr>
            <p:ph idx="1" type="body"/>
          </p:nvPr>
        </p:nvSpPr>
        <p:spPr>
          <a:xfrm>
            <a:off x="1440175" y="1369225"/>
            <a:ext cx="3845700" cy="28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Interactions are between the </a:t>
            </a:r>
            <a:r>
              <a:rPr b="1" lang="en"/>
              <a:t>User</a:t>
            </a:r>
            <a:r>
              <a:rPr lang="en"/>
              <a:t> and the </a:t>
            </a:r>
            <a:r>
              <a:rPr b="1" lang="en"/>
              <a:t>System</a:t>
            </a:r>
            <a:endParaRPr b="1"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br>
              <a:rPr b="1" lang="en"/>
            </a:b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b="1" lang="en"/>
              <a:t>Core functions based on user stories:</a:t>
            </a:r>
            <a:endParaRPr b="1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Upload Resume (PDF)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Input Job Description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Get Match Score &amp; Analysis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View Strength &amp; Weaknesses Report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Receive Suggestions &amp; Revisions</a:t>
            </a:r>
            <a:endParaRPr b="1"/>
          </a:p>
        </p:txBody>
      </p:sp>
      <p:pic>
        <p:nvPicPr>
          <p:cNvPr id="258" name="Google Shape;258;p31" title="Screenshot 2025-12-02 at 00.06.1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2500" y="1560939"/>
            <a:ext cx="3489426" cy="2021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2"/>
          <p:cNvSpPr txBox="1"/>
          <p:nvPr>
            <p:ph type="title"/>
          </p:nvPr>
        </p:nvSpPr>
        <p:spPr>
          <a:xfrm>
            <a:off x="1440179" y="399326"/>
            <a:ext cx="7288990" cy="888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System Architecture</a:t>
            </a:r>
            <a:endParaRPr/>
          </a:p>
        </p:txBody>
      </p:sp>
      <p:sp>
        <p:nvSpPr>
          <p:cNvPr id="264" name="Google Shape;264;p32"/>
          <p:cNvSpPr txBox="1"/>
          <p:nvPr>
            <p:ph idx="1" type="body"/>
          </p:nvPr>
        </p:nvSpPr>
        <p:spPr>
          <a:xfrm>
            <a:off x="1369000" y="1219800"/>
            <a:ext cx="4120200" cy="30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" sz="1800"/>
              <a:t>Web Application</a:t>
            </a:r>
            <a:endParaRPr b="1" sz="1800"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Handles user input via a modern frontend interface</a:t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" sz="1800"/>
              <a:t>Backend Processing</a:t>
            </a:r>
            <a:endParaRPr b="1" sz="1800"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Python Flask server manages file parsing and validation logic</a:t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" sz="1800"/>
              <a:t>AI Integration</a:t>
            </a:r>
            <a:endParaRPr b="1" sz="1800"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Calls to OpenAI API for intelligent resume analysis and scoring</a:t>
            </a:r>
            <a:endParaRPr/>
          </a:p>
        </p:txBody>
      </p:sp>
      <p:pic>
        <p:nvPicPr>
          <p:cNvPr id="265" name="Google Shape;265;p32" title="Screenshot 2025-12-01 at 20.31.4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3450" y="1397688"/>
            <a:ext cx="3381576" cy="234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3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/>
              <a:t>System Design</a:t>
            </a:r>
            <a:endParaRPr/>
          </a:p>
        </p:txBody>
      </p:sp>
      <p:sp>
        <p:nvSpPr>
          <p:cNvPr id="271" name="Google Shape;271;p33"/>
          <p:cNvSpPr txBox="1"/>
          <p:nvPr>
            <p:ph idx="1" type="body"/>
          </p:nvPr>
        </p:nvSpPr>
        <p:spPr>
          <a:xfrm>
            <a:off x="1440175" y="1287325"/>
            <a:ext cx="3437700" cy="30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"/>
              <a:t>Frontend:</a:t>
            </a:r>
            <a:r>
              <a:rPr lang="en"/>
              <a:t> HTML5, CSS3, &amp; JavaScript (lightweight &amp; fast)</a:t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Backend:</a:t>
            </a:r>
            <a:r>
              <a:rPr lang="en"/>
              <a:t> Python Flask REST API</a:t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Folder Structure: Organized by static, templates, and services</a:t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"/>
              <a:t>UI Components:</a:t>
            </a:r>
            <a:r>
              <a:rPr lang="en"/>
              <a:t> Drag &amp; Drop Upload Zone, Loading Screen, Results Dashboard</a:t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76200" lvl="0" marL="177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Services:</a:t>
            </a:r>
            <a:r>
              <a:rPr lang="en"/>
              <a:t> PDF Parser, Input Validation, OpenAI Connector</a:t>
            </a:r>
            <a:endParaRPr/>
          </a:p>
          <a:p>
            <a:pPr indent="-762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/>
          </a:p>
        </p:txBody>
      </p:sp>
      <p:pic>
        <p:nvPicPr>
          <p:cNvPr id="272" name="Google Shape;272;p33"/>
          <p:cNvPicPr preferRelativeResize="0"/>
          <p:nvPr/>
        </p:nvPicPr>
        <p:blipFill rotWithShape="1">
          <a:blip r:embed="rId3">
            <a:alphaModFix/>
          </a:blip>
          <a:srcRect b="0" l="0" r="45778" t="0"/>
          <a:stretch/>
        </p:blipFill>
        <p:spPr>
          <a:xfrm>
            <a:off x="5291575" y="399325"/>
            <a:ext cx="3437699" cy="33241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3" name="Google Shape;273;p33"/>
          <p:cNvGrpSpPr/>
          <p:nvPr/>
        </p:nvGrpSpPr>
        <p:grpSpPr>
          <a:xfrm>
            <a:off x="5398246" y="3963355"/>
            <a:ext cx="629152" cy="664992"/>
            <a:chOff x="5285800" y="3723475"/>
            <a:chExt cx="1016400" cy="1074300"/>
          </a:xfrm>
        </p:grpSpPr>
        <p:sp>
          <p:nvSpPr>
            <p:cNvPr id="274" name="Google Shape;274;p33"/>
            <p:cNvSpPr/>
            <p:nvPr/>
          </p:nvSpPr>
          <p:spPr>
            <a:xfrm>
              <a:off x="5285800" y="3723475"/>
              <a:ext cx="1016400" cy="1074300"/>
            </a:xfrm>
            <a:prstGeom prst="rect">
              <a:avLst/>
            </a:prstGeom>
            <a:solidFill>
              <a:schemeClr val="lt1"/>
            </a:solidFill>
            <a:ln cap="flat" cmpd="sng" w="59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6600" lIns="56600" spcFirstLastPara="1" rIns="56600" wrap="square" tIns="566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66"/>
            </a:p>
          </p:txBody>
        </p:sp>
        <p:pic>
          <p:nvPicPr>
            <p:cNvPr id="275" name="Google Shape;275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321938" y="3788563"/>
              <a:ext cx="944125" cy="9441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6" name="Google Shape;276;p33"/>
          <p:cNvGrpSpPr/>
          <p:nvPr/>
        </p:nvGrpSpPr>
        <p:grpSpPr>
          <a:xfrm>
            <a:off x="6263362" y="3963415"/>
            <a:ext cx="629111" cy="664851"/>
            <a:chOff x="6545725" y="3814903"/>
            <a:chExt cx="929400" cy="982200"/>
          </a:xfrm>
        </p:grpSpPr>
        <p:sp>
          <p:nvSpPr>
            <p:cNvPr id="277" name="Google Shape;277;p33"/>
            <p:cNvSpPr/>
            <p:nvPr/>
          </p:nvSpPr>
          <p:spPr>
            <a:xfrm>
              <a:off x="6545725" y="3814903"/>
              <a:ext cx="929400" cy="982200"/>
            </a:xfrm>
            <a:prstGeom prst="rect">
              <a:avLst/>
            </a:prstGeom>
            <a:solidFill>
              <a:schemeClr val="lt1"/>
            </a:solidFill>
            <a:ln cap="flat" cmpd="sng" w="59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6600" lIns="56600" spcFirstLastPara="1" rIns="56600" wrap="square" tIns="566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66"/>
            </a:p>
          </p:txBody>
        </p:sp>
        <p:pic>
          <p:nvPicPr>
            <p:cNvPr id="278" name="Google Shape;278;p3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695850" y="3862000"/>
              <a:ext cx="629154" cy="88799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9" name="Google Shape;279;p33"/>
          <p:cNvGrpSpPr/>
          <p:nvPr/>
        </p:nvGrpSpPr>
        <p:grpSpPr>
          <a:xfrm>
            <a:off x="7128429" y="3963421"/>
            <a:ext cx="629111" cy="664851"/>
            <a:chOff x="7800025" y="3814903"/>
            <a:chExt cx="929400" cy="982200"/>
          </a:xfrm>
        </p:grpSpPr>
        <p:sp>
          <p:nvSpPr>
            <p:cNvPr id="280" name="Google Shape;280;p33"/>
            <p:cNvSpPr/>
            <p:nvPr/>
          </p:nvSpPr>
          <p:spPr>
            <a:xfrm>
              <a:off x="7800025" y="3814903"/>
              <a:ext cx="929400" cy="982200"/>
            </a:xfrm>
            <a:prstGeom prst="rect">
              <a:avLst/>
            </a:prstGeom>
            <a:solidFill>
              <a:schemeClr val="lt1"/>
            </a:solidFill>
            <a:ln cap="flat" cmpd="sng" w="59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6600" lIns="56600" spcFirstLastPara="1" rIns="56600" wrap="square" tIns="566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66"/>
            </a:p>
          </p:txBody>
        </p:sp>
        <p:pic>
          <p:nvPicPr>
            <p:cNvPr id="281" name="Google Shape;281;p33"/>
            <p:cNvPicPr preferRelativeResize="0"/>
            <p:nvPr/>
          </p:nvPicPr>
          <p:blipFill rotWithShape="1">
            <a:blip r:embed="rId6">
              <a:alphaModFix/>
            </a:blip>
            <a:srcRect b="0" l="27032" r="25855" t="0"/>
            <a:stretch/>
          </p:blipFill>
          <p:spPr>
            <a:xfrm>
              <a:off x="7892866" y="3861996"/>
              <a:ext cx="743731" cy="8879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82" name="Google Shape;282;p33"/>
          <p:cNvGrpSpPr/>
          <p:nvPr/>
        </p:nvGrpSpPr>
        <p:grpSpPr>
          <a:xfrm>
            <a:off x="7993509" y="3963446"/>
            <a:ext cx="629100" cy="664800"/>
            <a:chOff x="7754541" y="3973596"/>
            <a:chExt cx="629100" cy="664800"/>
          </a:xfrm>
        </p:grpSpPr>
        <p:sp>
          <p:nvSpPr>
            <p:cNvPr id="283" name="Google Shape;283;p33"/>
            <p:cNvSpPr/>
            <p:nvPr/>
          </p:nvSpPr>
          <p:spPr>
            <a:xfrm>
              <a:off x="7754541" y="3973596"/>
              <a:ext cx="629100" cy="664800"/>
            </a:xfrm>
            <a:prstGeom prst="rect">
              <a:avLst/>
            </a:prstGeom>
            <a:solidFill>
              <a:schemeClr val="lt1"/>
            </a:solidFill>
            <a:ln cap="flat" cmpd="sng" w="59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6600" lIns="56600" spcFirstLastPara="1" rIns="56600" wrap="square" tIns="566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66"/>
            </a:p>
          </p:txBody>
        </p:sp>
        <p:pic>
          <p:nvPicPr>
            <p:cNvPr id="284" name="Google Shape;284;p3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828525" y="4065425"/>
              <a:ext cx="481149" cy="4811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4"/>
          <p:cNvSpPr txBox="1"/>
          <p:nvPr>
            <p:ph type="title"/>
          </p:nvPr>
        </p:nvSpPr>
        <p:spPr>
          <a:xfrm>
            <a:off x="1440179" y="216351"/>
            <a:ext cx="7289100" cy="888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Testing, Evaluations and Results</a:t>
            </a:r>
            <a:endParaRPr/>
          </a:p>
        </p:txBody>
      </p:sp>
      <p:sp>
        <p:nvSpPr>
          <p:cNvPr id="290" name="Google Shape;290;p34"/>
          <p:cNvSpPr txBox="1"/>
          <p:nvPr>
            <p:ph idx="1" type="body"/>
          </p:nvPr>
        </p:nvSpPr>
        <p:spPr>
          <a:xfrm>
            <a:off x="1440175" y="1210225"/>
            <a:ext cx="7289100" cy="35979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SzPts val="275"/>
              <a:buNone/>
            </a:pPr>
            <a:r>
              <a:rPr b="1" lang="en" sz="1400"/>
              <a:t>Testing Approach</a:t>
            </a:r>
            <a:endParaRPr b="1" sz="1400"/>
          </a:p>
          <a:p>
            <a:pPr indent="-317500" lvl="0" marL="457200" rtl="0" algn="l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Unit testing on frontend components and Python parsing functions</a:t>
            </a:r>
            <a:br>
              <a:rPr lang="en" sz="1400"/>
            </a:br>
            <a:endParaRPr sz="1400"/>
          </a:p>
          <a:p>
            <a:pPr indent="-317500" lvl="0" marL="4572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API request/response testing to ensure reliable communication with AI model</a:t>
            </a:r>
            <a:br>
              <a:rPr lang="en" sz="1400"/>
            </a:br>
            <a:endParaRPr sz="1400"/>
          </a:p>
          <a:p>
            <a:pPr indent="-317500" lvl="0" marL="4572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Manual testing of various resume formats (short, long, technical, non-technical)</a:t>
            </a:r>
            <a:br>
              <a:rPr lang="en" sz="1400"/>
            </a:br>
            <a:endParaRPr sz="1400"/>
          </a:p>
          <a:p>
            <a:pPr indent="0" lvl="0" marL="0" rtl="0" algn="l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400"/>
              <a:t>Evaluation Criteria:</a:t>
            </a:r>
            <a:endParaRPr b="1" sz="1400"/>
          </a:p>
          <a:p>
            <a:pPr indent="-317500" lvl="0" marL="457200" rtl="0" algn="l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Accuracy of skill extraction and keyword detection</a:t>
            </a:r>
            <a:br>
              <a:rPr lang="en" sz="1400"/>
            </a:br>
            <a:endParaRPr sz="1400"/>
          </a:p>
          <a:p>
            <a:pPr indent="-317500" lvl="0" marL="4572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Correct categorization of education and work experience sections</a:t>
            </a:r>
            <a:br>
              <a:rPr lang="en" sz="1400"/>
            </a:br>
            <a:endParaRPr sz="1400"/>
          </a:p>
          <a:p>
            <a:pPr indent="-317500" lvl="0" marL="4572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Quality of strengths/weaknesses summaries compared to human interpretation</a:t>
            </a:r>
            <a:br>
              <a:rPr lang="en" sz="1400"/>
            </a:br>
            <a:endParaRPr sz="1400"/>
          </a:p>
          <a:p>
            <a:pPr indent="0" lvl="0" marL="0" rtl="0" algn="l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400"/>
              <a:t>Results</a:t>
            </a:r>
            <a:endParaRPr b="1" sz="1400"/>
          </a:p>
          <a:p>
            <a:pPr indent="-317500" lvl="0" marL="457200" rtl="0" algn="l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Successfully extracted core resume details in most test cases</a:t>
            </a:r>
            <a:br>
              <a:rPr lang="en" sz="1400"/>
            </a:br>
            <a:endParaRPr sz="1400"/>
          </a:p>
          <a:p>
            <a:pPr indent="-317500" lvl="0" marL="4572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AI-generated recommendations align well with common professional best practices</a:t>
            </a:r>
            <a:br>
              <a:rPr lang="en" sz="1400"/>
            </a:br>
            <a:endParaRPr sz="1400"/>
          </a:p>
          <a:p>
            <a:pPr indent="-317500" lvl="0" marL="4572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Loading screen and synchronized flow significantly improved perceived performance</a:t>
            </a:r>
            <a:endParaRPr sz="1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5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Challenges &amp; Future Improvements</a:t>
            </a:r>
            <a:endParaRPr/>
          </a:p>
        </p:txBody>
      </p:sp>
      <p:sp>
        <p:nvSpPr>
          <p:cNvPr id="296" name="Google Shape;296;p35"/>
          <p:cNvSpPr txBox="1"/>
          <p:nvPr>
            <p:ph idx="1" type="body"/>
          </p:nvPr>
        </p:nvSpPr>
        <p:spPr>
          <a:xfrm>
            <a:off x="1440175" y="1369225"/>
            <a:ext cx="4760400" cy="2966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fontScale="92500" lnSpcReduction="20000"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Challenges:</a:t>
            </a:r>
            <a:endParaRPr/>
          </a:p>
          <a:p>
            <a:pPr indent="-316706" lvl="0" marL="457200" rtl="0" algn="l">
              <a:spcBef>
                <a:spcPts val="8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Synchronizing API calls to avoid UI delays</a:t>
            </a:r>
            <a:endParaRPr/>
          </a:p>
          <a:p>
            <a:pPr indent="-316706" lvl="0" marL="457200" rtl="0" algn="l">
              <a:spcBef>
                <a:spcPts val="8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Ensuring consistent evaluations across multiple resume templates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Future work:</a:t>
            </a:r>
            <a:endParaRPr/>
          </a:p>
          <a:p>
            <a:pPr indent="-316706" lvl="0" marL="457200" rtl="0" algn="l">
              <a:spcBef>
                <a:spcPts val="8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Obtain license/permit to scrape content from job sites</a:t>
            </a:r>
            <a:br>
              <a:rPr lang="en"/>
            </a:br>
            <a:endParaRPr/>
          </a:p>
          <a:p>
            <a:pPr indent="-316706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Modify the system to accept a job posting URL instead of requiring users to manually paste a job description</a:t>
            </a:r>
            <a:br>
              <a:rPr lang="en"/>
            </a:br>
            <a:endParaRPr/>
          </a:p>
          <a:p>
            <a:pPr indent="-316706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Implement a Python-based web scraping module to extract job details such as role requirements, responsibilities, and preferred skills directly from employer websites</a:t>
            </a:r>
            <a:endParaRPr/>
          </a:p>
        </p:txBody>
      </p:sp>
      <p:pic>
        <p:nvPicPr>
          <p:cNvPr id="297" name="Google Shape;29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6525" y="1580087"/>
            <a:ext cx="2544975" cy="254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