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60D6"/>
    <a:srgbClr val="232B38"/>
    <a:srgbClr val="837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17852C-4952-4049-A354-61090C514EAB}" v="58" dt="2025-11-23T18:19:52.1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157" autoAdjust="0"/>
  </p:normalViewPr>
  <p:slideViewPr>
    <p:cSldViewPr snapToGrid="0">
      <p:cViewPr varScale="1">
        <p:scale>
          <a:sx n="22" d="100"/>
          <a:sy n="22" d="100"/>
        </p:scale>
        <p:origin x="180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853B2-279A-4713-B48D-9381C388DEFE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3935-A951-41AB-8F78-0CC1D49C9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15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853B2-279A-4713-B48D-9381C388DEFE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3935-A951-41AB-8F78-0CC1D49C9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016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853B2-279A-4713-B48D-9381C388DEFE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3935-A951-41AB-8F78-0CC1D49C9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611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853B2-279A-4713-B48D-9381C388DEFE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3935-A951-41AB-8F78-0CC1D49C9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421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>
                    <a:shade val="82000"/>
                  </a:schemeClr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shade val="82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shade val="82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shade val="82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shade val="82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shade val="82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shade val="82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shade val="82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shade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853B2-279A-4713-B48D-9381C388DEFE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3935-A951-41AB-8F78-0CC1D49C9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730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853B2-279A-4713-B48D-9381C388DEFE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3935-A951-41AB-8F78-0CC1D49C9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23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853B2-279A-4713-B48D-9381C388DEFE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3935-A951-41AB-8F78-0CC1D49C9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008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853B2-279A-4713-B48D-9381C388DEFE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3935-A951-41AB-8F78-0CC1D49C9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780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853B2-279A-4713-B48D-9381C388DEFE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3935-A951-41AB-8F78-0CC1D49C9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268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853B2-279A-4713-B48D-9381C388DEFE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3935-A951-41AB-8F78-0CC1D49C9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262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853B2-279A-4713-B48D-9381C388DEFE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3935-A951-41AB-8F78-0CC1D49C9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038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shade val="82000"/>
                  </a:schemeClr>
                </a:solidFill>
              </a:defRPr>
            </a:lvl1pPr>
          </a:lstStyle>
          <a:p>
            <a:fld id="{48C853B2-279A-4713-B48D-9381C388DEFE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shade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shade val="82000"/>
                  </a:schemeClr>
                </a:solidFill>
              </a:defRPr>
            </a:lvl1pPr>
          </a:lstStyle>
          <a:p>
            <a:fld id="{7AFA3935-A951-41AB-8F78-0CC1D49C9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5849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2020_FIU_Panthers_football_team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tx2">
              <a:lumMod val="1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D55E068-8071-AFA2-A1D7-FB46C840B3AC}"/>
              </a:ext>
            </a:extLst>
          </p:cNvPr>
          <p:cNvSpPr txBox="1"/>
          <p:nvPr/>
        </p:nvSpPr>
        <p:spPr>
          <a:xfrm>
            <a:off x="12453320" y="1957983"/>
            <a:ext cx="20479319" cy="170816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5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Secure Password Manager</a:t>
            </a:r>
          </a:p>
        </p:txBody>
      </p:sp>
      <p:pic>
        <p:nvPicPr>
          <p:cNvPr id="6" name="Picture 5" descr="A blue and gold logo">
            <a:extLst>
              <a:ext uri="{FF2B5EF4-FFF2-40B4-BE49-F238E27FC236}">
                <a16:creationId xmlns:a16="http://schemas.microsoft.com/office/drawing/2014/main" id="{CF937C02-2E4C-9903-6105-2159B411F3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586525" y="1458801"/>
            <a:ext cx="4762500" cy="2209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A9314B8-1FF4-55ED-3C53-9B7A8701791A}"/>
              </a:ext>
            </a:extLst>
          </p:cNvPr>
          <p:cNvSpPr txBox="1"/>
          <p:nvPr/>
        </p:nvSpPr>
        <p:spPr>
          <a:xfrm>
            <a:off x="36020480" y="810679"/>
            <a:ext cx="91222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CIS3950 RVCC 1255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851836A7-36AF-4D18-8CD1-E113A91A18DD}"/>
              </a:ext>
            </a:extLst>
          </p:cNvPr>
          <p:cNvGrpSpPr/>
          <p:nvPr/>
        </p:nvGrpSpPr>
        <p:grpSpPr>
          <a:xfrm>
            <a:off x="3421881" y="30185381"/>
            <a:ext cx="38091160" cy="1661993"/>
            <a:chOff x="4478250" y="30825382"/>
            <a:chExt cx="38091160" cy="1661993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AF8F2F29-8578-3CE3-0ED6-4655DE77FC8A}"/>
                </a:ext>
              </a:extLst>
            </p:cNvPr>
            <p:cNvSpPr txBox="1"/>
            <p:nvPr/>
          </p:nvSpPr>
          <p:spPr>
            <a:xfrm>
              <a:off x="4478250" y="30825382"/>
              <a:ext cx="6139783" cy="954107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  <a:softEdge rad="12700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n w="6350">
                    <a:solidFill>
                      <a:schemeClr val="tx1"/>
                    </a:solidFill>
                  </a:ln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Team Contributions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Each team member led a key area of the system while also collaborating across different components. Our approach emphasized communication, shared tools, and a unified vision for the application’s functionality.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FD8C1D3-C530-61EA-CC9E-93DBD6F7FD1A}"/>
                </a:ext>
              </a:extLst>
            </p:cNvPr>
            <p:cNvSpPr txBox="1"/>
            <p:nvPr/>
          </p:nvSpPr>
          <p:spPr>
            <a:xfrm>
              <a:off x="11613596" y="30825382"/>
              <a:ext cx="5570095" cy="1384995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  <a:softEdge rad="127000"/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ln w="6350">
                    <a:solidFill>
                      <a:schemeClr val="tx1"/>
                    </a:solidFill>
                  </a:ln>
                </a:rPr>
                <a:t>Mauricio Ballart Alvarez – Frontend Lead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Took the lead on designing the user interface using React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Created the UI style guide and outlined component structures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Supported API planning and user testing preparation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Assisted with onboarding flow and visual consistency across pages</a:t>
              </a:r>
            </a:p>
            <a:p>
              <a:endParaRPr lang="en-US" sz="1400" dirty="0">
                <a:ln w="635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DBC2D335-687D-71FF-8718-967A4CFA03F0}"/>
                </a:ext>
              </a:extLst>
            </p:cNvPr>
            <p:cNvSpPr txBox="1"/>
            <p:nvPr/>
          </p:nvSpPr>
          <p:spPr>
            <a:xfrm>
              <a:off x="30436812" y="30825382"/>
              <a:ext cx="5230712" cy="1661993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  <a:softEdge rad="127000"/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ln w="6350">
                    <a:solidFill>
                      <a:schemeClr val="tx1"/>
                    </a:solidFill>
                  </a:ln>
                </a:rPr>
                <a:t>Isaac Quintero – Backend Lead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Focused on structuring the backend using Node.js and Express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Helped define authentication logic and session management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Supported encryption setup and frontend-backend data flow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Coordinated integration testing and route planning</a:t>
              </a:r>
            </a:p>
            <a:p>
              <a:endParaRPr lang="en-US" sz="3200" dirty="0">
                <a:ln w="635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4E97BE30-10FB-6D96-26ED-4F463E6E476A}"/>
                </a:ext>
              </a:extLst>
            </p:cNvPr>
            <p:cNvSpPr txBox="1"/>
            <p:nvPr/>
          </p:nvSpPr>
          <p:spPr>
            <a:xfrm>
              <a:off x="18179254" y="30825382"/>
              <a:ext cx="5570095" cy="1384995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  <a:softEdge rad="127000"/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ln w="6350">
                    <a:solidFill>
                      <a:schemeClr val="tx1"/>
                    </a:solidFill>
                  </a:ln>
                </a:rPr>
                <a:t>Alexis Henkel – Database &amp; UI Support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Led the planning of the database schema and table relationships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Drafted field structures and indexing for efficient storage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Contributed to frontend layout structure and responsive design testing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Worked closely with backend and encryption logic for compatibility</a:t>
              </a:r>
            </a:p>
            <a:p>
              <a:endParaRPr lang="en-US" sz="1400" dirty="0">
                <a:ln w="635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231A85AE-50BC-8F06-121F-DE12151A470A}"/>
                </a:ext>
              </a:extLst>
            </p:cNvPr>
            <p:cNvSpPr txBox="1"/>
            <p:nvPr/>
          </p:nvSpPr>
          <p:spPr>
            <a:xfrm>
              <a:off x="36663086" y="30825382"/>
              <a:ext cx="5906324" cy="1661993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  <a:softEdge rad="127000"/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ln w="6350">
                    <a:solidFill>
                      <a:schemeClr val="tx1"/>
                    </a:solidFill>
                  </a:ln>
                </a:rPr>
                <a:t>Christian Dominguez – Security &amp; Permissions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Focused on encryption design and permission system planning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Researched best practices for secure password sharing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Supported backend team with authentication features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Helped plan role-based collaboration functions</a:t>
              </a:r>
            </a:p>
            <a:p>
              <a:endParaRPr lang="en-US" sz="3200" dirty="0">
                <a:ln w="635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758A5909-D03D-38E8-23A6-19FF224F3371}"/>
                </a:ext>
              </a:extLst>
            </p:cNvPr>
            <p:cNvSpPr txBox="1"/>
            <p:nvPr/>
          </p:nvSpPr>
          <p:spPr>
            <a:xfrm>
              <a:off x="24744912" y="30825382"/>
              <a:ext cx="4696337" cy="1600438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  <a:softEdge rad="127000"/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ln w="6350">
                    <a:solidFill>
                      <a:schemeClr val="tx1"/>
                    </a:solidFill>
                  </a:ln>
                </a:rPr>
                <a:t>Alberto Espinoza – Deployment &amp; Support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Set up the project repository and initial deployment tools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Assisted with database integration and backend testing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Helped coordinate alpha testing logistics</a:t>
              </a:r>
            </a:p>
            <a:p>
              <a:r>
                <a:rPr lang="en-US" sz="1400" dirty="0">
                  <a:ln w="6350">
                    <a:solidFill>
                      <a:schemeClr val="tx1"/>
                    </a:solidFill>
                  </a:ln>
                </a:rPr>
                <a:t>Supported performance optimization and issue tracking setup</a:t>
              </a:r>
            </a:p>
            <a:p>
              <a:endParaRPr lang="en-US" sz="1400" dirty="0">
                <a:ln w="6350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503F7D3E-F5DC-CEF0-C5D7-2850C6F92A21}"/>
              </a:ext>
            </a:extLst>
          </p:cNvPr>
          <p:cNvGrpSpPr/>
          <p:nvPr/>
        </p:nvGrpSpPr>
        <p:grpSpPr>
          <a:xfrm>
            <a:off x="2544121" y="5467513"/>
            <a:ext cx="38472904" cy="8686800"/>
            <a:chOff x="1586525" y="4450923"/>
            <a:chExt cx="40718148" cy="868680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5FC03B5-ABCD-AFD2-8E01-7FA342BE0E7E}"/>
                </a:ext>
              </a:extLst>
            </p:cNvPr>
            <p:cNvSpPr txBox="1"/>
            <p:nvPr/>
          </p:nvSpPr>
          <p:spPr>
            <a:xfrm>
              <a:off x="13971635" y="4450923"/>
              <a:ext cx="8782634" cy="8686800"/>
            </a:xfrm>
            <a:prstGeom prst="roundRect">
              <a:avLst>
                <a:gd name="adj" fmla="val 7328"/>
              </a:avLst>
            </a:prstGeom>
            <a:solidFill>
              <a:srgbClr val="232B38"/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lvl="1" algn="ctr"/>
              <a:r>
                <a:rPr lang="en-US" sz="4000" b="1" dirty="0">
                  <a:solidFill>
                    <a:schemeClr val="tx1"/>
                  </a:solidFill>
                </a:rPr>
                <a:t> Problem</a:t>
              </a:r>
            </a:p>
            <a:p>
              <a:pPr lvl="1"/>
              <a:endParaRPr lang="en-US" sz="4000" dirty="0">
                <a:solidFill>
                  <a:schemeClr val="tx1"/>
                </a:solidFill>
              </a:endParaRPr>
            </a:p>
            <a:p>
              <a:pPr lvl="1"/>
              <a:r>
                <a:rPr lang="en-US" sz="4000" dirty="0">
                  <a:solidFill>
                    <a:schemeClr val="tx1"/>
                  </a:solidFill>
                </a:rPr>
                <a:t>1- Many users reuse weak passwords across multiple platforms.</a:t>
              </a:r>
            </a:p>
            <a:p>
              <a:pPr lvl="1"/>
              <a:endParaRPr lang="en-US" sz="4000" dirty="0">
                <a:solidFill>
                  <a:schemeClr val="tx1"/>
                </a:solidFill>
              </a:endParaRPr>
            </a:p>
            <a:p>
              <a:pPr lvl="1"/>
              <a:r>
                <a:rPr lang="en-US" sz="4000" dirty="0">
                  <a:solidFill>
                    <a:schemeClr val="tx1"/>
                  </a:solidFill>
                </a:rPr>
                <a:t>2- Existing password managers can be too expensive or complex.</a:t>
              </a:r>
            </a:p>
            <a:p>
              <a:pPr lvl="1"/>
              <a:endParaRPr lang="en-US" sz="4000" dirty="0">
                <a:solidFill>
                  <a:schemeClr val="tx1"/>
                </a:solidFill>
              </a:endParaRPr>
            </a:p>
            <a:p>
              <a:pPr lvl="1"/>
              <a:r>
                <a:rPr lang="en-US" sz="4000" dirty="0">
                  <a:solidFill>
                    <a:schemeClr val="tx1"/>
                  </a:solidFill>
                </a:rPr>
                <a:t>3- Users need an intuitive, secure, and accessible solution.</a:t>
              </a:r>
            </a:p>
            <a:p>
              <a:pPr lvl="1"/>
              <a:endParaRPr lang="en-US" sz="4000" dirty="0">
                <a:solidFill>
                  <a:schemeClr val="tx1"/>
                </a:solidFill>
              </a:endParaRPr>
            </a:p>
            <a:p>
              <a:pPr lvl="1"/>
              <a:endParaRPr lang="en-US" sz="4000" dirty="0">
                <a:solidFill>
                  <a:schemeClr val="tx1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2EB7FC1-1575-E78D-1A88-4CB9DE782526}"/>
                </a:ext>
              </a:extLst>
            </p:cNvPr>
            <p:cNvSpPr txBox="1"/>
            <p:nvPr/>
          </p:nvSpPr>
          <p:spPr>
            <a:xfrm>
              <a:off x="24079200" y="4450923"/>
              <a:ext cx="18225473" cy="8686800"/>
            </a:xfrm>
            <a:prstGeom prst="roundRect">
              <a:avLst>
                <a:gd name="adj" fmla="val 6299"/>
              </a:avLst>
            </a:prstGeom>
            <a:solidFill>
              <a:srgbClr val="232B38"/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lvl="1" algn="ctr"/>
              <a:r>
                <a:rPr lang="en-US" sz="3200" b="1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Project Overview</a:t>
              </a:r>
            </a:p>
            <a:p>
              <a:pPr lvl="1"/>
              <a:r>
                <a:rPr lang="en-US" sz="3200" dirty="0">
                  <a:solidFill>
                    <a:schemeClr val="tx1"/>
                  </a:solidFill>
                </a:rPr>
                <a:t>Our project is a secure password management system designed to protect user credentials through strong encryption and simple design.</a:t>
              </a:r>
            </a:p>
            <a:p>
              <a:pPr lvl="1"/>
              <a:endParaRPr lang="en-US" sz="3200" dirty="0">
                <a:solidFill>
                  <a:schemeClr val="tx1"/>
                </a:solidFill>
              </a:endParaRPr>
            </a:p>
            <a:p>
              <a:pPr lvl="1"/>
              <a:r>
                <a:rPr lang="en-US" sz="3200" dirty="0">
                  <a:solidFill>
                    <a:schemeClr val="tx1"/>
                  </a:solidFill>
                </a:rPr>
                <a:t>The system is built using React for the frontend, Node.js/Express for the backend, and a SQL database for secure storage.</a:t>
              </a:r>
            </a:p>
            <a:p>
              <a:pPr lvl="1"/>
              <a:endParaRPr lang="en-US" sz="3200" dirty="0">
                <a:solidFill>
                  <a:schemeClr val="tx1"/>
                </a:solidFill>
              </a:endParaRPr>
            </a:p>
            <a:p>
              <a:pPr lvl="1"/>
              <a:r>
                <a:rPr lang="en-US" sz="3200" dirty="0">
                  <a:solidFill>
                    <a:schemeClr val="tx1"/>
                  </a:solidFill>
                </a:rPr>
                <a:t>Users can register, log in, and store passwords in encrypted form.</a:t>
              </a:r>
            </a:p>
            <a:p>
              <a:pPr lvl="1"/>
              <a:endParaRPr lang="en-US" sz="3200" dirty="0">
                <a:solidFill>
                  <a:schemeClr val="tx1"/>
                </a:solidFill>
              </a:endParaRPr>
            </a:p>
            <a:p>
              <a:pPr lvl="1"/>
              <a:r>
                <a:rPr lang="en-US" sz="3200" dirty="0">
                  <a:solidFill>
                    <a:schemeClr val="tx1"/>
                  </a:solidFill>
                </a:rPr>
                <a:t>It supports import/export of credentials using CSV files, compatible with major password managers.</a:t>
              </a:r>
            </a:p>
            <a:p>
              <a:pPr lvl="1"/>
              <a:endParaRPr lang="en-US" sz="3200" dirty="0">
                <a:solidFill>
                  <a:schemeClr val="tx1"/>
                </a:solidFill>
              </a:endParaRPr>
            </a:p>
            <a:p>
              <a:pPr lvl="1"/>
              <a:r>
                <a:rPr lang="en-US" sz="3200" dirty="0">
                  <a:solidFill>
                    <a:schemeClr val="tx1"/>
                  </a:solidFill>
                </a:rPr>
                <a:t>A role-based collaboration feature lets users securely share credentials with others by assigning view, edit, or admin permissions.</a:t>
              </a:r>
            </a:p>
            <a:p>
              <a:pPr lvl="1"/>
              <a:endParaRPr lang="en-US" sz="3200" dirty="0">
                <a:solidFill>
                  <a:schemeClr val="tx1"/>
                </a:solidFill>
              </a:endParaRPr>
            </a:p>
            <a:p>
              <a:pPr lvl="1"/>
              <a:r>
                <a:rPr lang="en-US" sz="3200" dirty="0">
                  <a:solidFill>
                    <a:schemeClr val="tx1"/>
                  </a:solidFill>
                </a:rPr>
                <a:t>The app was developed with real-world use in mind, including a staging environment for alpha testing and performance feedback.</a:t>
              </a:r>
            </a:p>
          </p:txBody>
        </p:sp>
        <p:pic>
          <p:nvPicPr>
            <p:cNvPr id="5" name="Picture 4" descr="A screenshot of a login form&#10;&#10;AI-generated content may be incorrect.">
              <a:extLst>
                <a:ext uri="{FF2B5EF4-FFF2-40B4-BE49-F238E27FC236}">
                  <a16:creationId xmlns:a16="http://schemas.microsoft.com/office/drawing/2014/main" id="{61195EE4-3F6D-68D7-B2FA-BCF1C94C5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6525" y="4450923"/>
              <a:ext cx="11060179" cy="86868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chemeClr val="bg1">
                  <a:lumMod val="95000"/>
                  <a:lumOff val="5000"/>
                </a:schemeClr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pic>
        <p:nvPicPr>
          <p:cNvPr id="11" name="Picture 1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6EC708AA-DBC5-51B3-9973-7B48D32704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122" y="19842972"/>
            <a:ext cx="15353918" cy="7498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95000"/>
                <a:lumOff val="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92215DF-62CF-8E2E-DDEA-7CF1CE781B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6349" y="19842972"/>
            <a:ext cx="12854320" cy="7498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95000"/>
                <a:lumOff val="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FC62EED-A863-F43F-4734-4435D7FD40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8978" y="19842972"/>
            <a:ext cx="7185175" cy="7498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95000"/>
                <a:lumOff val="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99" name="Group 98">
            <a:extLst>
              <a:ext uri="{FF2B5EF4-FFF2-40B4-BE49-F238E27FC236}">
                <a16:creationId xmlns:a16="http://schemas.microsoft.com/office/drawing/2014/main" id="{75E5D361-F8F3-8209-271E-834AA8C32E28}"/>
              </a:ext>
            </a:extLst>
          </p:cNvPr>
          <p:cNvGrpSpPr/>
          <p:nvPr/>
        </p:nvGrpSpPr>
        <p:grpSpPr>
          <a:xfrm>
            <a:off x="2544121" y="16459199"/>
            <a:ext cx="38472904" cy="1175582"/>
            <a:chOff x="1586527" y="15560703"/>
            <a:chExt cx="40718146" cy="129863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746344B-A6D6-CE98-3EFF-8C4A3B655A23}"/>
                </a:ext>
              </a:extLst>
            </p:cNvPr>
            <p:cNvSpPr txBox="1"/>
            <p:nvPr/>
          </p:nvSpPr>
          <p:spPr>
            <a:xfrm>
              <a:off x="1586527" y="15560703"/>
              <a:ext cx="3087354" cy="1241334"/>
            </a:xfrm>
            <a:prstGeom prst="round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6000" b="1" i="1" dirty="0">
                  <a:solidFill>
                    <a:srgbClr val="A160D6"/>
                  </a:solidFill>
                </a:rPr>
                <a:t>User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BD8E7DB-7706-61DB-5865-243292AB2FF6}"/>
                </a:ext>
              </a:extLst>
            </p:cNvPr>
            <p:cNvSpPr txBox="1"/>
            <p:nvPr/>
          </p:nvSpPr>
          <p:spPr>
            <a:xfrm>
              <a:off x="7776302" y="15618002"/>
              <a:ext cx="7832560" cy="1241334"/>
            </a:xfrm>
            <a:prstGeom prst="round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6000" b="1" i="1" dirty="0">
                  <a:solidFill>
                    <a:srgbClr val="A160D6"/>
                  </a:solidFill>
                </a:rPr>
                <a:t>React Frontend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844A2F4-E231-7136-7722-C43FC57CE929}"/>
                </a:ext>
              </a:extLst>
            </p:cNvPr>
            <p:cNvSpPr txBox="1"/>
            <p:nvPr/>
          </p:nvSpPr>
          <p:spPr>
            <a:xfrm>
              <a:off x="18711283" y="15618002"/>
              <a:ext cx="7922583" cy="1241334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6000" b="1" i="1" dirty="0">
                  <a:solidFill>
                    <a:srgbClr val="A160D6"/>
                  </a:solidFill>
                </a:rPr>
                <a:t>Node.js/Express API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7BFA8E7-DCB6-2DAF-D982-5AC0C29F161F}"/>
                </a:ext>
              </a:extLst>
            </p:cNvPr>
            <p:cNvSpPr txBox="1"/>
            <p:nvPr/>
          </p:nvSpPr>
          <p:spPr>
            <a:xfrm>
              <a:off x="29736288" y="15618002"/>
              <a:ext cx="12568385" cy="1241334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6000" b="1" i="1" dirty="0">
                  <a:solidFill>
                    <a:srgbClr val="A160D6"/>
                  </a:solidFill>
                </a:rPr>
                <a:t>SQL Database (Encrypted Fields)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26512368-EF3A-BDD8-C04B-D121BFF672A4}"/>
                </a:ext>
              </a:extLst>
            </p:cNvPr>
            <p:cNvCxnSpPr>
              <a:cxnSpLocks/>
            </p:cNvCxnSpPr>
            <p:nvPr/>
          </p:nvCxnSpPr>
          <p:spPr>
            <a:xfrm>
              <a:off x="5377326" y="16156611"/>
              <a:ext cx="1695531" cy="0"/>
            </a:xfrm>
            <a:prstGeom prst="straightConnector1">
              <a:avLst/>
            </a:prstGeom>
            <a:ln w="101600" cap="flat" cmpd="sng">
              <a:solidFill>
                <a:schemeClr val="tx1">
                  <a:lumMod val="95000"/>
                </a:schemeClr>
              </a:solidFill>
              <a:headEnd w="lg" len="lg"/>
              <a:tail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936D953B-0E5D-DF08-B4C5-988EDD7BA09D}"/>
                </a:ext>
              </a:extLst>
            </p:cNvPr>
            <p:cNvCxnSpPr>
              <a:cxnSpLocks/>
            </p:cNvCxnSpPr>
            <p:nvPr/>
          </p:nvCxnSpPr>
          <p:spPr>
            <a:xfrm>
              <a:off x="16312307" y="16156611"/>
              <a:ext cx="1695531" cy="0"/>
            </a:xfrm>
            <a:prstGeom prst="straightConnector1">
              <a:avLst/>
            </a:prstGeom>
            <a:ln w="101600" cap="flat" cmpd="sng">
              <a:solidFill>
                <a:schemeClr val="tx1">
                  <a:lumMod val="95000"/>
                </a:schemeClr>
              </a:solidFill>
              <a:headEnd w="lg" len="lg"/>
              <a:tail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Arrow Connector 97">
              <a:extLst>
                <a:ext uri="{FF2B5EF4-FFF2-40B4-BE49-F238E27FC236}">
                  <a16:creationId xmlns:a16="http://schemas.microsoft.com/office/drawing/2014/main" id="{205833C5-EE94-B07C-5991-9861CD3126D8}"/>
                </a:ext>
              </a:extLst>
            </p:cNvPr>
            <p:cNvCxnSpPr>
              <a:cxnSpLocks/>
            </p:cNvCxnSpPr>
            <p:nvPr/>
          </p:nvCxnSpPr>
          <p:spPr>
            <a:xfrm>
              <a:off x="27337311" y="16156611"/>
              <a:ext cx="1695531" cy="0"/>
            </a:xfrm>
            <a:prstGeom prst="straightConnector1">
              <a:avLst/>
            </a:prstGeom>
            <a:ln w="101600" cap="flat" cmpd="sng">
              <a:solidFill>
                <a:schemeClr val="tx1">
                  <a:lumMod val="95000"/>
                </a:schemeClr>
              </a:solidFill>
              <a:headEnd w="lg" len="lg"/>
              <a:tail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BCB49-F0D9-A3DC-AA74-BE23E3FE233F}"/>
              </a:ext>
            </a:extLst>
          </p:cNvPr>
          <p:cNvSpPr txBox="1"/>
          <p:nvPr/>
        </p:nvSpPr>
        <p:spPr>
          <a:xfrm>
            <a:off x="2544121" y="14429593"/>
            <a:ext cx="10450307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</a:schemeClr>
                </a:solidFill>
              </a:rPr>
              <a:t>Login Page – Secure authentication with </a:t>
            </a:r>
            <a:r>
              <a:rPr lang="en-US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master</a:t>
            </a:r>
            <a:r>
              <a:rPr lang="en-US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</a:schemeClr>
                </a:solidFill>
              </a:rPr>
              <a:t> password.</a:t>
            </a:r>
            <a:endParaRPr lang="en-US" b="1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A9EF2C-7668-67AC-DFED-9D6824CA1210}"/>
              </a:ext>
            </a:extLst>
          </p:cNvPr>
          <p:cNvSpPr txBox="1"/>
          <p:nvPr/>
        </p:nvSpPr>
        <p:spPr>
          <a:xfrm>
            <a:off x="6045116" y="27644862"/>
            <a:ext cx="902422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Dashboard – Real-time security score, activity insights, and quantum-protection status for stored passwords.</a:t>
            </a:r>
            <a:endParaRPr lang="en-US" sz="14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29A1F9-B3F8-5D80-F90D-D72B956A2BC8}"/>
              </a:ext>
            </a:extLst>
          </p:cNvPr>
          <p:cNvSpPr txBox="1"/>
          <p:nvPr/>
        </p:nvSpPr>
        <p:spPr>
          <a:xfrm>
            <a:off x="21340405" y="27644863"/>
            <a:ext cx="8786207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Add New Password – Save credentials with post-quantum encryption using the CRYSTALS-Kyber algorithm.</a:t>
            </a:r>
            <a:endParaRPr lang="en-US" sz="14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B10010-049C-41C1-1032-313AC9C3D1BD}"/>
              </a:ext>
            </a:extLst>
          </p:cNvPr>
          <p:cNvSpPr txBox="1"/>
          <p:nvPr/>
        </p:nvSpPr>
        <p:spPr>
          <a:xfrm>
            <a:off x="33011799" y="27644861"/>
            <a:ext cx="9896129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Edit Password – Update existing credentials with quantum-resistant encryption and category management.</a:t>
            </a:r>
          </a:p>
        </p:txBody>
      </p:sp>
    </p:spTree>
    <p:extLst>
      <p:ext uri="{BB962C8B-B14F-4D97-AF65-F5344CB8AC3E}">
        <p14:creationId xmlns:p14="http://schemas.microsoft.com/office/powerpoint/2010/main" val="1491612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96B24"/>
      </a:accent1>
      <a:accent2>
        <a:srgbClr val="4EA72E"/>
      </a:accent2>
      <a:accent3>
        <a:srgbClr val="156082"/>
      </a:accent3>
      <a:accent4>
        <a:srgbClr val="0F9ED5"/>
      </a:accent4>
      <a:accent5>
        <a:srgbClr val="A02B93"/>
      </a:accent5>
      <a:accent6>
        <a:srgbClr val="E97132"/>
      </a:accent6>
      <a:hlink>
        <a:srgbClr val="538D9D"/>
      </a:hlink>
      <a:folHlink>
        <a:srgbClr val="A5738E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solidFill>
          <a:srgbClr val="232B38"/>
        </a:solidFill>
        <a:ln/>
      </a:spPr>
      <a:bodyPr wrap="square" rtlCol="0">
        <a:spAutoFit/>
      </a:bodyPr>
      <a:lstStyle>
        <a:defPPr algn="ctr">
          <a:defRPr sz="3200" b="1" dirty="0">
            <a:solidFill>
              <a:schemeClr val="tx1"/>
            </a:solidFill>
          </a:defRPr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C0A3E416-13B0-4CFE-8B85-8989D8AEFB5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</TotalTime>
  <Words>452</Words>
  <Application>Microsoft Office PowerPoint</Application>
  <PresentationFormat>Custom</PresentationFormat>
  <Paragraphs>56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Mauricio Ballart</dc:creator>
  <cp:lastModifiedBy>Christian Dominguez</cp:lastModifiedBy>
  <cp:revision>4</cp:revision>
  <dcterms:created xsi:type="dcterms:W3CDTF">2025-07-24T19:26:16Z</dcterms:created>
  <dcterms:modified xsi:type="dcterms:W3CDTF">2025-12-03T08:29:54Z</dcterms:modified>
</cp:coreProperties>
</file>