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4" roundtripDataSignature="AMtx7mgXNBcABKmY+InSgY5fA5a2/OeS3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Relationship Id="rId3" Type="http://schemas.openxmlformats.org/officeDocument/2006/relationships/image" Target="../media/image10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11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Relationship Id="rId3" Type="http://schemas.openxmlformats.org/officeDocument/2006/relationships/image" Target="../media/image10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g"/><Relationship Id="rId3" Type="http://schemas.openxmlformats.org/officeDocument/2006/relationships/image" Target="../media/image10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10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10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1"/>
          <p:cNvSpPr txBox="1"/>
          <p:nvPr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5" name="Google Shape;15;p11"/>
          <p:cNvSpPr txBox="1"/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2">
  <p:cSld name="Photo Slide 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/>
          <p:nvPr>
            <p:ph idx="2" type="pic"/>
          </p:nvPr>
        </p:nvSpPr>
        <p:spPr>
          <a:xfrm>
            <a:off x="3843957" y="696340"/>
            <a:ext cx="7622001" cy="5015143"/>
          </a:xfrm>
          <a:prstGeom prst="corner">
            <a:avLst>
              <a:gd fmla="val 78408" name="adj1"/>
              <a:gd fmla="val 11774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78" name="Google Shape;78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20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0" name="Google Shape;80;p20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81" name="Google Shape;81;p20"/>
          <p:cNvGrpSpPr/>
          <p:nvPr/>
        </p:nvGrpSpPr>
        <p:grpSpPr>
          <a:xfrm>
            <a:off x="3843957" y="582803"/>
            <a:ext cx="7628351" cy="1197932"/>
            <a:chOff x="3840781" y="580943"/>
            <a:chExt cx="7628351" cy="1197932"/>
          </a:xfrm>
        </p:grpSpPr>
        <p:sp>
          <p:nvSpPr>
            <p:cNvPr id="82" name="Google Shape;82;p20"/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83;p20"/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84;p20"/>
            <p:cNvSpPr/>
            <p:nvPr/>
          </p:nvSpPr>
          <p:spPr>
            <a:xfrm flipH="1" rot="5400000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5" name="Google Shape;85;p20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86" name="Google Shape;86;p20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3">
  <p:cSld name="Photo Slide 3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flying, plane, bird&#10;&#10;Description automatically generated" id="88" name="Google Shape;88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21"/>
          <p:cNvSpPr/>
          <p:nvPr>
            <p:ph idx="2" type="pic"/>
          </p:nvPr>
        </p:nvSpPr>
        <p:spPr>
          <a:xfrm>
            <a:off x="3887648" y="546137"/>
            <a:ext cx="7578309" cy="5618863"/>
          </a:xfrm>
          <a:prstGeom prst="corner">
            <a:avLst>
              <a:gd fmla="val 80709" name="adj1"/>
              <a:gd fmla="val 104483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90" name="Google Shape;90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1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92" name="Google Shape;92;p21"/>
          <p:cNvGrpSpPr/>
          <p:nvPr/>
        </p:nvGrpSpPr>
        <p:grpSpPr>
          <a:xfrm>
            <a:off x="3887648" y="438917"/>
            <a:ext cx="7578438" cy="1195570"/>
            <a:chOff x="3884346" y="453875"/>
            <a:chExt cx="7578438" cy="1195570"/>
          </a:xfrm>
        </p:grpSpPr>
        <p:sp>
          <p:nvSpPr>
            <p:cNvPr id="93" name="Google Shape;93;p21"/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21"/>
            <p:cNvSpPr/>
            <p:nvPr/>
          </p:nvSpPr>
          <p:spPr>
            <a:xfrm flipH="1" rot="5400000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21"/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6" name="Google Shape;96;p21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21"/>
          <p:cNvSpPr txBox="1"/>
          <p:nvPr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98" name="Google Shape;98;p21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4">
  <p:cSld name="Photo Slide 4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2"/>
          <p:cNvSpPr/>
          <p:nvPr>
            <p:ph idx="2" type="pic"/>
          </p:nvPr>
        </p:nvSpPr>
        <p:spPr>
          <a:xfrm>
            <a:off x="3893905" y="537158"/>
            <a:ext cx="7570949" cy="5799726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02" name="Google Shape;102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2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22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05" name="Google Shape;105;p22"/>
          <p:cNvGrpSpPr/>
          <p:nvPr/>
        </p:nvGrpSpPr>
        <p:grpSpPr>
          <a:xfrm>
            <a:off x="3893905" y="434340"/>
            <a:ext cx="7570949" cy="1059565"/>
            <a:chOff x="3893905" y="434339"/>
            <a:chExt cx="7570949" cy="1059565"/>
          </a:xfrm>
        </p:grpSpPr>
        <p:sp>
          <p:nvSpPr>
            <p:cNvPr id="106" name="Google Shape;106;p22"/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22"/>
            <p:cNvSpPr/>
            <p:nvPr/>
          </p:nvSpPr>
          <p:spPr>
            <a:xfrm flipH="1" rot="5400000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22"/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9" name="Google Shape;109;p22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5">
  <p:cSld name="Photo Slide 5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112" name="Google Shape;112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3"/>
          <p:cNvSpPr txBox="1"/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2400"/>
              <a:buFont typeface="Arial"/>
              <a:buNone/>
              <a:defRPr sz="2400">
                <a:solidFill>
                  <a:srgbClr val="CC006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23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pic>
        <p:nvPicPr>
          <p:cNvPr id="115" name="Google Shape;115;p23"/>
          <p:cNvPicPr preferRelativeResize="0"/>
          <p:nvPr>
            <p:ph idx="2" type="pic"/>
          </p:nvPr>
        </p:nvPicPr>
        <p:blipFill/>
        <p:spPr>
          <a:xfrm flipH="1">
            <a:off x="3632199" y="743802"/>
            <a:ext cx="7976031" cy="5370396"/>
          </a:xfrm>
          <a:prstGeom prst="corner">
            <a:avLst>
              <a:gd fmla="val 57567" name="adj1"/>
              <a:gd fmla="val 95877" name="adj2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pic>
      <p:grpSp>
        <p:nvGrpSpPr>
          <p:cNvPr id="116" name="Google Shape;116;p23"/>
          <p:cNvGrpSpPr/>
          <p:nvPr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117" name="Google Shape;117;p23"/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23"/>
            <p:cNvSpPr/>
            <p:nvPr/>
          </p:nvSpPr>
          <p:spPr>
            <a:xfrm rot="-54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23"/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0" name="Google Shape;120;p23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rners">
  <p:cSld name="Four Corners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3" name="Google Shape;123;p24"/>
          <p:cNvGrpSpPr/>
          <p:nvPr/>
        </p:nvGrpSpPr>
        <p:grpSpPr>
          <a:xfrm rot="10800000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124" name="Google Shape;124;p24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24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6" name="Google Shape;126;p24"/>
          <p:cNvGrpSpPr/>
          <p:nvPr/>
        </p:nvGrpSpPr>
        <p:grpSpPr>
          <a:xfrm flipH="1" rot="10800000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127" name="Google Shape;127;p24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24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9" name="Google Shape;129;p24"/>
          <p:cNvGrpSpPr/>
          <p:nvPr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130" name="Google Shape;130;p24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24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2" name="Google Shape;132;p24"/>
          <p:cNvSpPr txBox="1"/>
          <p:nvPr>
            <p:ph idx="1" type="body"/>
          </p:nvPr>
        </p:nvSpPr>
        <p:spPr>
          <a:xfrm>
            <a:off x="2418591" y="2310784"/>
            <a:ext cx="7510717" cy="33944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3" name="Google Shape;133;p24"/>
          <p:cNvSpPr txBox="1"/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 sz="36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34" name="Google Shape;134;p24"/>
          <p:cNvGrpSpPr/>
          <p:nvPr/>
        </p:nvGrpSpPr>
        <p:grpSpPr>
          <a:xfrm flipH="1" rot="-5400000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135" name="Google Shape;135;p24"/>
            <p:cNvSpPr/>
            <p:nvPr/>
          </p:nvSpPr>
          <p:spPr>
            <a:xfrm flipH="1" rot="-5400000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24"/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7" name="Google Shape;137;p24"/>
          <p:cNvSpPr txBox="1"/>
          <p:nvPr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38" name="Google Shape;138;p24"/>
          <p:cNvSpPr txBox="1"/>
          <p:nvPr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Cyan Lines">
  <p:cSld name="Center Text Cyan Lines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creenshot&#10;&#10;Description automatically generated" id="140" name="Google Shape;140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5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2" name="Google Shape;142;p25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/>
              <a:buNone/>
              <a:defRPr sz="32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5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">
  <p:cSld name="Text Slide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45" name="Google Shape;145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6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7" name="Google Shape;147;p26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6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49" name="Google Shape;149;p26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 2">
  <p:cSld name="Text Slide 2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holding, yellow, colorful, sign&#10;&#10;Description automatically generated" id="151" name="Google Shape;151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27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3" name="Google Shape;153;p27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7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55" name="Google Shape;155;p27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1">
  <p:cSld name="Mixed Background 1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158" name="Google Shape;158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8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0" name="Google Shape;160;p28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161" name="Google Shape;161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8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163" name="Google Shape;163;p28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7"/>
          </a:xfrm>
        </p:grpSpPr>
        <p:sp>
          <p:nvSpPr>
            <p:cNvPr id="164" name="Google Shape;164;p28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28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6" name="Google Shape;166;p28"/>
          <p:cNvGrpSpPr/>
          <p:nvPr/>
        </p:nvGrpSpPr>
        <p:grpSpPr>
          <a:xfrm>
            <a:off x="5539549" y="745237"/>
            <a:ext cx="522582" cy="529650"/>
            <a:chOff x="5537620" y="745237"/>
            <a:chExt cx="522582" cy="529650"/>
          </a:xfrm>
        </p:grpSpPr>
        <p:sp>
          <p:nvSpPr>
            <p:cNvPr id="167" name="Google Shape;167;p28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28"/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9" name="Google Shape;169;p28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170" name="Google Shape;170;p28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28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2" name="Google Shape;172;p28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7"/>
          </a:xfrm>
        </p:grpSpPr>
        <p:sp>
          <p:nvSpPr>
            <p:cNvPr id="173" name="Google Shape;173;p28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28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5" name="Google Shape;175;p28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76" name="Google Shape;176;p28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2">
  <p:cSld name="Mixed Background 2"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blue sky&#10;&#10;Description automatically generated" id="179" name="Google Shape;179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80" name="Google Shape;180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9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2" name="Google Shape;182;p29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83" name="Google Shape;183;p29"/>
          <p:cNvGrpSpPr/>
          <p:nvPr/>
        </p:nvGrpSpPr>
        <p:grpSpPr>
          <a:xfrm rot="10800000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184" name="Google Shape;184;p29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29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6" name="Google Shape;186;p29"/>
          <p:cNvGrpSpPr/>
          <p:nvPr/>
        </p:nvGrpSpPr>
        <p:grpSpPr>
          <a:xfrm flipH="1" rot="10800000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187" name="Google Shape;187;p29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29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9" name="Google Shape;189;p29"/>
          <p:cNvGrpSpPr/>
          <p:nvPr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190" name="Google Shape;190;p29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29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2" name="Google Shape;192;p29"/>
          <p:cNvGrpSpPr/>
          <p:nvPr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193" name="Google Shape;193;p29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" name="Google Shape;194;p29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5" name="Google Shape;195;p29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6" name="Google Shape;196;p29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97" name="Google Shape;197;p29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2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2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19" name="Google Shape;19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2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21" name="Google Shape;21;p12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3">
  <p:cSld name="Mixed Background 3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0" name="Google Shape;200;p30"/>
          <p:cNvGrpSpPr/>
          <p:nvPr/>
        </p:nvGrpSpPr>
        <p:grpSpPr>
          <a:xfrm>
            <a:off x="5539549" y="745237"/>
            <a:ext cx="522582" cy="530387"/>
            <a:chOff x="5537620" y="745237"/>
            <a:chExt cx="522582" cy="530387"/>
          </a:xfrm>
        </p:grpSpPr>
        <p:sp>
          <p:nvSpPr>
            <p:cNvPr id="201" name="Google Shape;201;p30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30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3" name="Google Shape;203;p30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7"/>
          </a:xfrm>
        </p:grpSpPr>
        <p:sp>
          <p:nvSpPr>
            <p:cNvPr id="204" name="Google Shape;204;p30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30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6" name="Google Shape;206;p30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207" name="Google Shape;207;p30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30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9" name="Google Shape;209;p30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7"/>
          </a:xfrm>
        </p:grpSpPr>
        <p:sp>
          <p:nvSpPr>
            <p:cNvPr id="210" name="Google Shape;210;p30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30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2" name="Google Shape;212;p30"/>
          <p:cNvSpPr txBox="1"/>
          <p:nvPr>
            <p:ph idx="1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ue sky&#10;&#10;Description automatically generated" id="213" name="Google Shape;213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506587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14" name="Google Shape;214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0"/>
          <p:cNvSpPr txBox="1"/>
          <p:nvPr>
            <p:ph idx="2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6" name="Google Shape;216;p30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30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218" name="Google Shape;218;p30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2">
  <p:cSld name="Left Bar Slide 2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13"/>
          <p:cNvSpPr txBox="1"/>
          <p:nvPr>
            <p:ph idx="1" type="body"/>
          </p:nvPr>
        </p:nvSpPr>
        <p:spPr>
          <a:xfrm>
            <a:off x="3282203" y="1788667"/>
            <a:ext cx="7929604" cy="4175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26" name="Google Shape;26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7" name="Google Shape;27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" name="Google Shape;28;p13"/>
          <p:cNvGrpSpPr/>
          <p:nvPr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29" name="Google Shape;29;p13"/>
            <p:cNvSpPr/>
            <p:nvPr/>
          </p:nvSpPr>
          <p:spPr>
            <a:xfrm flipH="1" rot="-5400000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13"/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13"/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13"/>
            <p:cNvSpPr/>
            <p:nvPr/>
          </p:nvSpPr>
          <p:spPr>
            <a:xfrm flipH="1" rot="-5400000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" name="Google Shape;33;p13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Magenta Lines">
  <p:cSld name="Center Text Magenta Lines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ell phone&#10;&#10;Description automatically generated" id="35" name="Google Shape;35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14"/>
          <p:cNvSpPr txBox="1"/>
          <p:nvPr/>
        </p:nvSpPr>
        <p:spPr>
          <a:xfrm>
            <a:off x="3244174" y="1626141"/>
            <a:ext cx="5791200" cy="9310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b="0" i="0" sz="360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4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14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4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1">
  <p:cSld name="Left Bar Slide 1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2" name="Google Shape;42;p15"/>
          <p:cNvGrpSpPr/>
          <p:nvPr/>
        </p:nvGrpSpPr>
        <p:grpSpPr>
          <a:xfrm flipH="1" rot="10800000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43" name="Google Shape;43;p15"/>
            <p:cNvSpPr/>
            <p:nvPr/>
          </p:nvSpPr>
          <p:spPr>
            <a:xfrm flipH="1" rot="5400000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15"/>
            <p:cNvSpPr/>
            <p:nvPr/>
          </p:nvSpPr>
          <p:spPr>
            <a:xfrm flipH="1" rot="10800000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" name="Google Shape;45;p15"/>
          <p:cNvSpPr txBox="1"/>
          <p:nvPr>
            <p:ph idx="1" type="body"/>
          </p:nvPr>
        </p:nvSpPr>
        <p:spPr>
          <a:xfrm>
            <a:off x="3282203" y="1788668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5"/>
          <p:cNvSpPr txBox="1"/>
          <p:nvPr/>
        </p:nvSpPr>
        <p:spPr>
          <a:xfrm>
            <a:off x="3282203" y="894071"/>
            <a:ext cx="6105637" cy="72165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3200"/>
              <a:buFont typeface="Arial"/>
              <a:buNone/>
            </a:pPr>
            <a:r>
              <a:t/>
            </a:r>
            <a:endParaRPr b="0" i="0" sz="3200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15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48" name="Google Shape;48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49" name="Google Shape;49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15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ll-out Slide">
  <p:cSld name="Call-out Slide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6"/>
          <p:cNvSpPr txBox="1"/>
          <p:nvPr>
            <p:ph idx="1" type="body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3" name="Google Shape;53;p16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54" name="Google Shape;54;p16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Background">
  <p:cSld name="Only Background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7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57" name="Google Shape;57;p17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-column slide">
  <p:cSld name="Two-column slid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8"/>
          <p:cNvSpPr txBox="1"/>
          <p:nvPr>
            <p:ph idx="1" type="body"/>
          </p:nvPr>
        </p:nvSpPr>
        <p:spPr>
          <a:xfrm>
            <a:off x="1590222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close up of a sign&#10;&#10;Description automatically generated" id="60" name="Google Shape;60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8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8"/>
          <p:cNvSpPr txBox="1"/>
          <p:nvPr>
            <p:ph idx="2" type="body"/>
          </p:nvPr>
        </p:nvSpPr>
        <p:spPr>
          <a:xfrm>
            <a:off x="6352016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18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64" name="Google Shape;64;p18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1">
  <p:cSld name="Photo Slide 1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9"/>
          <p:cNvPicPr preferRelativeResize="0"/>
          <p:nvPr>
            <p:ph idx="2" type="pic"/>
          </p:nvPr>
        </p:nvPicPr>
        <p:blipFill/>
        <p:spPr>
          <a:xfrm flipH="1">
            <a:off x="3721834" y="880677"/>
            <a:ext cx="7988142" cy="5366010"/>
          </a:xfrm>
          <a:prstGeom prst="corner">
            <a:avLst>
              <a:gd fmla="val 57242" name="adj1"/>
              <a:gd fmla="val 95740" name="adj2"/>
            </a:avLst>
          </a:prstGeom>
          <a:blipFill rotWithShape="0">
            <a:blip r:embed="rId2">
              <a:alphaModFix amt="0"/>
            </a:blip>
            <a:stretch>
              <a:fillRect b="0" l="0" r="0" t="0"/>
            </a:stretch>
          </a:blipFill>
          <a:ln>
            <a:noFill/>
          </a:ln>
        </p:spPr>
      </p:pic>
      <p:sp>
        <p:nvSpPr>
          <p:cNvPr id="67" name="Google Shape;67;p19"/>
          <p:cNvSpPr txBox="1"/>
          <p:nvPr>
            <p:ph idx="1" type="body"/>
          </p:nvPr>
        </p:nvSpPr>
        <p:spPr>
          <a:xfrm>
            <a:off x="839788" y="2951929"/>
            <a:ext cx="2469469" cy="30413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8" name="Google Shape;68;p19"/>
          <p:cNvSpPr txBox="1"/>
          <p:nvPr>
            <p:ph type="title"/>
          </p:nvPr>
        </p:nvSpPr>
        <p:spPr>
          <a:xfrm>
            <a:off x="839788" y="748430"/>
            <a:ext cx="4720887" cy="18540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69" name="Google Shape;69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0" name="Google Shape;70;p19"/>
          <p:cNvGrpSpPr/>
          <p:nvPr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71" name="Google Shape;71;p19"/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19"/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3;p19"/>
            <p:cNvSpPr/>
            <p:nvPr/>
          </p:nvSpPr>
          <p:spPr>
            <a:xfrm rot="-54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19"/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5" name="Google Shape;75;p19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22" Type="http://schemas.openxmlformats.org/officeDocument/2006/relationships/theme" Target="../theme/theme1.xml"/><Relationship Id="rId10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3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blue sky&#10;&#10;Description automatically generated" id="12" name="Google Shape;12;p10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3060"/>
            <a:ext cx="12192000" cy="685494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"/>
          <p:cNvSpPr txBox="1"/>
          <p:nvPr>
            <p:ph type="title"/>
          </p:nvPr>
        </p:nvSpPr>
        <p:spPr>
          <a:xfrm>
            <a:off x="1603728" y="342900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b="1" lang="en-US"/>
              <a:t>Lock and Key: Encrypted Password Management and Collaboration System</a:t>
            </a:r>
            <a:endParaRPr/>
          </a:p>
        </p:txBody>
      </p:sp>
      <p:pic>
        <p:nvPicPr>
          <p:cNvPr descr="A picture containing drawing&#10;&#10;Description automatically generated" id="224" name="Google Shape;22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66603" y="2240270"/>
            <a:ext cx="4658794" cy="895922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1"/>
          <p:cNvSpPr txBox="1"/>
          <p:nvPr/>
        </p:nvSpPr>
        <p:spPr>
          <a:xfrm>
            <a:off x="819807" y="5264938"/>
            <a:ext cx="105630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Team: </a:t>
            </a:r>
            <a:r>
              <a:rPr i="0" lang="en-US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Mauricio Ballart Alvarez, Alexis Henkel, Christian Dominguez, Isaac Quintero, Alberto Espinoza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Instructor: </a:t>
            </a:r>
            <a:r>
              <a:rPr lang="en-US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Seyedmasoud Sadjadi</a:t>
            </a:r>
            <a:endParaRPr/>
          </a:p>
        </p:txBody>
      </p:sp>
      <p:sp>
        <p:nvSpPr>
          <p:cNvPr id="226" name="Google Shape;226;p1"/>
          <p:cNvSpPr txBox="1"/>
          <p:nvPr/>
        </p:nvSpPr>
        <p:spPr>
          <a:xfrm>
            <a:off x="819807" y="4500857"/>
            <a:ext cx="10562896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Fall </a:t>
            </a:r>
            <a:r>
              <a:rPr b="1" lang="en-US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2025 Capstone II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"/>
          <p:cNvSpPr txBox="1"/>
          <p:nvPr>
            <p:ph idx="1" type="body"/>
          </p:nvPr>
        </p:nvSpPr>
        <p:spPr>
          <a:xfrm>
            <a:off x="1590222" y="1939925"/>
            <a:ext cx="4720637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55000" lnSpcReduction="10000"/>
          </a:bodyPr>
          <a:lstStyle/>
          <a:p>
            <a:pPr indent="-97790" lvl="0" marL="0" rtl="0" algn="l"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Users rely on password managers to keep long-term sensitive data safe, but most of today’s tools are built on classical cryptography that could</a:t>
            </a:r>
            <a:r>
              <a:rPr lang="en-US"/>
              <a:t> be broken by future quantum computers.</a:t>
            </a:r>
            <a:endParaRPr/>
          </a:p>
          <a:p>
            <a:pPr indent="-177165" lvl="1" marL="685800" rtl="0" algn="l">
              <a:spcBef>
                <a:spcPts val="500"/>
              </a:spcBef>
              <a:spcAft>
                <a:spcPts val="0"/>
              </a:spcAft>
              <a:buSzPct val="75000"/>
              <a:buChar char="•"/>
            </a:pPr>
            <a:r>
              <a:rPr lang="en-US"/>
              <a:t>Algorithms like RSA and ECC may not hold up once quantum attacks become practical.</a:t>
            </a:r>
            <a:endParaRPr/>
          </a:p>
          <a:p>
            <a:pPr indent="-177165" lvl="1" marL="685800" rtl="0" algn="l">
              <a:spcBef>
                <a:spcPts val="500"/>
              </a:spcBef>
              <a:spcAft>
                <a:spcPts val="0"/>
              </a:spcAft>
              <a:buSzPct val="75000"/>
              <a:buChar char="•"/>
            </a:pPr>
            <a:r>
              <a:rPr lang="en-US"/>
              <a:t>This creates a “harvest now, decrypt later” risk where stolen vaults could be unlocked in the future.</a:t>
            </a:r>
            <a:endParaRPr/>
          </a:p>
          <a:p>
            <a:pPr indent="-97790" lvl="0" marL="0" rtl="0" algn="l"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Current password managers don’t address emerging post-quantum threats</a:t>
            </a:r>
            <a:endParaRPr/>
          </a:p>
          <a:p>
            <a:pPr indent="-177165" lvl="1" marL="685800" rtl="0" algn="l">
              <a:spcBef>
                <a:spcPts val="500"/>
              </a:spcBef>
              <a:spcAft>
                <a:spcPts val="0"/>
              </a:spcAft>
              <a:buSzPct val="75000"/>
              <a:buChar char="•"/>
            </a:pPr>
            <a:r>
              <a:rPr lang="en-US"/>
              <a:t>Limited use of modern or NIST-approved quantum-resistant methods.</a:t>
            </a:r>
            <a:endParaRPr/>
          </a:p>
          <a:p>
            <a:pPr indent="-177165" lvl="1" marL="685800" rtl="0" algn="l">
              <a:spcBef>
                <a:spcPts val="500"/>
              </a:spcBef>
              <a:spcAft>
                <a:spcPts val="0"/>
              </a:spcAft>
              <a:buSzPct val="75000"/>
              <a:buChar char="•"/>
            </a:pPr>
            <a:r>
              <a:rPr lang="en-US"/>
              <a:t>Users have little transparency into how their data is actually secured or how future-proof it is.</a:t>
            </a:r>
            <a:endParaRPr/>
          </a:p>
          <a:p>
            <a:pPr indent="-97790" lvl="0" marL="0" rtl="0" algn="l"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Our approach: Investigate a password manager design that applies post-quantum encryption to strengthen long-term protection, while keeping the experience simple and usable.</a:t>
            </a:r>
            <a:br>
              <a:rPr lang="en-US"/>
            </a:br>
            <a:endParaRPr/>
          </a:p>
        </p:txBody>
      </p:sp>
      <p:sp>
        <p:nvSpPr>
          <p:cNvPr id="232" name="Google Shape;232;p2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b="1" lang="en-US"/>
              <a:t>Problem Definition</a:t>
            </a:r>
            <a:endParaRPr/>
          </a:p>
        </p:txBody>
      </p:sp>
      <p:pic>
        <p:nvPicPr>
          <p:cNvPr id="233" name="Google Shape;233;p2" title="Screenshot 2025-12-01 133028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11156" y="1877600"/>
            <a:ext cx="5062467" cy="310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77800" lvl="0" marL="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Completed over 7 sprints using Agile development</a:t>
            </a:r>
            <a:endParaRPr/>
          </a:p>
          <a:p>
            <a:pPr indent="-228600" lvl="1" marL="6858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Early sprints focused on planning the system, defining requirements, and setting up the core technologies.</a:t>
            </a:r>
            <a:endParaRPr/>
          </a:p>
          <a:p>
            <a:pPr indent="-228600" lvl="1" marL="6858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Middle sprints focused on building the main features:</a:t>
            </a:r>
            <a:endParaRPr/>
          </a:p>
          <a:p>
            <a:pPr indent="-228600" lvl="2" marL="11430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Authentication</a:t>
            </a:r>
            <a:endParaRPr/>
          </a:p>
          <a:p>
            <a:pPr indent="-228600" lvl="2" marL="11430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Vault operations</a:t>
            </a:r>
            <a:endParaRPr/>
          </a:p>
          <a:p>
            <a:pPr indent="-228600" lvl="2" marL="11430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Encryption services</a:t>
            </a:r>
            <a:endParaRPr/>
          </a:p>
          <a:p>
            <a:pPr indent="-228600" lvl="2" marL="11430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Database integration</a:t>
            </a:r>
            <a:endParaRPr/>
          </a:p>
          <a:p>
            <a:pPr indent="-228600" lvl="1" marL="6858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Late sprints focused on refining the user experience, improving system stability, and completing integration and testing.</a:t>
            </a:r>
            <a:endParaRPr/>
          </a:p>
        </p:txBody>
      </p:sp>
      <p:sp>
        <p:nvSpPr>
          <p:cNvPr id="239" name="Google Shape;239;p3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b="1" lang="en-US"/>
              <a:t>Project Management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"/>
          <p:cNvSpPr txBox="1"/>
          <p:nvPr>
            <p:ph idx="1" type="body"/>
          </p:nvPr>
        </p:nvSpPr>
        <p:spPr>
          <a:xfrm>
            <a:off x="1590222" y="1795873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47500" lnSpcReduction="10000"/>
          </a:bodyPr>
          <a:lstStyle/>
          <a:p>
            <a:pPr indent="-313055" lvl="0" marL="457200" rtl="0" algn="l">
              <a:spcBef>
                <a:spcPts val="1000"/>
              </a:spcBef>
              <a:spcAft>
                <a:spcPts val="0"/>
              </a:spcAft>
              <a:buSzPct val="100000"/>
              <a:buAutoNum type="arabicPeriod"/>
            </a:pPr>
            <a:r>
              <a:rPr lang="en-US"/>
              <a:t>Account Registration</a:t>
            </a:r>
            <a:endParaRPr/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Users need a reliable way to create an account and sign in securely.</a:t>
            </a:r>
            <a:endParaRPr/>
          </a:p>
          <a:p>
            <a:pPr indent="-313055" lvl="0" marL="457200" rtl="0" algn="l">
              <a:spcBef>
                <a:spcPts val="1000"/>
              </a:spcBef>
              <a:spcAft>
                <a:spcPts val="0"/>
              </a:spcAft>
              <a:buSzPct val="100000"/>
              <a:buAutoNum type="arabicPeriod"/>
            </a:pPr>
            <a:r>
              <a:rPr lang="en-US"/>
              <a:t>Password Storage</a:t>
            </a:r>
            <a:endParaRPr/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The system needs a place for users to store account information used across various services.</a:t>
            </a:r>
            <a:endParaRPr/>
          </a:p>
          <a:p>
            <a:pPr indent="-313055" lvl="0" marL="457200" rtl="0" algn="l">
              <a:spcBef>
                <a:spcPts val="1000"/>
              </a:spcBef>
              <a:spcAft>
                <a:spcPts val="0"/>
              </a:spcAft>
              <a:buSzPct val="100000"/>
              <a:buAutoNum type="arabicPeriod"/>
            </a:pPr>
            <a:r>
              <a:rPr lang="en-US"/>
              <a:t>Quantum-Safe Encryption</a:t>
            </a:r>
            <a:endParaRPr/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The vault should protect stored information using updated encryption methods that remain secure as computing power evolves.</a:t>
            </a:r>
            <a:endParaRPr/>
          </a:p>
          <a:p>
            <a:pPr indent="-313055" lvl="0" marL="457200" rtl="0" algn="l">
              <a:spcBef>
                <a:spcPts val="1000"/>
              </a:spcBef>
              <a:spcAft>
                <a:spcPts val="0"/>
              </a:spcAft>
              <a:buSzPct val="100000"/>
              <a:buAutoNum type="arabicPeriod"/>
            </a:pPr>
            <a:r>
              <a:rPr lang="en-US"/>
              <a:t>Password Access</a:t>
            </a:r>
            <a:endParaRPr/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Users need a convenient way to check or copy a stored password when logging in.</a:t>
            </a:r>
            <a:endParaRPr/>
          </a:p>
          <a:p>
            <a:pPr indent="-313055" lvl="0" marL="457200" rtl="0" algn="l">
              <a:spcBef>
                <a:spcPts val="1000"/>
              </a:spcBef>
              <a:spcAft>
                <a:spcPts val="0"/>
              </a:spcAft>
              <a:buSzPct val="100000"/>
              <a:buAutoNum type="arabicPeriod"/>
            </a:pPr>
            <a:r>
              <a:rPr lang="en-US"/>
              <a:t>Update and Removal</a:t>
            </a:r>
            <a:endParaRPr/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Users need the ability to revise or delete saved entries as their accounts or habits change.</a:t>
            </a:r>
            <a:endParaRPr/>
          </a:p>
          <a:p>
            <a:pPr indent="-313055" lvl="0" marL="457200" rtl="0" algn="l">
              <a:spcBef>
                <a:spcPts val="1000"/>
              </a:spcBef>
              <a:spcAft>
                <a:spcPts val="0"/>
              </a:spcAft>
              <a:buSzPct val="100000"/>
              <a:buAutoNum type="arabicPeriod"/>
            </a:pPr>
            <a:r>
              <a:rPr lang="en-US"/>
              <a:t>Activity Tracking</a:t>
            </a:r>
            <a:endParaRPr/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Users benefit from a clear log that shows when entries were added, accessed, or modified.</a:t>
            </a:r>
            <a:endParaRPr/>
          </a:p>
          <a:p>
            <a:pPr indent="-313055" lvl="0" marL="457200" rtl="0" algn="l">
              <a:spcBef>
                <a:spcPts val="1000"/>
              </a:spcBef>
              <a:spcAft>
                <a:spcPts val="0"/>
              </a:spcAft>
              <a:buSzPct val="100000"/>
              <a:buAutoNum type="arabicPeriod"/>
            </a:pPr>
            <a:r>
              <a:rPr lang="en-US"/>
              <a:t>Security Overview</a:t>
            </a:r>
            <a:endParaRPr/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Users need a simple, accurate summary of the vault’s security status to understand how their data is being protected.</a:t>
            </a:r>
            <a:endParaRPr/>
          </a:p>
        </p:txBody>
      </p:sp>
      <p:sp>
        <p:nvSpPr>
          <p:cNvPr id="245" name="Google Shape;245;p4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b="1" lang="en-US"/>
              <a:t>Requirements: User Stories 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5"/>
          <p:cNvSpPr txBox="1"/>
          <p:nvPr>
            <p:ph idx="1" type="body"/>
          </p:nvPr>
        </p:nvSpPr>
        <p:spPr>
          <a:xfrm>
            <a:off x="3282203" y="1788667"/>
            <a:ext cx="3654625" cy="4175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All interactions are between the user and the Lock &amp; Key system.</a:t>
            </a:r>
            <a:endParaRPr/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Core actions based on the project’s user stories:</a:t>
            </a:r>
            <a:endParaRPr/>
          </a:p>
          <a:p>
            <a:pPr indent="-228600" lvl="1" marL="6858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Create an account and sign in</a:t>
            </a:r>
            <a:endParaRPr/>
          </a:p>
          <a:p>
            <a:pPr indent="-228600" lvl="1" marL="6858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Add new login credentials to the vault</a:t>
            </a:r>
            <a:endParaRPr/>
          </a:p>
          <a:p>
            <a:pPr indent="-228600" lvl="1" marL="6858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Encrypt and store passwords securely</a:t>
            </a:r>
            <a:endParaRPr/>
          </a:p>
          <a:p>
            <a:pPr indent="-228600" lvl="1" marL="6858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View or copy saved credentials when needed</a:t>
            </a:r>
            <a:endParaRPr/>
          </a:p>
          <a:p>
            <a:pPr indent="-228600" lvl="1" marL="6858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Update or delete entries from the vault</a:t>
            </a:r>
            <a:endParaRPr/>
          </a:p>
        </p:txBody>
      </p:sp>
      <p:sp>
        <p:nvSpPr>
          <p:cNvPr id="251" name="Google Shape;251;p5"/>
          <p:cNvSpPr txBox="1"/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b="1" lang="en-US"/>
              <a:t>Use Case Diagram</a:t>
            </a:r>
            <a:endParaRPr/>
          </a:p>
        </p:txBody>
      </p:sp>
      <p:pic>
        <p:nvPicPr>
          <p:cNvPr id="252" name="Google Shape;252;p5" title="Blank diagram(7).png"/>
          <p:cNvPicPr preferRelativeResize="0"/>
          <p:nvPr/>
        </p:nvPicPr>
        <p:blipFill rotWithShape="1">
          <a:blip r:embed="rId3">
            <a:alphaModFix/>
          </a:blip>
          <a:srcRect b="0" l="14180" r="3899" t="0"/>
          <a:stretch/>
        </p:blipFill>
        <p:spPr>
          <a:xfrm>
            <a:off x="6712225" y="218975"/>
            <a:ext cx="5050700" cy="6165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6"/>
          <p:cNvSpPr txBox="1"/>
          <p:nvPr>
            <p:ph idx="1" type="body"/>
          </p:nvPr>
        </p:nvSpPr>
        <p:spPr>
          <a:xfrm>
            <a:off x="703154" y="3100659"/>
            <a:ext cx="4813226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Frontend runs in the browser using Next.js</a:t>
            </a:r>
            <a:endParaRPr/>
          </a:p>
          <a:p>
            <a:pPr indent="-228600" lvl="0" marL="228600" rtl="0" algn="l"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Vault service (Node.js) handles API requests and database operations</a:t>
            </a:r>
            <a:endParaRPr/>
          </a:p>
          <a:p>
            <a:pPr indent="-228600" lvl="0" marL="228600" rtl="0" algn="l"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Quantum service (Python) performs encryption and decryption</a:t>
            </a:r>
            <a:endParaRPr/>
          </a:p>
          <a:p>
            <a:pPr indent="-228600" lvl="0" marL="228600" rtl="0" algn="l"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PostgreSQL (Supabase) stores encrypted vault entries and user data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</a:pPr>
            <a:r>
              <a:rPr lang="en-US"/>
              <a:t>Redis is used for caching sessions and rate limiting</a:t>
            </a:r>
            <a:endParaRPr/>
          </a:p>
        </p:txBody>
      </p:sp>
      <p:sp>
        <p:nvSpPr>
          <p:cNvPr id="258" name="Google Shape;258;p6"/>
          <p:cNvSpPr txBox="1"/>
          <p:nvPr>
            <p:ph type="title"/>
          </p:nvPr>
        </p:nvSpPr>
        <p:spPr>
          <a:xfrm>
            <a:off x="665371" y="1990487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b="1" lang="en-US"/>
              <a:t>System Architecture</a:t>
            </a:r>
            <a:endParaRPr/>
          </a:p>
        </p:txBody>
      </p:sp>
      <p:pic>
        <p:nvPicPr>
          <p:cNvPr id="259" name="Google Shape;259;p6" title="Blank diagram(5).png"/>
          <p:cNvPicPr preferRelativeResize="0"/>
          <p:nvPr/>
        </p:nvPicPr>
        <p:blipFill rotWithShape="1">
          <a:blip r:embed="rId3">
            <a:alphaModFix/>
          </a:blip>
          <a:srcRect b="2426" l="0" r="0" t="2416"/>
          <a:stretch/>
        </p:blipFill>
        <p:spPr>
          <a:xfrm>
            <a:off x="6666450" y="964250"/>
            <a:ext cx="4856501" cy="4929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7"/>
          <p:cNvSpPr txBox="1"/>
          <p:nvPr>
            <p:ph idx="1" type="body"/>
          </p:nvPr>
        </p:nvSpPr>
        <p:spPr>
          <a:xfrm>
            <a:off x="839800" y="2021525"/>
            <a:ext cx="4276800" cy="39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47500" lnSpcReduction="20000"/>
          </a:bodyPr>
          <a:lstStyle/>
          <a:p>
            <a:pPr indent="-84455" lvl="0" marL="0" rtl="0" algn="l">
              <a:spcBef>
                <a:spcPts val="1000"/>
              </a:spcBef>
              <a:spcAft>
                <a:spcPts val="0"/>
              </a:spcAft>
              <a:buSzPct val="175000"/>
              <a:buChar char="•"/>
            </a:pPr>
            <a:r>
              <a:rPr lang="en-US"/>
              <a:t>Frontend built with React + Vite</a:t>
            </a:r>
            <a:endParaRPr/>
          </a:p>
          <a:p>
            <a:pPr indent="0" lvl="1" marL="457200" rtl="0" algn="l">
              <a:spcBef>
                <a:spcPts val="500"/>
              </a:spcBef>
              <a:spcAft>
                <a:spcPts val="0"/>
              </a:spcAft>
              <a:buSzPct val="200000"/>
              <a:buNone/>
            </a:pPr>
            <a:r>
              <a:rPr lang="en-US"/>
              <a:t>Used for a fast, responsive dashboard and vault interface.</a:t>
            </a:r>
            <a:endParaRPr/>
          </a:p>
          <a:p>
            <a:pPr indent="-84455" lvl="0" marL="0" rtl="0" algn="l">
              <a:spcBef>
                <a:spcPts val="1000"/>
              </a:spcBef>
              <a:spcAft>
                <a:spcPts val="0"/>
              </a:spcAft>
              <a:buSzPct val="175000"/>
              <a:buChar char="•"/>
            </a:pPr>
            <a:r>
              <a:rPr lang="en-US"/>
              <a:t>Supabase for auth + database layer</a:t>
            </a:r>
            <a:endParaRPr/>
          </a:p>
          <a:p>
            <a:pPr indent="0" lvl="1" marL="457200" rtl="0" algn="l">
              <a:spcBef>
                <a:spcPts val="500"/>
              </a:spcBef>
              <a:spcAft>
                <a:spcPts val="0"/>
              </a:spcAft>
              <a:buSzPct val="200000"/>
              <a:buNone/>
            </a:pPr>
            <a:r>
              <a:rPr lang="en-US"/>
              <a:t>Handles user accounts, session management, and secure data storage.</a:t>
            </a:r>
            <a:endParaRPr/>
          </a:p>
          <a:p>
            <a:pPr indent="-84455" lvl="0" marL="0" rtl="0" algn="l">
              <a:spcBef>
                <a:spcPts val="1000"/>
              </a:spcBef>
              <a:spcAft>
                <a:spcPts val="0"/>
              </a:spcAft>
              <a:buSzPct val="175000"/>
              <a:buChar char="•"/>
            </a:pPr>
            <a:r>
              <a:rPr lang="en-US"/>
              <a:t>Backend microservices in Python (FastAPI)</a:t>
            </a:r>
            <a:endParaRPr/>
          </a:p>
          <a:p>
            <a:pPr indent="0" lvl="1" marL="457200" rtl="0" algn="l">
              <a:spcBef>
                <a:spcPts val="500"/>
              </a:spcBef>
              <a:spcAft>
                <a:spcPts val="0"/>
              </a:spcAft>
              <a:buSzPct val="200000"/>
              <a:buNone/>
            </a:pPr>
            <a:r>
              <a:rPr lang="en-US"/>
              <a:t>Vault Service: stores encrypted passwords</a:t>
            </a:r>
            <a:endParaRPr/>
          </a:p>
          <a:p>
            <a:pPr indent="0" lvl="1" marL="457200" rtl="0" algn="l">
              <a:spcBef>
                <a:spcPts val="500"/>
              </a:spcBef>
              <a:spcAft>
                <a:spcPts val="0"/>
              </a:spcAft>
              <a:buSzPct val="200000"/>
              <a:buNone/>
            </a:pPr>
            <a:r>
              <a:rPr lang="en-US"/>
              <a:t>Quantum Service: runs CRYSTALS-Kyber encryption</a:t>
            </a:r>
            <a:endParaRPr/>
          </a:p>
          <a:p>
            <a:pPr indent="0" lvl="1" marL="457200" rtl="0" algn="l">
              <a:spcBef>
                <a:spcPts val="500"/>
              </a:spcBef>
              <a:spcAft>
                <a:spcPts val="0"/>
              </a:spcAft>
              <a:buSzPct val="200000"/>
              <a:buNone/>
            </a:pPr>
            <a:r>
              <a:rPr lang="en-US"/>
              <a:t>Auth Service: wraps Supabase auth + token validation</a:t>
            </a:r>
            <a:endParaRPr/>
          </a:p>
          <a:p>
            <a:pPr indent="-84455" lvl="0" marL="0" rtl="0" algn="l">
              <a:spcBef>
                <a:spcPts val="1000"/>
              </a:spcBef>
              <a:spcAft>
                <a:spcPts val="0"/>
              </a:spcAft>
              <a:buSzPct val="175000"/>
              <a:buChar char="•"/>
            </a:pPr>
            <a:r>
              <a:rPr lang="en-US"/>
              <a:t>API Gateway through Kong</a:t>
            </a:r>
            <a:endParaRPr/>
          </a:p>
          <a:p>
            <a:pPr indent="0" lvl="1" marL="457200" rtl="0" algn="l">
              <a:spcBef>
                <a:spcPts val="500"/>
              </a:spcBef>
              <a:spcAft>
                <a:spcPts val="0"/>
              </a:spcAft>
              <a:buSzPct val="200000"/>
              <a:buNone/>
            </a:pPr>
            <a:r>
              <a:rPr lang="en-US"/>
              <a:t>Routes requests and keeps each service isolated and secure.</a:t>
            </a:r>
            <a:endParaRPr/>
          </a:p>
          <a:p>
            <a:pPr indent="-84455" lvl="0" marL="0" rtl="0" algn="l">
              <a:spcBef>
                <a:spcPts val="1000"/>
              </a:spcBef>
              <a:spcAft>
                <a:spcPts val="0"/>
              </a:spcAft>
              <a:buSzPct val="175000"/>
              <a:buChar char="•"/>
            </a:pPr>
            <a:r>
              <a:rPr lang="en-US"/>
              <a:t>Data Models</a:t>
            </a:r>
            <a:endParaRPr/>
          </a:p>
          <a:p>
            <a:pPr indent="0" lvl="1" marL="457200" rtl="0" algn="l">
              <a:spcBef>
                <a:spcPts val="500"/>
              </a:spcBef>
              <a:spcAft>
                <a:spcPts val="0"/>
              </a:spcAft>
              <a:buSzPct val="200000"/>
              <a:buNone/>
            </a:pPr>
            <a:r>
              <a:rPr lang="en-US"/>
              <a:t>Vault entries, user profiles, encryption metadata, security scores, and shared-item permissions.</a:t>
            </a:r>
            <a:endParaRPr/>
          </a:p>
          <a:p>
            <a:pPr indent="-84455" lvl="0" marL="0" rtl="0" algn="l">
              <a:spcBef>
                <a:spcPts val="1000"/>
              </a:spcBef>
              <a:spcAft>
                <a:spcPts val="0"/>
              </a:spcAft>
              <a:buSzPct val="175000"/>
              <a:buChar char="•"/>
            </a:pPr>
            <a:r>
              <a:rPr lang="en-US"/>
              <a:t>Real-time updates</a:t>
            </a:r>
            <a:endParaRPr/>
          </a:p>
          <a:p>
            <a:pPr indent="0" lvl="1" marL="457200" rtl="0" algn="l">
              <a:spcBef>
                <a:spcPts val="500"/>
              </a:spcBef>
              <a:spcAft>
                <a:spcPts val="0"/>
              </a:spcAft>
              <a:buSzPct val="200000"/>
              <a:buNone/>
            </a:pPr>
            <a:r>
              <a:rPr lang="en-US"/>
              <a:t>Live sync of vault changes using Supabase Realtime.</a:t>
            </a:r>
            <a:endParaRPr/>
          </a:p>
          <a:p>
            <a:pPr indent="-84455" lvl="0" marL="0" rtl="0" algn="l">
              <a:spcBef>
                <a:spcPts val="1000"/>
              </a:spcBef>
              <a:spcAft>
                <a:spcPts val="0"/>
              </a:spcAft>
              <a:buSzPct val="175000"/>
              <a:buChar char="•"/>
            </a:pPr>
            <a:r>
              <a:rPr lang="en-US"/>
              <a:t>Containerized environment (Docker)</a:t>
            </a:r>
            <a:endParaRPr/>
          </a:p>
          <a:p>
            <a:pPr indent="0" lvl="1" marL="457200" rtl="0" algn="l">
              <a:spcBef>
                <a:spcPts val="500"/>
              </a:spcBef>
              <a:spcAft>
                <a:spcPts val="0"/>
              </a:spcAft>
              <a:buSzPct val="200000"/>
              <a:buNone/>
            </a:pPr>
            <a:r>
              <a:rPr lang="en-US"/>
              <a:t>Full stack (auth, DB, gateway, quantum, vault, redis) runs in isolated containers for portability.</a:t>
            </a:r>
            <a:endParaRPr/>
          </a:p>
        </p:txBody>
      </p:sp>
      <p:sp>
        <p:nvSpPr>
          <p:cNvPr id="265" name="Google Shape;265;p7"/>
          <p:cNvSpPr txBox="1"/>
          <p:nvPr>
            <p:ph type="title"/>
          </p:nvPr>
        </p:nvSpPr>
        <p:spPr>
          <a:xfrm>
            <a:off x="839788" y="748430"/>
            <a:ext cx="4720800" cy="18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b="1" lang="en-US"/>
              <a:t>System Design</a:t>
            </a:r>
            <a:endParaRPr/>
          </a:p>
        </p:txBody>
      </p:sp>
      <p:pic>
        <p:nvPicPr>
          <p:cNvPr id="266" name="Google Shape;266;p7" title="WhatsApp Image 2025-12-01 at 3.25.34 PM.jpeg"/>
          <p:cNvPicPr preferRelativeResize="0"/>
          <p:nvPr/>
        </p:nvPicPr>
        <p:blipFill rotWithShape="1">
          <a:blip r:embed="rId3">
            <a:alphaModFix/>
          </a:blip>
          <a:srcRect b="1320" l="0" r="1351" t="5029"/>
          <a:stretch/>
        </p:blipFill>
        <p:spPr>
          <a:xfrm>
            <a:off x="5669100" y="3204900"/>
            <a:ext cx="5953552" cy="2744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8"/>
          <p:cNvSpPr txBox="1"/>
          <p:nvPr>
            <p:ph type="title"/>
          </p:nvPr>
        </p:nvSpPr>
        <p:spPr>
          <a:xfrm>
            <a:off x="2461353" y="756473"/>
            <a:ext cx="79029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b="1" lang="en-US"/>
              <a:t>Class Diagram</a:t>
            </a:r>
            <a:endParaRPr/>
          </a:p>
        </p:txBody>
      </p:sp>
      <p:sp>
        <p:nvSpPr>
          <p:cNvPr id="272" name="Google Shape;272;p8"/>
          <p:cNvSpPr txBox="1"/>
          <p:nvPr/>
        </p:nvSpPr>
        <p:spPr>
          <a:xfrm>
            <a:off x="2461350" y="1664400"/>
            <a:ext cx="3693000" cy="352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-3365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2000">
                <a:solidFill>
                  <a:schemeClr val="dk1"/>
                </a:solidFill>
              </a:rPr>
              <a:t>Password vault core</a:t>
            </a:r>
            <a:endParaRPr sz="2000">
              <a:solidFill>
                <a:schemeClr val="dk1"/>
              </a:solidFill>
            </a:endParaRPr>
          </a:p>
          <a:p>
            <a:pPr indent="-3365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2000">
                <a:solidFill>
                  <a:schemeClr val="dk1"/>
                </a:solidFill>
              </a:rPr>
              <a:t>users, user_profiles</a:t>
            </a:r>
            <a:endParaRPr sz="2000">
              <a:solidFill>
                <a:schemeClr val="dk1"/>
              </a:solidFill>
            </a:endParaRPr>
          </a:p>
          <a:p>
            <a:pPr indent="-3365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2000">
                <a:solidFill>
                  <a:schemeClr val="dk1"/>
                </a:solidFill>
              </a:rPr>
              <a:t>vault_entries (stored credentials)</a:t>
            </a:r>
            <a:endParaRPr sz="2000">
              <a:solidFill>
                <a:schemeClr val="dk1"/>
              </a:solidFill>
            </a:endParaRPr>
          </a:p>
          <a:p>
            <a:pPr indent="-3365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2000">
                <a:solidFill>
                  <a:schemeClr val="dk1"/>
                </a:solidFill>
              </a:rPr>
              <a:t>quantum_keys (PQC key pairs)</a:t>
            </a:r>
            <a:endParaRPr sz="2000">
              <a:solidFill>
                <a:schemeClr val="dk1"/>
              </a:solidFill>
            </a:endParaRPr>
          </a:p>
          <a:p>
            <a:pPr indent="-3365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2000">
                <a:solidFill>
                  <a:schemeClr val="dk1"/>
                </a:solidFill>
              </a:rPr>
              <a:t>Access and sharing</a:t>
            </a:r>
            <a:endParaRPr sz="2000">
              <a:solidFill>
                <a:schemeClr val="dk1"/>
              </a:solidFill>
            </a:endParaRPr>
          </a:p>
          <a:p>
            <a:pPr indent="-3365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2000">
                <a:solidFill>
                  <a:schemeClr val="dk1"/>
                </a:solidFill>
              </a:rPr>
              <a:t>session_tokens (active sessions)</a:t>
            </a:r>
            <a:endParaRPr sz="2000">
              <a:solidFill>
                <a:schemeClr val="dk1"/>
              </a:solidFill>
            </a:endParaRPr>
          </a:p>
          <a:p>
            <a:pPr indent="-3365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2000">
                <a:solidFill>
                  <a:schemeClr val="dk1"/>
                </a:solidFill>
              </a:rPr>
              <a:t>sharing_permissions (shared vault entries)</a:t>
            </a:r>
            <a:endParaRPr sz="2000">
              <a:solidFill>
                <a:schemeClr val="dk1"/>
              </a:solidFill>
            </a:endParaRPr>
          </a:p>
          <a:p>
            <a:pPr indent="-3365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2000">
                <a:solidFill>
                  <a:schemeClr val="dk1"/>
                </a:solidFill>
              </a:rPr>
              <a:t>Monitoring and security insight</a:t>
            </a:r>
            <a:endParaRPr sz="2000">
              <a:solidFill>
                <a:schemeClr val="dk1"/>
              </a:solidFill>
            </a:endParaRPr>
          </a:p>
          <a:p>
            <a:pPr indent="-3365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2000">
                <a:solidFill>
                  <a:schemeClr val="dk1"/>
                </a:solidFill>
              </a:rPr>
              <a:t>audit_logs (activity trail)</a:t>
            </a:r>
            <a:endParaRPr sz="2000">
              <a:solidFill>
                <a:schemeClr val="dk1"/>
              </a:solidFill>
            </a:endParaRPr>
          </a:p>
          <a:p>
            <a:pPr indent="-3365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2000">
                <a:solidFill>
                  <a:schemeClr val="dk1"/>
                </a:solidFill>
              </a:rPr>
              <a:t>security_scores (per-user scores)</a:t>
            </a:r>
            <a:endParaRPr sz="2000">
              <a:solidFill>
                <a:schemeClr val="dk1"/>
              </a:solidFill>
            </a:endParaRPr>
          </a:p>
          <a:p>
            <a:pPr indent="-33655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</a:rPr>
              <a:t>security_recommendations (suggested actions)</a:t>
            </a:r>
            <a:endParaRPr sz="2000">
              <a:solidFill>
                <a:schemeClr val="dk1"/>
              </a:solidFill>
            </a:endParaRPr>
          </a:p>
        </p:txBody>
      </p:sp>
      <p:pic>
        <p:nvPicPr>
          <p:cNvPr id="273" name="Google Shape;273;p8" title="Screenshot 2025-12-03 021035(1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54450" y="1149274"/>
            <a:ext cx="6068948" cy="4897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9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77800" lvl="0" marL="0" rtl="0" algn="l">
              <a:spcBef>
                <a:spcPts val="2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Lock &amp; Key stores passwords in one secure place, instead of scattered notes or screenshots.</a:t>
            </a:r>
            <a:endParaRPr/>
          </a:p>
          <a:p>
            <a:pPr indent="-177800" lvl="0" marL="0" rtl="0" algn="l">
              <a:spcBef>
                <a:spcPts val="2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Each account keeps the passwords that matter, so finding them later is quick.</a:t>
            </a:r>
            <a:endParaRPr/>
          </a:p>
          <a:p>
            <a:pPr indent="-177800" lvl="0" marL="0" rtl="0" algn="l">
              <a:spcBef>
                <a:spcPts val="2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The device encrypts every password before saving it, so the database never gets the plain version.</a:t>
            </a:r>
            <a:endParaRPr/>
          </a:p>
          <a:p>
            <a:pPr indent="-177800" lvl="0" marL="0" rtl="0" algn="l">
              <a:spcBef>
                <a:spcPts val="2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Password entries can be added, opened, copied, changed, or deleted without hassle.</a:t>
            </a:r>
            <a:endParaRPr/>
          </a:p>
        </p:txBody>
      </p:sp>
      <p:sp>
        <p:nvSpPr>
          <p:cNvPr id="279" name="Google Shape;279;p9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b="1" lang="en-US"/>
              <a:t>Summary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2020-08-12T18:54:24Z</dcterms:created>
  <dc:creator>Andrea Plasencia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