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acfc672214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g3acfc672214_1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acfc67221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g3acfc672214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acfc672214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3acfc672214_1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ctrTitle"/>
          </p:nvPr>
        </p:nvSpPr>
        <p:spPr>
          <a:xfrm>
            <a:off x="685800" y="3251250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Cybersecurity Training Platform Capstone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85" name="Google Shape;85;p13"/>
          <p:cNvSpPr txBox="1"/>
          <p:nvPr>
            <p:ph idx="1" type="subTitle"/>
          </p:nvPr>
        </p:nvSpPr>
        <p:spPr>
          <a:xfrm>
            <a:off x="1419100" y="46081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lt1"/>
                </a:solidFill>
              </a:rPr>
              <a:t>Team Members: Isis Gomez, Manuel Conrad, Michael Novas, Kirei Hausheer, Joaquin Prado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Project Overview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91" name="Google Shape;91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Our capstone project delivers a cybersecurity training website for businesses. It includes three modules: phishing awareness, strong password creation, and general cyber hygiene.</a:t>
            </a:r>
            <a:endParaRPr>
              <a:solidFill>
                <a:schemeClr val="lt1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Our goals for our product are to:</a:t>
            </a:r>
            <a:endParaRPr>
              <a:solidFill>
                <a:schemeClr val="lt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</a:pPr>
            <a:r>
              <a:rPr lang="en-US">
                <a:solidFill>
                  <a:schemeClr val="lt1"/>
                </a:solidFill>
              </a:rPr>
              <a:t>R</a:t>
            </a:r>
            <a:r>
              <a:rPr lang="en-US">
                <a:solidFill>
                  <a:schemeClr val="lt1"/>
                </a:solidFill>
              </a:rPr>
              <a:t>educe employee mistakes that lead to breaches.</a:t>
            </a:r>
            <a:endParaRPr>
              <a:solidFill>
                <a:schemeClr val="lt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</a:pPr>
            <a:r>
              <a:rPr lang="en-US">
                <a:solidFill>
                  <a:schemeClr val="lt1"/>
                </a:solidFill>
              </a:rPr>
              <a:t>Improve awareness of phishing.</a:t>
            </a:r>
            <a:endParaRPr>
              <a:solidFill>
                <a:schemeClr val="lt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</a:pPr>
            <a:r>
              <a:rPr lang="en-US">
                <a:solidFill>
                  <a:schemeClr val="lt1"/>
                </a:solidFill>
              </a:rPr>
              <a:t>Strengthen daily cyber habits.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lt1"/>
                </a:solidFill>
              </a:rPr>
              <a:t>Why this is Important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97" name="Google Shape;97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Cyber attacks and breaches are increasingly becoming more and more common</a:t>
            </a:r>
            <a:endParaRPr>
              <a:solidFill>
                <a:schemeClr val="lt1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Technical</a:t>
            </a:r>
            <a:r>
              <a:rPr lang="en-US">
                <a:solidFill>
                  <a:schemeClr val="lt1"/>
                </a:solidFill>
              </a:rPr>
              <a:t> security measures are </a:t>
            </a:r>
            <a:r>
              <a:rPr lang="en-US">
                <a:solidFill>
                  <a:schemeClr val="lt1"/>
                </a:solidFill>
              </a:rPr>
              <a:t>important however this can be undermined by poor employee knowledge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/>
          <p:nvPr>
            <p:ph type="title"/>
          </p:nvPr>
        </p:nvSpPr>
        <p:spPr>
          <a:xfrm>
            <a:off x="457200" y="293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lt1"/>
                </a:solidFill>
              </a:rPr>
              <a:t>Real Examples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03" name="Google Shape;103;p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In 2022 Uber was compromised because an employee was contacted by a hacker pretending to be Uber security and told to approve Multi-factor notifications. The employee also reused passwords that had been leaked on the dark web.  </a:t>
            </a:r>
            <a:endParaRPr>
              <a:solidFill>
                <a:schemeClr val="lt1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In 2013 Target was hacked </a:t>
            </a:r>
            <a:r>
              <a:rPr lang="en-US">
                <a:solidFill>
                  <a:schemeClr val="lt1"/>
                </a:solidFill>
              </a:rPr>
              <a:t>through</a:t>
            </a:r>
            <a:r>
              <a:rPr lang="en-US">
                <a:solidFill>
                  <a:schemeClr val="lt1"/>
                </a:solidFill>
              </a:rPr>
              <a:t> a </a:t>
            </a:r>
            <a:r>
              <a:rPr lang="en-US">
                <a:solidFill>
                  <a:schemeClr val="lt1"/>
                </a:solidFill>
              </a:rPr>
              <a:t>phishing</a:t>
            </a:r>
            <a:r>
              <a:rPr lang="en-US">
                <a:solidFill>
                  <a:schemeClr val="lt1"/>
                </a:solidFill>
              </a:rPr>
              <a:t> attack which gave </a:t>
            </a:r>
            <a:r>
              <a:rPr lang="en-US">
                <a:solidFill>
                  <a:schemeClr val="lt1"/>
                </a:solidFill>
              </a:rPr>
              <a:t>legitimate</a:t>
            </a:r>
            <a:r>
              <a:rPr lang="en-US">
                <a:solidFill>
                  <a:schemeClr val="lt1"/>
                </a:solidFill>
              </a:rPr>
              <a:t> </a:t>
            </a:r>
            <a:r>
              <a:rPr lang="en-US">
                <a:solidFill>
                  <a:schemeClr val="lt1"/>
                </a:solidFill>
              </a:rPr>
              <a:t>credentials</a:t>
            </a:r>
            <a:r>
              <a:rPr lang="en-US">
                <a:solidFill>
                  <a:schemeClr val="lt1"/>
                </a:solidFill>
              </a:rPr>
              <a:t> to a hacker that was ultimately able to access it’s corporate database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Module 1: Phishing Education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09" name="Google Shape;109;p17"/>
          <p:cNvSpPr txBox="1"/>
          <p:nvPr>
            <p:ph idx="1" type="body"/>
          </p:nvPr>
        </p:nvSpPr>
        <p:spPr>
          <a:xfrm>
            <a:off x="457200" y="15527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Tests people’s knowledge of </a:t>
            </a:r>
            <a:r>
              <a:rPr lang="en-US">
                <a:solidFill>
                  <a:schemeClr val="lt1"/>
                </a:solidFill>
              </a:rPr>
              <a:t>phishing</a:t>
            </a:r>
            <a:r>
              <a:rPr lang="en-US">
                <a:solidFill>
                  <a:schemeClr val="lt1"/>
                </a:solidFill>
              </a:rPr>
              <a:t> attempts with real examples</a:t>
            </a:r>
            <a:endParaRPr>
              <a:solidFill>
                <a:schemeClr val="lt1"/>
              </a:solidFill>
            </a:endParaRPr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We also show examples where the links in emails can be </a:t>
            </a:r>
            <a:r>
              <a:rPr lang="en-US">
                <a:solidFill>
                  <a:schemeClr val="lt1"/>
                </a:solidFill>
              </a:rPr>
              <a:t>legitimate</a:t>
            </a:r>
            <a:r>
              <a:rPr lang="en-US">
                <a:solidFill>
                  <a:schemeClr val="lt1"/>
                </a:solidFill>
              </a:rPr>
              <a:t>  </a:t>
            </a:r>
            <a:endParaRPr>
              <a:solidFill>
                <a:schemeClr val="lt1"/>
              </a:solidFill>
            </a:endParaRPr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Explains warning signs and safe responses.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Module 2: </a:t>
            </a:r>
            <a:r>
              <a:rPr lang="en-US">
                <a:solidFill>
                  <a:schemeClr val="lt1"/>
                </a:solidFill>
              </a:rPr>
              <a:t>PassMaster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419200" y="15907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Covers password length</a:t>
            </a:r>
            <a:r>
              <a:rPr lang="en-US">
                <a:solidFill>
                  <a:schemeClr val="lt1"/>
                </a:solidFill>
              </a:rPr>
              <a:t> and complexity</a:t>
            </a:r>
            <a:endParaRPr>
              <a:solidFill>
                <a:schemeClr val="lt1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The dangers of </a:t>
            </a:r>
            <a:r>
              <a:rPr lang="en-US">
                <a:solidFill>
                  <a:schemeClr val="lt1"/>
                </a:solidFill>
              </a:rPr>
              <a:t>Reusing</a:t>
            </a:r>
            <a:r>
              <a:rPr lang="en-US">
                <a:solidFill>
                  <a:schemeClr val="lt1"/>
                </a:solidFill>
              </a:rPr>
              <a:t> passwords</a:t>
            </a:r>
            <a:endParaRPr>
              <a:solidFill>
                <a:schemeClr val="lt1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Good and poor password habits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lt1"/>
                </a:solidFill>
              </a:rPr>
              <a:t>Module 3: Threat Master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1" name="Google Shape;121;p19"/>
          <p:cNvSpPr txBox="1"/>
          <p:nvPr>
            <p:ph idx="1" type="body"/>
          </p:nvPr>
        </p:nvSpPr>
        <p:spPr>
          <a:xfrm>
            <a:off x="419200" y="15907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Covers </a:t>
            </a:r>
            <a:r>
              <a:rPr lang="en-US">
                <a:solidFill>
                  <a:schemeClr val="lt1"/>
                </a:solidFill>
              </a:rPr>
              <a:t>general threats on both mobile devices and windows that people may face</a:t>
            </a:r>
            <a:endParaRPr>
              <a:solidFill>
                <a:schemeClr val="lt1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Includes good cyber daily habits, malicious downloads, and unsafe networks </a:t>
            </a:r>
            <a:endParaRPr>
              <a:solidFill>
                <a:schemeClr val="lt1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Is an interactive arcade style game </a:t>
            </a:r>
            <a:endParaRPr>
              <a:solidFill>
                <a:schemeClr val="lt1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Deducts points for not accurately identifying potential threats 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lt1"/>
                </a:solidFill>
              </a:rPr>
              <a:t>Business Benefits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7" name="Google Shape;127;p20"/>
          <p:cNvSpPr txBox="1"/>
          <p:nvPr>
            <p:ph idx="1" type="body"/>
          </p:nvPr>
        </p:nvSpPr>
        <p:spPr>
          <a:xfrm>
            <a:off x="419200" y="15907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Breaches can be both expensive and damage business brands and reputation</a:t>
            </a:r>
            <a:endParaRPr>
              <a:solidFill>
                <a:schemeClr val="lt1"/>
              </a:solidFill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Investing in </a:t>
            </a:r>
            <a:r>
              <a:rPr lang="en-US">
                <a:solidFill>
                  <a:schemeClr val="lt1"/>
                </a:solidFill>
              </a:rPr>
              <a:t>technical equipment and corporate governance procedures only works if employees understand it’s purpose and the dangers they protect against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