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12192000"/>
  <p:notesSz cx="6858000" cy="9144000"/>
  <p:embeddedFontLst>
    <p:embeddedFont>
      <p:font typeface="Helvetica Neue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gsuge2n7cIp6zMf6/4QSZV/834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HelveticaNeue-bold.fntdata"/><Relationship Id="rId27" Type="http://schemas.openxmlformats.org/officeDocument/2006/relationships/font" Target="fonts/HelveticaNeue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HelveticaNeue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font" Target="fonts/HelveticaNeue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ab8261753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6" name="Google Shape;256;g3ab82617534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ab82617534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4" name="Google Shape;264;g3ab82617534_0_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ab82617534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2" name="Google Shape;272;g3ab82617534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ab82617534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8" name="Google Shape;278;g3ab82617534_0_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ab82617534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5" name="Google Shape;285;g3ab82617534_0_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ab82617534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1" name="Google Shape;291;g3ab82617534_0_1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b82617534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8" name="Google Shape;298;g3ab82617534_0_1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ab82617534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6" name="Google Shape;306;g3ab82617534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ab82617534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3" name="Google Shape;313;g3ab82617534_0_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ab82617534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0" name="Google Shape;320;g3ab82617534_0_1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" name="Google Shape;1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ab82617534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7" name="Google Shape;327;g3ab82617534_0_1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ab82617534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5" name="Google Shape;335;g3ab82617534_0_1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ab82617534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3" name="Google Shape;343;g3ab82617534_0_1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ab82617534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6" name="Google Shape;196;g3ab82617534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ab8261753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4" name="Google Shape;204;g3ab82617534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ab82617534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2" name="Google Shape;212;g3ab82617534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ab82617534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0" name="Google Shape;220;g3ab82617534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ab82617534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9" name="Google Shape;229;g3ab82617534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ab82617534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8" name="Google Shape;238;g3ab82617534_0_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ab82617534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7" name="Google Shape;247;g3ab82617534_0_1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3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Relationship Id="rId4" Type="http://schemas.openxmlformats.org/officeDocument/2006/relationships/image" Target="../media/image3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25.png"/><Relationship Id="rId6" Type="http://schemas.openxmlformats.org/officeDocument/2006/relationships/image" Target="../media/image3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6.png"/><Relationship Id="rId4" Type="http://schemas.openxmlformats.org/officeDocument/2006/relationships/image" Target="../media/image38.png"/><Relationship Id="rId5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689800" y="3992250"/>
            <a:ext cx="105021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2600">
                <a:latin typeface="Helvetica Neue"/>
                <a:ea typeface="Helvetica Neue"/>
                <a:cs typeface="Helvetica Neue"/>
                <a:sym typeface="Helvetica Neue"/>
              </a:rPr>
              <a:t>Capstone II Final Presentation Fall 2025</a:t>
            </a:r>
            <a:endParaRPr sz="2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689800" y="5042850"/>
            <a:ext cx="10502100" cy="13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Team Members: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Sidney Bobadilla, Santiago Boscan, Adolfo Cabrera, Nicholas Juman, David Vasquez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None/>
            </a:pPr>
            <a:r>
              <a:t/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Product Owner: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Liane Sangollo, HR Vision Consulting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None/>
            </a:pPr>
            <a:r>
              <a:t/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None/>
            </a:pPr>
            <a:r>
              <a:rPr b="1" lang="en-US" sz="1800">
                <a:latin typeface="Helvetica Neue"/>
                <a:ea typeface="Helvetica Neue"/>
                <a:cs typeface="Helvetica Neue"/>
                <a:sym typeface="Helvetica Neue"/>
              </a:rPr>
              <a:t>Professor: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Dr. Masoud Sadjadi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3" name="Google Shape;183;p1"/>
          <p:cNvSpPr txBox="1"/>
          <p:nvPr>
            <p:ph type="ctrTitle"/>
          </p:nvPr>
        </p:nvSpPr>
        <p:spPr>
          <a:xfrm>
            <a:off x="1689800" y="2490275"/>
            <a:ext cx="10502100" cy="161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Stress and Anxiety Management Application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black and white sign with white text&#10;&#10;AI-generated content may be incorrect." id="184" name="Google Shape;1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99700" y="266800"/>
            <a:ext cx="3767399" cy="2035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ab82617534_0_51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Current System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9" name="Google Shape;259;g3ab82617534_0_51"/>
          <p:cNvSpPr txBox="1"/>
          <p:nvPr>
            <p:ph idx="1" type="body"/>
          </p:nvPr>
        </p:nvSpPr>
        <p:spPr>
          <a:xfrm>
            <a:off x="2211250" y="2717838"/>
            <a:ext cx="41364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System that logs user’s daily activities and displays data in graphs.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0" name="Google Shape;260;g3ab82617534_0_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4425" y="1445250"/>
            <a:ext cx="2393525" cy="444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3ab82617534_0_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8900" y="1445250"/>
            <a:ext cx="2388575" cy="444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ab82617534_0_61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Current System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7" name="Google Shape;267;g3ab82617534_0_61"/>
          <p:cNvSpPr txBox="1"/>
          <p:nvPr>
            <p:ph idx="1" type="body"/>
          </p:nvPr>
        </p:nvSpPr>
        <p:spPr>
          <a:xfrm>
            <a:off x="2231025" y="2935044"/>
            <a:ext cx="4136400" cy="9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System that provides guided exercises.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8" name="Google Shape;268;g3ab82617534_0_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4425" y="1445250"/>
            <a:ext cx="2327525" cy="436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g3ab82617534_0_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8950" y="1445250"/>
            <a:ext cx="2327525" cy="4365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ab82617534_0_70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Object Design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5" name="Google Shape;275;g3ab82617534_0_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6125" y="1528775"/>
            <a:ext cx="7347850" cy="475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ab82617534_0_79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Object Design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1" name="Google Shape;281;g3ab82617534_0_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4350" y="2756438"/>
            <a:ext cx="7191375" cy="18764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g3ab82617534_0_79"/>
          <p:cNvSpPr txBox="1"/>
          <p:nvPr>
            <p:ph idx="1" type="body"/>
          </p:nvPr>
        </p:nvSpPr>
        <p:spPr>
          <a:xfrm>
            <a:off x="3344400" y="2225138"/>
            <a:ext cx="7191300" cy="5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Database table example for mood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ab82617534_0_110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System Design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8" name="Google Shape;288;g3ab82617534_0_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3200" y="1462775"/>
            <a:ext cx="5153700" cy="478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ab82617534_0_116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System Design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4" name="Google Shape;294;g3ab82617534_0_116"/>
          <p:cNvSpPr txBox="1"/>
          <p:nvPr>
            <p:ph idx="1" type="body"/>
          </p:nvPr>
        </p:nvSpPr>
        <p:spPr>
          <a:xfrm>
            <a:off x="1688100" y="2225150"/>
            <a:ext cx="10503900" cy="5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Example of database operation in the system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5" name="Google Shape;295;g3ab82617534_0_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9150" y="2756450"/>
            <a:ext cx="6781800" cy="256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ab82617534_0_131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Verification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1" name="Google Shape;301;g3ab82617534_0_131"/>
          <p:cNvSpPr txBox="1"/>
          <p:nvPr>
            <p:ph idx="1" type="body"/>
          </p:nvPr>
        </p:nvSpPr>
        <p:spPr>
          <a:xfrm>
            <a:off x="2102550" y="2286000"/>
            <a:ext cx="41364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User Test Case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Product Owner review.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2" name="Google Shape;302;g3ab82617534_0_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4584" y="1447200"/>
            <a:ext cx="2304591" cy="449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3ab82617534_0_1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5970" y="1481013"/>
            <a:ext cx="2248129" cy="4426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ab82617534_0_123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Verification User Test Case Sample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9" name="Google Shape;309;g3ab82617534_0_123"/>
          <p:cNvSpPr txBox="1"/>
          <p:nvPr>
            <p:ph idx="1" type="body"/>
          </p:nvPr>
        </p:nvSpPr>
        <p:spPr>
          <a:xfrm>
            <a:off x="1937575" y="1736913"/>
            <a:ext cx="4639200" cy="40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Input: </a:t>
            </a: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Select “Neutral” mood for November 28th in the mood selector.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200">
                <a:latin typeface="Helvetica Neue"/>
                <a:ea typeface="Helvetica Neue"/>
                <a:cs typeface="Helvetica Neue"/>
                <a:sym typeface="Helvetica Neue"/>
              </a:rPr>
              <a:t>Expected Result: </a:t>
            </a: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Dashboard feelings bar displays “Neutral” entry.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0" name="Google Shape;310;g3ab82617534_0_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0575" y="1522125"/>
            <a:ext cx="2393525" cy="444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ab82617534_0_142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Verification Product Owner Review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6" name="Google Shape;316;g3ab82617534_0_142"/>
          <p:cNvSpPr txBox="1"/>
          <p:nvPr>
            <p:ph idx="1" type="body"/>
          </p:nvPr>
        </p:nvSpPr>
        <p:spPr>
          <a:xfrm>
            <a:off x="1858200" y="2590438"/>
            <a:ext cx="3918600" cy="24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Android and iOS applications presented to the Product Owner for approval.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7" name="Google Shape;317;g3ab82617534_0_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7500" y="1644200"/>
            <a:ext cx="5936701" cy="435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ab82617534_0_192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Future Features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3" name="Google Shape;323;g3ab82617534_0_192"/>
          <p:cNvSpPr txBox="1"/>
          <p:nvPr>
            <p:ph idx="1" type="body"/>
          </p:nvPr>
        </p:nvSpPr>
        <p:spPr>
          <a:xfrm>
            <a:off x="1869550" y="2871385"/>
            <a:ext cx="3918600" cy="18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Unified user interface for Android and iOS applications.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4" name="Google Shape;324;g3ab82617534_0_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7500" y="1644200"/>
            <a:ext cx="5936701" cy="435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Problem Definition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Google Shape;190;p2"/>
          <p:cNvSpPr txBox="1"/>
          <p:nvPr>
            <p:ph idx="1" type="body"/>
          </p:nvPr>
        </p:nvSpPr>
        <p:spPr>
          <a:xfrm>
            <a:off x="2151975" y="2254350"/>
            <a:ext cx="4136400" cy="23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01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“More than 40 million adults in the US experience a clinical anxiety </a:t>
            </a: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disorder</a:t>
            </a: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.”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1" name="Google Shape;191;p2"/>
          <p:cNvSpPr txBox="1"/>
          <p:nvPr>
            <p:ph idx="1" type="body"/>
          </p:nvPr>
        </p:nvSpPr>
        <p:spPr>
          <a:xfrm>
            <a:off x="1688100" y="5955700"/>
            <a:ext cx="105039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i="1" lang="en-US" sz="1200">
                <a:latin typeface="Helvetica Neue"/>
                <a:ea typeface="Helvetica Neue"/>
                <a:cs typeface="Helvetica Neue"/>
                <a:sym typeface="Helvetica Neue"/>
              </a:rPr>
              <a:t>Source: J. Adler and D. Van Brunt, “It is time to realize the promise of the digital mental health transformation: Application for population mental health,” J. Med. Internet Res., vol. 27, no. 6.</a:t>
            </a:r>
            <a:endParaRPr i="1"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2" name="Google Shape;19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5575" y="1432875"/>
            <a:ext cx="2107025" cy="4522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5450" y="1447188"/>
            <a:ext cx="2107026" cy="44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ab82617534_0_164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0" name="Google Shape;330;g3ab82617534_0_164"/>
          <p:cNvSpPr txBox="1"/>
          <p:nvPr>
            <p:ph idx="1" type="body"/>
          </p:nvPr>
        </p:nvSpPr>
        <p:spPr>
          <a:xfrm>
            <a:off x="2209725" y="2008502"/>
            <a:ext cx="3918600" cy="28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HowRu.life is an Android and iOS application designed to help users monitor their mental health. 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1" name="Google Shape;331;g3ab82617534_0_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5575" y="1432875"/>
            <a:ext cx="2107025" cy="4522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3ab82617534_0_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5450" y="1447188"/>
            <a:ext cx="2107026" cy="44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ab82617534_0_173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8" name="Google Shape;338;g3ab82617534_0_173"/>
          <p:cNvSpPr txBox="1"/>
          <p:nvPr>
            <p:ph idx="1" type="body"/>
          </p:nvPr>
        </p:nvSpPr>
        <p:spPr>
          <a:xfrm>
            <a:off x="2209725" y="2008500"/>
            <a:ext cx="3918600" cy="31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The application records daily activities in a database and presents visual stats to reveal patterns over time.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9" name="Google Shape;339;g3ab82617534_0_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5575" y="1432875"/>
            <a:ext cx="2107025" cy="4522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3ab82617534_0_1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5450" y="1447188"/>
            <a:ext cx="2107026" cy="44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ab82617534_0_181"/>
          <p:cNvSpPr txBox="1"/>
          <p:nvPr>
            <p:ph type="title"/>
          </p:nvPr>
        </p:nvSpPr>
        <p:spPr>
          <a:xfrm>
            <a:off x="1688100" y="0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Demo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6" name="Google Shape;346;g3ab82617534_0_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0925" y="1421550"/>
            <a:ext cx="2107025" cy="449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3ab82617534_0_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0800" y="1435875"/>
            <a:ext cx="2107026" cy="449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3ab82617534_0_1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80675" y="1461775"/>
            <a:ext cx="2393525" cy="449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g3ab82617534_0_18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545150" y="1461775"/>
            <a:ext cx="2388575" cy="449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ab82617534_0_11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Problem 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9" name="Google Shape;199;g3ab82617534_0_11"/>
          <p:cNvSpPr txBox="1"/>
          <p:nvPr>
            <p:ph idx="1" type="body"/>
          </p:nvPr>
        </p:nvSpPr>
        <p:spPr>
          <a:xfrm>
            <a:off x="2102550" y="2257496"/>
            <a:ext cx="4136400" cy="23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01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Address the need of a mobile application to help users manage stress and anxiety.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0" name="Google Shape;200;g3ab82617534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74500" y="1453263"/>
            <a:ext cx="2107025" cy="4482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g3ab82617534_0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84300" y="1453275"/>
            <a:ext cx="2048099" cy="448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ab82617534_0_20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Addressing Problem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7" name="Google Shape;207;g3ab82617534_0_20"/>
          <p:cNvSpPr txBox="1"/>
          <p:nvPr>
            <p:ph idx="1" type="body"/>
          </p:nvPr>
        </p:nvSpPr>
        <p:spPr>
          <a:xfrm>
            <a:off x="2102550" y="2238989"/>
            <a:ext cx="41364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Interactive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Maintainable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Cross-</a:t>
            </a: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platform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8" name="Google Shape;208;g3ab82617534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700" y="1528775"/>
            <a:ext cx="2047725" cy="438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g3ab82617534_0_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64625" y="1528775"/>
            <a:ext cx="2047725" cy="4386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ab82617534_0_31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Requirements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5" name="Google Shape;215;g3ab82617534_0_31"/>
          <p:cNvSpPr txBox="1"/>
          <p:nvPr>
            <p:ph idx="1" type="body"/>
          </p:nvPr>
        </p:nvSpPr>
        <p:spPr>
          <a:xfrm>
            <a:off x="2151925" y="1620900"/>
            <a:ext cx="4136400" cy="36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Visually and audibly engaging exercises.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Font typeface="Helvetica Neue"/>
              <a:buChar char="●"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Reusable user interface components.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6" name="Google Shape;216;g3ab82617534_0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4850" y="1445250"/>
            <a:ext cx="2003250" cy="444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3ab82617534_0_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64625" y="1445250"/>
            <a:ext cx="2003250" cy="444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ab82617534_0_40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Requirements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3" name="Google Shape;223;g3ab82617534_0_40"/>
          <p:cNvSpPr txBox="1"/>
          <p:nvPr>
            <p:ph idx="1" type="body"/>
          </p:nvPr>
        </p:nvSpPr>
        <p:spPr>
          <a:xfrm>
            <a:off x="1924650" y="1620900"/>
            <a:ext cx="40935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Android Application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4" name="Google Shape;224;g3ab82617534_0_40"/>
          <p:cNvSpPr txBox="1"/>
          <p:nvPr>
            <p:ph idx="1" type="body"/>
          </p:nvPr>
        </p:nvSpPr>
        <p:spPr>
          <a:xfrm>
            <a:off x="7680050" y="1620900"/>
            <a:ext cx="40935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iOS Application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5" name="Google Shape;225;g3ab82617534_0_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19100" y="2174100"/>
            <a:ext cx="2215400" cy="400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g3ab82617534_0_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6025" y="2198825"/>
            <a:ext cx="2150750" cy="397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ab82617534_0_86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Implementation Android Application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2" name="Google Shape;232;g3ab82617534_0_86"/>
          <p:cNvSpPr txBox="1"/>
          <p:nvPr>
            <p:ph idx="1" type="body"/>
          </p:nvPr>
        </p:nvSpPr>
        <p:spPr>
          <a:xfrm>
            <a:off x="2151925" y="1620900"/>
            <a:ext cx="4136400" cy="4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IDE: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Android Studio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Framework: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Android SDK, Jetpack Compose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Language: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Kotlin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Database: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Firebase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3" name="Google Shape;233;g3ab82617534_0_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8325" y="1620900"/>
            <a:ext cx="2157925" cy="21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g3ab82617534_0_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86638" y="1809513"/>
            <a:ext cx="1780675" cy="178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g3ab82617534_0_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2975" y="4222363"/>
            <a:ext cx="1780675" cy="178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ab82617534_0_99"/>
          <p:cNvSpPr txBox="1"/>
          <p:nvPr>
            <p:ph type="title"/>
          </p:nvPr>
        </p:nvSpPr>
        <p:spPr>
          <a:xfrm>
            <a:off x="168810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Implementation iOS Application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1" name="Google Shape;241;g3ab82617534_0_99"/>
          <p:cNvSpPr txBox="1"/>
          <p:nvPr>
            <p:ph idx="1" type="body"/>
          </p:nvPr>
        </p:nvSpPr>
        <p:spPr>
          <a:xfrm>
            <a:off x="2151925" y="1620900"/>
            <a:ext cx="4136400" cy="4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IDE: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Android Studio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Framework: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Flutter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Language: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 Dart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Database: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SQFlite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2" name="Google Shape;242;g3ab82617534_0_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8325" y="1620900"/>
            <a:ext cx="2157924" cy="2157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g3ab82617534_0_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46250" y="4219000"/>
            <a:ext cx="1865687" cy="1865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g3ab82617534_0_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57825" y="1809525"/>
            <a:ext cx="1780675" cy="178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ab82617534_0_152"/>
          <p:cNvSpPr txBox="1"/>
          <p:nvPr>
            <p:ph type="title"/>
          </p:nvPr>
        </p:nvSpPr>
        <p:spPr>
          <a:xfrm>
            <a:off x="1552050" y="344675"/>
            <a:ext cx="105039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4800">
                <a:latin typeface="Helvetica Neue"/>
                <a:ea typeface="Helvetica Neue"/>
                <a:cs typeface="Helvetica Neue"/>
                <a:sym typeface="Helvetica Neue"/>
              </a:rPr>
              <a:t>Implementation Project Management</a:t>
            </a:r>
            <a:endParaRPr sz="4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0" name="Google Shape;250;g3ab82617534_0_152"/>
          <p:cNvSpPr txBox="1"/>
          <p:nvPr>
            <p:ph idx="1" type="body"/>
          </p:nvPr>
        </p:nvSpPr>
        <p:spPr>
          <a:xfrm>
            <a:off x="2151925" y="1620900"/>
            <a:ext cx="4136400" cy="39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Version Control: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GitHub, Git, Github Desktop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UI Design: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Figma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Font typeface="Helvetica Neue"/>
              <a:buChar char="●"/>
            </a:pPr>
            <a:r>
              <a:rPr b="1" lang="en-US" sz="3000">
                <a:latin typeface="Helvetica Neue"/>
                <a:ea typeface="Helvetica Neue"/>
                <a:cs typeface="Helvetica Neue"/>
                <a:sym typeface="Helvetica Neue"/>
              </a:rPr>
              <a:t>Graph Design: </a:t>
            </a: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Draw.io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1" name="Google Shape;251;g3ab82617534_0_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9575" y="1699150"/>
            <a:ext cx="1685775" cy="2529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g3ab82617534_0_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58500" y="4398825"/>
            <a:ext cx="1685775" cy="16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ab82617534_0_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09950" y="1749227"/>
            <a:ext cx="2429149" cy="2429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