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4"/>
  </p:sldMasterIdLst>
  <p:notesMasterIdLst>
    <p:notesMasterId r:id="rId6"/>
  </p:notesMasterIdLst>
  <p:sldIdLst>
    <p:sldId id="289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E3F"/>
    <a:srgbClr val="00FFF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CB4FBC-50F0-490E-B039-4FBDC84084B5}" v="3" dt="2025-11-30T18:39:32.087"/>
  </p1510:revLst>
</p1510:revInfo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8"/>
    <p:restoredTop sz="94694"/>
  </p:normalViewPr>
  <p:slideViewPr>
    <p:cSldViewPr snapToGrid="0" snapToObjects="1">
      <p:cViewPr>
        <p:scale>
          <a:sx n="17" d="100"/>
          <a:sy n="17" d="100"/>
        </p:scale>
        <p:origin x="9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728D78-5E51-43A7-8E67-76BEDB810101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E7A00-73A9-4ED7-8102-48D69E4AD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67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5DCD6FC0-9A53-41D4-9AF0-D98C1BD0FD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6797" y="1016276"/>
            <a:ext cx="3641446" cy="31268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CE4101A-4EAF-4CCB-8625-174A47CD7243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5751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5DB903B-98F2-42E8-93EE-8D99890072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308" y="1089188"/>
            <a:ext cx="3641448" cy="31268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94988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5DB903B-98F2-42E8-93EE-8D99890072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221" y="30227620"/>
            <a:ext cx="2651530" cy="227685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9CE1F4-64CC-475B-AD92-B190038A1D37}"/>
              </a:ext>
            </a:extLst>
          </p:cNvPr>
          <p:cNvSpPr/>
          <p:nvPr userDrawn="1"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0"/>
          </a:p>
        </p:txBody>
      </p:sp>
    </p:spTree>
    <p:extLst>
      <p:ext uri="{BB962C8B-B14F-4D97-AF65-F5344CB8AC3E}">
        <p14:creationId xmlns:p14="http://schemas.microsoft.com/office/powerpoint/2010/main" val="3058827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3AA6CF3-8F5C-40B7-87B4-14179EAE8FF0}"/>
              </a:ext>
            </a:extLst>
          </p:cNvPr>
          <p:cNvSpPr/>
          <p:nvPr userDrawn="1"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E76EEA-1C1C-4E16-A425-AC142D1507D4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8B13F625-B1D2-431F-8371-8144586D6C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4221" y="30229645"/>
            <a:ext cx="2646812" cy="227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165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272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14" r:id="rId2"/>
    <p:sldLayoutId id="2147483715" r:id="rId3"/>
    <p:sldLayoutId id="2147483702" r:id="rId4"/>
  </p:sldLayoutIdLst>
  <p:hf sldNum="0" hdr="0" ftr="0" dt="0"/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b="1" kern="1200">
          <a:solidFill>
            <a:schemeClr val="bg1"/>
          </a:solidFill>
          <a:latin typeface="Neue Haas Grotesk Text Pro" panose="020B0504020202020204" pitchFamily="34" charset="0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:a16="http://schemas.microsoft.com/office/drawing/2014/main" id="{386BD658-BDD9-973E-7174-959F6385C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617630"/>
            <a:ext cx="35566004" cy="215443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8000" b="1" dirty="0">
                <a:solidFill>
                  <a:schemeClr val="bg1"/>
                </a:solidFill>
              </a:rPr>
              <a:t>Knight Foundation School of Computing &amp; Information Sciences</a:t>
            </a:r>
          </a:p>
          <a:p>
            <a:pPr eaLnBrk="1" hangingPunct="1"/>
            <a:r>
              <a:rPr lang="en-US" altLang="en-US" sz="5400" i="1" dirty="0">
                <a:solidFill>
                  <a:schemeClr val="bg1"/>
                </a:solidFill>
              </a:rPr>
              <a:t>Fall 2025 Senior Design Project</a:t>
            </a:r>
          </a:p>
        </p:txBody>
      </p:sp>
      <p:sp>
        <p:nvSpPr>
          <p:cNvPr id="3" name="Text Box 12">
            <a:extLst>
              <a:ext uri="{FF2B5EF4-FFF2-40B4-BE49-F238E27FC236}">
                <a16:creationId xmlns:a16="http://schemas.microsoft.com/office/drawing/2014/main" id="{3220BCDC-BD1C-0EA4-16CB-BCF92BFBD9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2979162"/>
            <a:ext cx="35204400" cy="3229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>
                <a:solidFill>
                  <a:srgbClr val="00FFFF"/>
                </a:solidFill>
              </a:rPr>
              <a:t>Secure AI Race Strategy (SARS)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bg1"/>
                </a:solidFill>
              </a:rPr>
              <a:t>Students: </a:t>
            </a:r>
            <a:r>
              <a:rPr lang="en-US" altLang="en-US" sz="3500" dirty="0">
                <a:solidFill>
                  <a:schemeClr val="bg1"/>
                </a:solidFill>
              </a:rPr>
              <a:t>Reinaldo Contreras, Jamahl Davis, Ashley Francis, Erik Pereda, Santiago Vargas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bg1"/>
                </a:solidFill>
              </a:rPr>
              <a:t>Product Owner: </a:t>
            </a:r>
            <a:r>
              <a:rPr lang="en-US" altLang="en-US" sz="3500" dirty="0">
                <a:solidFill>
                  <a:schemeClr val="bg1"/>
                </a:solidFill>
              </a:rPr>
              <a:t>Ashley Francis </a:t>
            </a:r>
            <a:endParaRPr lang="en-US" altLang="en-US" sz="3500" b="1" dirty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bg1"/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bg1"/>
                </a:solidFill>
              </a:rPr>
              <a:t> </a:t>
            </a:r>
            <a:r>
              <a:rPr lang="en-US" altLang="en-US" sz="3500" dirty="0">
                <a:solidFill>
                  <a:schemeClr val="bg1"/>
                </a:solidFill>
              </a:rPr>
              <a:t>Dr. Masoud Sadjadi, Florida International University</a:t>
            </a:r>
          </a:p>
        </p:txBody>
      </p:sp>
      <p:sp>
        <p:nvSpPr>
          <p:cNvPr id="6" name="Text Box 19">
            <a:extLst>
              <a:ext uri="{FF2B5EF4-FFF2-40B4-BE49-F238E27FC236}">
                <a16:creationId xmlns:a16="http://schemas.microsoft.com/office/drawing/2014/main" id="{53BEDCC0-E785-894A-BB94-B75C8445B9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2369" y="8643947"/>
            <a:ext cx="4114800" cy="690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40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1" name="Text Box 19">
            <a:extLst>
              <a:ext uri="{FF2B5EF4-FFF2-40B4-BE49-F238E27FC236}">
                <a16:creationId xmlns:a16="http://schemas.microsoft.com/office/drawing/2014/main" id="{9CA9A6DA-9D91-E878-C63B-6F405E599A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43462" y="8713887"/>
            <a:ext cx="4114800" cy="690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40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RESEARCH</a:t>
            </a:r>
          </a:p>
        </p:txBody>
      </p:sp>
      <p:sp>
        <p:nvSpPr>
          <p:cNvPr id="13" name="Text Box 19">
            <a:extLst>
              <a:ext uri="{FF2B5EF4-FFF2-40B4-BE49-F238E27FC236}">
                <a16:creationId xmlns:a16="http://schemas.microsoft.com/office/drawing/2014/main" id="{0F1D3DDF-9A13-A4CB-B651-A6E8334697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9327" y="19829420"/>
            <a:ext cx="8120884" cy="690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40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14" name="Text Box 19">
            <a:extLst>
              <a:ext uri="{FF2B5EF4-FFF2-40B4-BE49-F238E27FC236}">
                <a16:creationId xmlns:a16="http://schemas.microsoft.com/office/drawing/2014/main" id="{9AF47CC5-5492-3FDF-4B9E-73F17B9EB2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01652" y="20009443"/>
            <a:ext cx="4114800" cy="690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40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REFERENCES</a:t>
            </a:r>
          </a:p>
        </p:txBody>
      </p:sp>
      <p:sp>
        <p:nvSpPr>
          <p:cNvPr id="15" name="Text Box 72">
            <a:extLst>
              <a:ext uri="{FF2B5EF4-FFF2-40B4-BE49-F238E27FC236}">
                <a16:creationId xmlns:a16="http://schemas.microsoft.com/office/drawing/2014/main" id="{A229F2B1-F5A8-867B-2F49-56AD1392A3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5820" y="31775400"/>
            <a:ext cx="21444395" cy="813376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eaLnBrk="1" hangingPunct="1">
              <a:spcBef>
                <a:spcPct val="0"/>
              </a:spcBef>
              <a:buClr>
                <a:srgbClr val="3333CC"/>
              </a:buClr>
              <a:buFontTx/>
              <a:buNone/>
            </a:pPr>
            <a:r>
              <a:rPr lang="en-US" altLang="en-US" sz="2400" dirty="0">
                <a:solidFill>
                  <a:schemeClr val="bg2"/>
                </a:solidFill>
              </a:rPr>
              <a:t>The material presented in this poster is based upon the work supported by XXXXX (</a:t>
            </a:r>
            <a:r>
              <a:rPr lang="en-US" altLang="en-US" sz="2400" i="1" dirty="0">
                <a:solidFill>
                  <a:schemeClr val="bg2"/>
                </a:solidFill>
              </a:rPr>
              <a:t>name of the project sponsor: federal, state or local government, or corporate partners, where applicable</a:t>
            </a:r>
            <a:r>
              <a:rPr lang="en-US" altLang="en-US" sz="2400" dirty="0">
                <a:solidFill>
                  <a:schemeClr val="bg2"/>
                </a:solidFill>
              </a:rPr>
              <a:t>). We/I thank XXXX for his/her/their assistance and mentorship that I/we received throughout the senior design project.</a:t>
            </a:r>
          </a:p>
        </p:txBody>
      </p:sp>
      <p:sp>
        <p:nvSpPr>
          <p:cNvPr id="16" name="Text Box 19">
            <a:extLst>
              <a:ext uri="{FF2B5EF4-FFF2-40B4-BE49-F238E27FC236}">
                <a16:creationId xmlns:a16="http://schemas.microsoft.com/office/drawing/2014/main" id="{DDFEB2BA-8AEC-995E-2EB4-5A24E5FC0E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0651" y="31264309"/>
            <a:ext cx="4578237" cy="547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0FFF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18" name="Text Box 19">
            <a:extLst>
              <a:ext uri="{FF2B5EF4-FFF2-40B4-BE49-F238E27FC236}">
                <a16:creationId xmlns:a16="http://schemas.microsoft.com/office/drawing/2014/main" id="{C5058B8E-489A-7975-5961-4A28040A7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01652" y="8627505"/>
            <a:ext cx="4114800" cy="690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4000" b="1" dirty="0">
                <a:solidFill>
                  <a:schemeClr val="bg2"/>
                </a:solidFill>
                <a:latin typeface="Arial" charset="0"/>
                <a:ea typeface="ＭＳ Ｐゴシック" charset="-128"/>
                <a:cs typeface="ＭＳ Ｐゴシック" charset="-128"/>
              </a:rPr>
              <a:t>CONCLUSION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36C3A17-C5A9-035D-80EB-4390EEE89392}"/>
              </a:ext>
            </a:extLst>
          </p:cNvPr>
          <p:cNvSpPr txBox="1"/>
          <p:nvPr/>
        </p:nvSpPr>
        <p:spPr>
          <a:xfrm>
            <a:off x="2230674" y="9248548"/>
            <a:ext cx="13358190" cy="10402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buFontTx/>
              <a:buChar char="-"/>
            </a:pPr>
            <a:r>
              <a:rPr lang="en-US" sz="5500" dirty="0">
                <a:solidFill>
                  <a:schemeClr val="bg1"/>
                </a:solidFill>
              </a:rPr>
              <a:t>Throughout racing series, many teams have become increasingly dependent on technology.</a:t>
            </a:r>
          </a:p>
          <a:p>
            <a:pPr marL="857250" indent="-857250">
              <a:buFontTx/>
              <a:buChar char="-"/>
            </a:pPr>
            <a:r>
              <a:rPr lang="en-US" sz="5500" dirty="0">
                <a:solidFill>
                  <a:schemeClr val="bg1"/>
                </a:solidFill>
              </a:rPr>
              <a:t>Artificial intelligence has already entered, acting as another vulnerable point for cyberattacks.</a:t>
            </a:r>
          </a:p>
          <a:p>
            <a:pPr marL="857250" indent="-857250">
              <a:buFontTx/>
              <a:buChar char="-"/>
            </a:pPr>
            <a:r>
              <a:rPr lang="en-US" sz="5500" dirty="0">
                <a:solidFill>
                  <a:schemeClr val="bg1"/>
                </a:solidFill>
              </a:rPr>
              <a:t>Security breaches can lead to unfair advantages, compromised team safety, or data exposures.</a:t>
            </a:r>
          </a:p>
          <a:p>
            <a:pPr marL="857250" indent="-857250">
              <a:buFontTx/>
              <a:buChar char="-"/>
            </a:pPr>
            <a:r>
              <a:rPr lang="en-US" sz="5500" dirty="0">
                <a:solidFill>
                  <a:schemeClr val="bg1"/>
                </a:solidFill>
              </a:rPr>
              <a:t>Lack of standardized protection methods for AI-assisted racing systems.</a:t>
            </a:r>
          </a:p>
          <a:p>
            <a:pPr marL="857250" indent="-857250">
              <a:buFontTx/>
              <a:buChar char="-"/>
            </a:pPr>
            <a:endParaRPr lang="en-US" sz="6500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7BD501E-5A47-2183-5D21-8E087E3CC7D9}"/>
              </a:ext>
            </a:extLst>
          </p:cNvPr>
          <p:cNvSpPr txBox="1"/>
          <p:nvPr/>
        </p:nvSpPr>
        <p:spPr>
          <a:xfrm>
            <a:off x="16270358" y="9248548"/>
            <a:ext cx="1335819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buFontTx/>
              <a:buChar char="-"/>
            </a:pPr>
            <a:r>
              <a:rPr lang="en-US" sz="5500" dirty="0">
                <a:solidFill>
                  <a:schemeClr val="bg1"/>
                </a:solidFill>
              </a:rPr>
              <a:t>Studied common cybersecurity threats to AI systems (data poisoning, model manipulation).</a:t>
            </a:r>
          </a:p>
          <a:p>
            <a:pPr marL="857250" indent="-857250">
              <a:buFontTx/>
              <a:buChar char="-"/>
            </a:pPr>
            <a:r>
              <a:rPr lang="en-US" sz="5500" dirty="0">
                <a:solidFill>
                  <a:schemeClr val="bg1"/>
                </a:solidFill>
              </a:rPr>
              <a:t>Analyzed existing security frameworks for real-time decision-making systems</a:t>
            </a:r>
          </a:p>
          <a:p>
            <a:pPr marL="857250" indent="-857250">
              <a:buFontTx/>
              <a:buChar char="-"/>
            </a:pPr>
            <a:r>
              <a:rPr lang="en-US" sz="5500" dirty="0">
                <a:solidFill>
                  <a:schemeClr val="bg1"/>
                </a:solidFill>
              </a:rPr>
              <a:t>Investigated solutions for spoofing attacks.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274668A-3228-2365-7C86-C55F76EA9D23}"/>
              </a:ext>
            </a:extLst>
          </p:cNvPr>
          <p:cNvSpPr txBox="1"/>
          <p:nvPr/>
        </p:nvSpPr>
        <p:spPr>
          <a:xfrm>
            <a:off x="29628548" y="9193222"/>
            <a:ext cx="1335819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buFontTx/>
              <a:buChar char="-"/>
            </a:pPr>
            <a:r>
              <a:rPr lang="en-US" sz="5500" dirty="0">
                <a:solidFill>
                  <a:schemeClr val="bg1"/>
                </a:solidFill>
              </a:rPr>
              <a:t>Secure AI race strategy systems is critical for fairness, safety, and reliability.</a:t>
            </a:r>
          </a:p>
          <a:p>
            <a:pPr marL="857250" indent="-857250">
              <a:buFontTx/>
              <a:buChar char="-"/>
            </a:pPr>
            <a:r>
              <a:rPr lang="en-US" sz="5500" dirty="0">
                <a:solidFill>
                  <a:schemeClr val="bg1"/>
                </a:solidFill>
              </a:rPr>
              <a:t>Implemented a spoofing attack protection model that various AI models can implement securely in competitive racing environments.</a:t>
            </a:r>
          </a:p>
          <a:p>
            <a:pPr marL="857250" indent="-857250">
              <a:buFontTx/>
              <a:buChar char="-"/>
            </a:pPr>
            <a:r>
              <a:rPr lang="en-US" sz="5500" dirty="0">
                <a:solidFill>
                  <a:schemeClr val="bg1"/>
                </a:solidFill>
              </a:rPr>
              <a:t>In the future, hope to integrate additional cyberattack protection modules.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20FC4D2-D6AF-DA71-BD57-94A446D256D5}"/>
              </a:ext>
            </a:extLst>
          </p:cNvPr>
          <p:cNvSpPr txBox="1"/>
          <p:nvPr/>
        </p:nvSpPr>
        <p:spPr>
          <a:xfrm>
            <a:off x="2230674" y="20767942"/>
            <a:ext cx="13358190" cy="1024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buFontTx/>
              <a:buChar char="-"/>
            </a:pPr>
            <a:r>
              <a:rPr lang="en-US" sz="5500" dirty="0">
                <a:solidFill>
                  <a:schemeClr val="bg1"/>
                </a:solidFill>
              </a:rPr>
              <a:t>Designed a mock AI race strategy system based off data from Formula 1’s 2022 races tracking McLaren drivers.</a:t>
            </a:r>
          </a:p>
          <a:p>
            <a:pPr marL="857250" indent="-857250">
              <a:buFontTx/>
              <a:buChar char="-"/>
            </a:pPr>
            <a:r>
              <a:rPr lang="en-US" sz="5500" dirty="0">
                <a:solidFill>
                  <a:schemeClr val="bg1"/>
                </a:solidFill>
              </a:rPr>
              <a:t>Integrated spoofing module protection to prevent the strategy from receiving falsified data which lead to unsafe conditions.</a:t>
            </a:r>
          </a:p>
          <a:p>
            <a:pPr marL="857250" indent="-857250">
              <a:buFontTx/>
              <a:buChar char="-"/>
            </a:pPr>
            <a:r>
              <a:rPr lang="en-US" sz="5500" dirty="0">
                <a:solidFill>
                  <a:schemeClr val="bg1"/>
                </a:solidFill>
              </a:rPr>
              <a:t>Included a Graphical User Interface (GUI) for users to simulate attacks of their own.</a:t>
            </a:r>
          </a:p>
          <a:p>
            <a:pPr marL="857250" indent="-857250">
              <a:buFontTx/>
              <a:buChar char="-"/>
            </a:pPr>
            <a:r>
              <a:rPr lang="en-US" sz="5500" dirty="0">
                <a:solidFill>
                  <a:schemeClr val="bg1"/>
                </a:solidFill>
              </a:rPr>
              <a:t>Developed real-time alerts that can be downloaded for a comprehensive audit of threats.</a:t>
            </a:r>
          </a:p>
        </p:txBody>
      </p:sp>
    </p:spTree>
    <p:extLst>
      <p:ext uri="{BB962C8B-B14F-4D97-AF65-F5344CB8AC3E}">
        <p14:creationId xmlns:p14="http://schemas.microsoft.com/office/powerpoint/2010/main" val="274469739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>Yesim Anter</DisplayName>
        <AccountId>16</AccountId>
        <AccountType/>
      </UserInfo>
      <UserInfo>
        <DisplayName>Melanie Blanco Nunes</DisplayName>
        <AccountId>3910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3" ma:contentTypeDescription="Create a new document." ma:contentTypeScope="" ma:versionID="2d7e13b4c1f9c742a1b729716686fa70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dd72dc9f5930d74132881e2ed6f9d74a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http://schemas.microsoft.com/office/2006/documentManagement/types"/>
    <ds:schemaRef ds:uri="59a830c1-7073-48e7-a623-528add45a120"/>
    <ds:schemaRef ds:uri="http://purl.org/dc/terms/"/>
    <ds:schemaRef ds:uri="http://purl.org/dc/dcmitype/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8234652b-4e88-4c30-a994-e272914a045d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0D2C1F0-C363-4025-91DB-18F733C598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830c1-7073-48e7-a623-528add45a120"/>
    <ds:schemaRef ds:uri="8234652b-4e88-4c30-a994-e272914a04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3178</TotalTime>
  <Words>313</Words>
  <Application>Microsoft Office PowerPoint</Application>
  <PresentationFormat>Custom</PresentationFormat>
  <Paragraphs>27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Arial</vt:lpstr>
      <vt:lpstr>Neue Haas Grotesk Text Pro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Ashley Francis</cp:lastModifiedBy>
  <cp:revision>80</cp:revision>
  <dcterms:created xsi:type="dcterms:W3CDTF">2019-06-25T19:12:02Z</dcterms:created>
  <dcterms:modified xsi:type="dcterms:W3CDTF">2025-12-01T15:18:18Z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