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6"/>
  </p:notesMasterIdLst>
  <p:sldIdLst>
    <p:sldId id="256" r:id="rId5"/>
    <p:sldId id="273" r:id="rId6"/>
    <p:sldId id="289" r:id="rId7"/>
    <p:sldId id="274" r:id="rId8"/>
    <p:sldId id="291" r:id="rId9"/>
    <p:sldId id="292" r:id="rId10"/>
    <p:sldId id="295" r:id="rId11"/>
    <p:sldId id="296" r:id="rId12"/>
    <p:sldId id="290" r:id="rId13"/>
    <p:sldId id="302" r:id="rId14"/>
    <p:sldId id="303" r:id="rId15"/>
    <p:sldId id="275" r:id="rId16"/>
    <p:sldId id="287" r:id="rId17"/>
    <p:sldId id="293" r:id="rId18"/>
    <p:sldId id="294" r:id="rId19"/>
    <p:sldId id="288" r:id="rId20"/>
    <p:sldId id="300" r:id="rId21"/>
    <p:sldId id="298" r:id="rId22"/>
    <p:sldId id="301" r:id="rId23"/>
    <p:sldId id="283" r:id="rId24"/>
    <p:sldId id="29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8DB16A-536C-4FDA-B157-41824387D2BB}" type="datetimeFigureOut">
              <a:t>12/14/2025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6E485D-6F97-492E-96D3-6CB7A280FD1B}" type="slidenum">
              <a:t>‹#›</a:t>
            </a:fld>
            <a:endParaRPr lang="en-US"/>
          </a:p>
        </p:txBody>
      </p:sp>
    </p:spTree>
    <p:extLst>
      <p:ext uri="{BB962C8B-B14F-4D97-AF65-F5344CB8AC3E}">
        <p14:creationId xmlns:p14="http://schemas.microsoft.com/office/powerpoint/2010/main" val="135045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A56E485D-6F97-492E-96D3-6CB7A280FD1B}" type="slidenum">
              <a:rPr lang="en-US"/>
              <a:t>2</a:t>
            </a:fld>
            <a:endParaRPr lang="en-US"/>
          </a:p>
        </p:txBody>
      </p:sp>
    </p:spTree>
    <p:extLst>
      <p:ext uri="{BB962C8B-B14F-4D97-AF65-F5344CB8AC3E}">
        <p14:creationId xmlns:p14="http://schemas.microsoft.com/office/powerpoint/2010/main" val="1808343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88EA7-A7E2-2006-A542-5643BACE3E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4A936E-974B-DC7F-34FC-9F3DB1F705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7235FB-0003-6F90-991F-597CEF6A8DC6}"/>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7B066A38-57E0-9AC2-348E-0E016DFD3A89}"/>
              </a:ext>
            </a:extLst>
          </p:cNvPr>
          <p:cNvSpPr>
            <a:spLocks noGrp="1"/>
          </p:cNvSpPr>
          <p:nvPr>
            <p:ph type="sldNum" sz="quarter" idx="5"/>
          </p:nvPr>
        </p:nvSpPr>
        <p:spPr/>
        <p:txBody>
          <a:bodyPr/>
          <a:lstStyle/>
          <a:p>
            <a:fld id="{A56E485D-6F97-492E-96D3-6CB7A280FD1B}" type="slidenum">
              <a:t>17</a:t>
            </a:fld>
            <a:endParaRPr lang="en-US"/>
          </a:p>
        </p:txBody>
      </p:sp>
    </p:spTree>
    <p:extLst>
      <p:ext uri="{BB962C8B-B14F-4D97-AF65-F5344CB8AC3E}">
        <p14:creationId xmlns:p14="http://schemas.microsoft.com/office/powerpoint/2010/main" val="325453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204BF-1368-93A8-78C1-806BAB05A6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B4195B-62B0-E916-4829-01E0E183B7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4E66D6-94CC-8AA0-3D2F-B6B8452E6A10}"/>
              </a:ext>
            </a:extLst>
          </p:cNvPr>
          <p:cNvSpPr>
            <a:spLocks noGrp="1"/>
          </p:cNvSpPr>
          <p:nvPr>
            <p:ph type="body" idx="1"/>
          </p:nvPr>
        </p:nvSpPr>
        <p:spPr/>
        <p:txBody>
          <a:bodyPr/>
          <a:lstStyle/>
          <a:p>
            <a:r>
              <a:rPr lang="en-US"/>
              <a:t>For lessons learned: at the beginning we thought we were doing something wrong with the frontend or the routes, but it was actually just that settings needed to be changed in the database, such as needing to set certain fields to nullable, or else the login wouldn't work if weight for example wasn't included.</a:t>
            </a:r>
            <a:endParaRPr lang="en-US">
              <a:ea typeface="Calibri"/>
              <a:cs typeface="Calibri"/>
            </a:endParaRPr>
          </a:p>
          <a:p>
            <a:endParaRPr lang="en-US">
              <a:ea typeface="Calibri"/>
              <a:cs typeface="Calibri"/>
            </a:endParaRPr>
          </a:p>
        </p:txBody>
      </p:sp>
      <p:sp>
        <p:nvSpPr>
          <p:cNvPr id="4" name="Slide Number Placeholder 3">
            <a:extLst>
              <a:ext uri="{FF2B5EF4-FFF2-40B4-BE49-F238E27FC236}">
                <a16:creationId xmlns:a16="http://schemas.microsoft.com/office/drawing/2014/main" id="{BE410C75-2778-869F-4F77-78E8409F36A0}"/>
              </a:ext>
            </a:extLst>
          </p:cNvPr>
          <p:cNvSpPr>
            <a:spLocks noGrp="1"/>
          </p:cNvSpPr>
          <p:nvPr>
            <p:ph type="sldNum" sz="quarter" idx="5"/>
          </p:nvPr>
        </p:nvSpPr>
        <p:spPr/>
        <p:txBody>
          <a:bodyPr/>
          <a:lstStyle/>
          <a:p>
            <a:fld id="{A56E485D-6F97-492E-96D3-6CB7A280FD1B}" type="slidenum">
              <a:t>18</a:t>
            </a:fld>
            <a:endParaRPr lang="en-US"/>
          </a:p>
        </p:txBody>
      </p:sp>
    </p:spTree>
    <p:extLst>
      <p:ext uri="{BB962C8B-B14F-4D97-AF65-F5344CB8AC3E}">
        <p14:creationId xmlns:p14="http://schemas.microsoft.com/office/powerpoint/2010/main" val="1694987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F342C-BA49-CD61-6205-B16CAD7F49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863AAD-082B-F69A-1651-8DE67FFE4B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7A0EB4-5EAC-1DCD-9BCE-764F12038110}"/>
              </a:ext>
            </a:extLst>
          </p:cNvPr>
          <p:cNvSpPr>
            <a:spLocks noGrp="1"/>
          </p:cNvSpPr>
          <p:nvPr>
            <p:ph type="body" idx="1"/>
          </p:nvPr>
        </p:nvSpPr>
        <p:spPr/>
        <p:txBody>
          <a:bodyPr/>
          <a:lstStyle/>
          <a:p>
            <a:r>
              <a:rPr lang="en-US"/>
              <a:t>For lessons learned: at the beginning we thought we were doing something wrong with the frontend or the routes, but it was actually just that settings needed to be changed in the database, such as needing to set certain fields to nullable, or else the login wouldn't work if weight for example wasn't included.</a:t>
            </a:r>
            <a:endParaRPr lang="en-US">
              <a:ea typeface="Calibri"/>
              <a:cs typeface="Calibri"/>
            </a:endParaRPr>
          </a:p>
          <a:p>
            <a:endParaRPr lang="en-US">
              <a:ea typeface="Calibri"/>
              <a:cs typeface="Calibri"/>
            </a:endParaRPr>
          </a:p>
        </p:txBody>
      </p:sp>
      <p:sp>
        <p:nvSpPr>
          <p:cNvPr id="4" name="Slide Number Placeholder 3">
            <a:extLst>
              <a:ext uri="{FF2B5EF4-FFF2-40B4-BE49-F238E27FC236}">
                <a16:creationId xmlns:a16="http://schemas.microsoft.com/office/drawing/2014/main" id="{F466CD49-5927-43C4-1FAE-A258D3ECDE80}"/>
              </a:ext>
            </a:extLst>
          </p:cNvPr>
          <p:cNvSpPr>
            <a:spLocks noGrp="1"/>
          </p:cNvSpPr>
          <p:nvPr>
            <p:ph type="sldNum" sz="quarter" idx="5"/>
          </p:nvPr>
        </p:nvSpPr>
        <p:spPr/>
        <p:txBody>
          <a:bodyPr/>
          <a:lstStyle/>
          <a:p>
            <a:fld id="{A56E485D-6F97-492E-96D3-6CB7A280FD1B}" type="slidenum">
              <a:t>19</a:t>
            </a:fld>
            <a:endParaRPr lang="en-US"/>
          </a:p>
        </p:txBody>
      </p:sp>
    </p:spTree>
    <p:extLst>
      <p:ext uri="{BB962C8B-B14F-4D97-AF65-F5344CB8AC3E}">
        <p14:creationId xmlns:p14="http://schemas.microsoft.com/office/powerpoint/2010/main" val="3799846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So here is an example of a medical application design that we found quite overwhelming. While you see two images, the original image was split in half to make it fit on the screen, and the information on both slides is supposed to be part of the same dashboard. While everything is grouped in its own widget, it is convoluted and a lot to take in for the average user, who might not be able to dedicate more time to learn the ins-and-outs of a dashboard like this. </a:t>
            </a:r>
          </a:p>
        </p:txBody>
      </p:sp>
      <p:sp>
        <p:nvSpPr>
          <p:cNvPr id="4" name="Slide Number Placeholder 3"/>
          <p:cNvSpPr>
            <a:spLocks noGrp="1"/>
          </p:cNvSpPr>
          <p:nvPr>
            <p:ph type="sldNum" sz="quarter" idx="5"/>
          </p:nvPr>
        </p:nvSpPr>
        <p:spPr/>
        <p:txBody>
          <a:bodyPr/>
          <a:lstStyle/>
          <a:p>
            <a:fld id="{A56E485D-6F97-492E-96D3-6CB7A280FD1B}" type="slidenum">
              <a:rPr lang="en-US"/>
              <a:t>3</a:t>
            </a:fld>
            <a:endParaRPr lang="en-US"/>
          </a:p>
        </p:txBody>
      </p:sp>
    </p:spTree>
    <p:extLst>
      <p:ext uri="{BB962C8B-B14F-4D97-AF65-F5344CB8AC3E}">
        <p14:creationId xmlns:p14="http://schemas.microsoft.com/office/powerpoint/2010/main" val="3130354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53880-6CF7-03CE-5F7C-3CDDC181A1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E11B27-5761-ABE4-251D-1CE08658FD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437825-202B-3B7E-6AAB-1674441B6052}"/>
              </a:ext>
            </a:extLst>
          </p:cNvPr>
          <p:cNvSpPr>
            <a:spLocks noGrp="1"/>
          </p:cNvSpPr>
          <p:nvPr>
            <p:ph type="body" idx="1"/>
          </p:nvPr>
        </p:nvSpPr>
        <p:spPr/>
        <p:txBody>
          <a:bodyPr/>
          <a:lstStyle/>
          <a:p>
            <a:r>
              <a:rPr lang="en-US">
                <a:ea typeface="Calibri"/>
                <a:cs typeface="Calibri"/>
              </a:rPr>
              <a:t>ERD diagram of the database tables</a:t>
            </a:r>
          </a:p>
        </p:txBody>
      </p:sp>
      <p:sp>
        <p:nvSpPr>
          <p:cNvPr id="4" name="Slide Number Placeholder 3">
            <a:extLst>
              <a:ext uri="{FF2B5EF4-FFF2-40B4-BE49-F238E27FC236}">
                <a16:creationId xmlns:a16="http://schemas.microsoft.com/office/drawing/2014/main" id="{EE5BCB26-F25B-6EE4-A1BF-BE88478DE7A2}"/>
              </a:ext>
            </a:extLst>
          </p:cNvPr>
          <p:cNvSpPr>
            <a:spLocks noGrp="1"/>
          </p:cNvSpPr>
          <p:nvPr>
            <p:ph type="sldNum" sz="quarter" idx="5"/>
          </p:nvPr>
        </p:nvSpPr>
        <p:spPr/>
        <p:txBody>
          <a:bodyPr/>
          <a:lstStyle/>
          <a:p>
            <a:fld id="{A56E485D-6F97-492E-96D3-6CB7A280FD1B}" type="slidenum">
              <a:rPr lang="en-US"/>
              <a:t>7</a:t>
            </a:fld>
            <a:endParaRPr lang="en-US"/>
          </a:p>
        </p:txBody>
      </p:sp>
    </p:spTree>
    <p:extLst>
      <p:ext uri="{BB962C8B-B14F-4D97-AF65-F5344CB8AC3E}">
        <p14:creationId xmlns:p14="http://schemas.microsoft.com/office/powerpoint/2010/main" val="3514133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54241-6A8B-9D44-48F0-76D8DD3D03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952E5C-44BB-A7CD-DB72-A295188D8A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602424-CD33-85E5-3AF3-9C9B95756C40}"/>
              </a:ext>
            </a:extLst>
          </p:cNvPr>
          <p:cNvSpPr>
            <a:spLocks noGrp="1"/>
          </p:cNvSpPr>
          <p:nvPr>
            <p:ph type="body" idx="1"/>
          </p:nvPr>
        </p:nvSpPr>
        <p:spPr/>
        <p:txBody>
          <a:bodyPr/>
          <a:lstStyle/>
          <a:p>
            <a:r>
              <a:rPr lang="en-US">
                <a:ea typeface="Calibri"/>
                <a:cs typeface="Calibri"/>
              </a:rPr>
              <a:t>Sequence Diagram for the logging in of a patient</a:t>
            </a:r>
          </a:p>
        </p:txBody>
      </p:sp>
      <p:sp>
        <p:nvSpPr>
          <p:cNvPr id="4" name="Slide Number Placeholder 3">
            <a:extLst>
              <a:ext uri="{FF2B5EF4-FFF2-40B4-BE49-F238E27FC236}">
                <a16:creationId xmlns:a16="http://schemas.microsoft.com/office/drawing/2014/main" id="{446989EC-B8E2-2ABD-959B-21E35D3877F1}"/>
              </a:ext>
            </a:extLst>
          </p:cNvPr>
          <p:cNvSpPr>
            <a:spLocks noGrp="1"/>
          </p:cNvSpPr>
          <p:nvPr>
            <p:ph type="sldNum" sz="quarter" idx="5"/>
          </p:nvPr>
        </p:nvSpPr>
        <p:spPr/>
        <p:txBody>
          <a:bodyPr/>
          <a:lstStyle/>
          <a:p>
            <a:fld id="{A56E485D-6F97-492E-96D3-6CB7A280FD1B}" type="slidenum">
              <a:rPr lang="en-US"/>
              <a:t>8</a:t>
            </a:fld>
            <a:endParaRPr lang="en-US"/>
          </a:p>
        </p:txBody>
      </p:sp>
    </p:spTree>
    <p:extLst>
      <p:ext uri="{BB962C8B-B14F-4D97-AF65-F5344CB8AC3E}">
        <p14:creationId xmlns:p14="http://schemas.microsoft.com/office/powerpoint/2010/main" val="834636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02484-4B03-9001-C6C7-7FFC6F16F0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EACB73-74A7-C75C-6193-BD05A5E4D3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2FDEE8-E08B-3CC1-0947-E1A322E45ACB}"/>
              </a:ext>
            </a:extLst>
          </p:cNvPr>
          <p:cNvSpPr>
            <a:spLocks noGrp="1"/>
          </p:cNvSpPr>
          <p:nvPr>
            <p:ph type="body" idx="1"/>
          </p:nvPr>
        </p:nvSpPr>
        <p:spPr/>
        <p:txBody>
          <a:bodyPr/>
          <a:lstStyle/>
          <a:p>
            <a:r>
              <a:rPr lang="en-US" dirty="0">
                <a:ea typeface="Calibri"/>
                <a:cs typeface="Calibri"/>
              </a:rPr>
              <a:t>Physician View</a:t>
            </a:r>
          </a:p>
        </p:txBody>
      </p:sp>
      <p:sp>
        <p:nvSpPr>
          <p:cNvPr id="4" name="Slide Number Placeholder 3">
            <a:extLst>
              <a:ext uri="{FF2B5EF4-FFF2-40B4-BE49-F238E27FC236}">
                <a16:creationId xmlns:a16="http://schemas.microsoft.com/office/drawing/2014/main" id="{510147FB-03BD-7FEE-B92A-D806E2944FF6}"/>
              </a:ext>
            </a:extLst>
          </p:cNvPr>
          <p:cNvSpPr>
            <a:spLocks noGrp="1"/>
          </p:cNvSpPr>
          <p:nvPr>
            <p:ph type="sldNum" sz="quarter" idx="5"/>
          </p:nvPr>
        </p:nvSpPr>
        <p:spPr/>
        <p:txBody>
          <a:bodyPr/>
          <a:lstStyle/>
          <a:p>
            <a:fld id="{A56E485D-6F97-492E-96D3-6CB7A280FD1B}" type="slidenum">
              <a:rPr lang="en-US"/>
              <a:t>10</a:t>
            </a:fld>
            <a:endParaRPr lang="en-US"/>
          </a:p>
        </p:txBody>
      </p:sp>
    </p:spTree>
    <p:extLst>
      <p:ext uri="{BB962C8B-B14F-4D97-AF65-F5344CB8AC3E}">
        <p14:creationId xmlns:p14="http://schemas.microsoft.com/office/powerpoint/2010/main" val="2572423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C5C08-F49D-070B-10FF-080AE44EC2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D093C1-D8FD-6FC0-BEF8-52F618B8D9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13B6D4-EAA5-69D3-10C2-F45FFA9C9851}"/>
              </a:ext>
            </a:extLst>
          </p:cNvPr>
          <p:cNvSpPr>
            <a:spLocks noGrp="1"/>
          </p:cNvSpPr>
          <p:nvPr>
            <p:ph type="body" idx="1"/>
          </p:nvPr>
        </p:nvSpPr>
        <p:spPr/>
        <p:txBody>
          <a:bodyPr/>
          <a:lstStyle/>
          <a:p>
            <a:r>
              <a:rPr lang="en-US" dirty="0">
                <a:ea typeface="Calibri"/>
                <a:cs typeface="Calibri"/>
              </a:rPr>
              <a:t>Patient View</a:t>
            </a:r>
          </a:p>
        </p:txBody>
      </p:sp>
      <p:sp>
        <p:nvSpPr>
          <p:cNvPr id="4" name="Slide Number Placeholder 3">
            <a:extLst>
              <a:ext uri="{FF2B5EF4-FFF2-40B4-BE49-F238E27FC236}">
                <a16:creationId xmlns:a16="http://schemas.microsoft.com/office/drawing/2014/main" id="{11FD2F1A-184B-247C-1C3D-603AE59D86F0}"/>
              </a:ext>
            </a:extLst>
          </p:cNvPr>
          <p:cNvSpPr>
            <a:spLocks noGrp="1"/>
          </p:cNvSpPr>
          <p:nvPr>
            <p:ph type="sldNum" sz="quarter" idx="5"/>
          </p:nvPr>
        </p:nvSpPr>
        <p:spPr/>
        <p:txBody>
          <a:bodyPr/>
          <a:lstStyle/>
          <a:p>
            <a:fld id="{A56E485D-6F97-492E-96D3-6CB7A280FD1B}" type="slidenum">
              <a:rPr lang="en-US"/>
              <a:t>11</a:t>
            </a:fld>
            <a:endParaRPr lang="en-US"/>
          </a:p>
        </p:txBody>
      </p:sp>
    </p:spTree>
    <p:extLst>
      <p:ext uri="{BB962C8B-B14F-4D97-AF65-F5344CB8AC3E}">
        <p14:creationId xmlns:p14="http://schemas.microsoft.com/office/powerpoint/2010/main" val="3803195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Here is a sample of one of the POST calls we tested which returned all the physician rows.</a:t>
            </a:r>
          </a:p>
        </p:txBody>
      </p:sp>
      <p:sp>
        <p:nvSpPr>
          <p:cNvPr id="4" name="Slide Number Placeholder 3"/>
          <p:cNvSpPr>
            <a:spLocks noGrp="1"/>
          </p:cNvSpPr>
          <p:nvPr>
            <p:ph type="sldNum" sz="quarter" idx="5"/>
          </p:nvPr>
        </p:nvSpPr>
        <p:spPr/>
        <p:txBody>
          <a:bodyPr/>
          <a:lstStyle/>
          <a:p>
            <a:fld id="{A56E485D-6F97-492E-96D3-6CB7A280FD1B}" type="slidenum">
              <a:rPr lang="en-US"/>
              <a:t>14</a:t>
            </a:fld>
            <a:endParaRPr lang="en-US"/>
          </a:p>
        </p:txBody>
      </p:sp>
    </p:spTree>
    <p:extLst>
      <p:ext uri="{BB962C8B-B14F-4D97-AF65-F5344CB8AC3E}">
        <p14:creationId xmlns:p14="http://schemas.microsoft.com/office/powerpoint/2010/main" val="367888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41F68-DBA5-88AF-6CCC-518DAD0A8F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633354-9DB1-FF74-BA23-56542BF2BA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E9B3DC-7C41-A3B5-3385-35DCF7BFF221}"/>
              </a:ext>
            </a:extLst>
          </p:cNvPr>
          <p:cNvSpPr>
            <a:spLocks noGrp="1"/>
          </p:cNvSpPr>
          <p:nvPr>
            <p:ph type="body" idx="1"/>
          </p:nvPr>
        </p:nvSpPr>
        <p:spPr/>
        <p:txBody>
          <a:bodyPr/>
          <a:lstStyle/>
          <a:p>
            <a:endParaRPr lang="en-US" dirty="0">
              <a:ea typeface="Calibri"/>
              <a:cs typeface="Calibri"/>
            </a:endParaRPr>
          </a:p>
        </p:txBody>
      </p:sp>
      <p:sp>
        <p:nvSpPr>
          <p:cNvPr id="4" name="Slide Number Placeholder 3">
            <a:extLst>
              <a:ext uri="{FF2B5EF4-FFF2-40B4-BE49-F238E27FC236}">
                <a16:creationId xmlns:a16="http://schemas.microsoft.com/office/drawing/2014/main" id="{3B960EA8-A6ED-779A-7EA9-68865FC2ADC4}"/>
              </a:ext>
            </a:extLst>
          </p:cNvPr>
          <p:cNvSpPr>
            <a:spLocks noGrp="1"/>
          </p:cNvSpPr>
          <p:nvPr>
            <p:ph type="sldNum" sz="quarter" idx="5"/>
          </p:nvPr>
        </p:nvSpPr>
        <p:spPr/>
        <p:txBody>
          <a:bodyPr/>
          <a:lstStyle/>
          <a:p>
            <a:fld id="{A56E485D-6F97-492E-96D3-6CB7A280FD1B}" type="slidenum">
              <a:t>15</a:t>
            </a:fld>
            <a:endParaRPr lang="en-US"/>
          </a:p>
        </p:txBody>
      </p:sp>
    </p:spTree>
    <p:extLst>
      <p:ext uri="{BB962C8B-B14F-4D97-AF65-F5344CB8AC3E}">
        <p14:creationId xmlns:p14="http://schemas.microsoft.com/office/powerpoint/2010/main" val="2081472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lessons learned: at the beginning we thought we were doing something wrong with the frontend or the routes, but it was actually just that settings needed to be changed in the database, such as needing to set certain fields to nullable, or else the login wouldn't work if weight for example wasn't included.</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A56E485D-6F97-492E-96D3-6CB7A280FD1B}" type="slidenum">
              <a:t>16</a:t>
            </a:fld>
            <a:endParaRPr lang="en-US"/>
          </a:p>
        </p:txBody>
      </p:sp>
    </p:spTree>
    <p:extLst>
      <p:ext uri="{BB962C8B-B14F-4D97-AF65-F5344CB8AC3E}">
        <p14:creationId xmlns:p14="http://schemas.microsoft.com/office/powerpoint/2010/main" val="3843272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12/14/2025</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figma.com/board/hCJgrrMACazgjX9Vw0evSz/UML-Diagrams--Community-?node-id=0-1&amp;p=f&amp;t=TWXxBSHFubWZ9E9u-0" TargetMode="External"/><Relationship Id="rId2" Type="http://schemas.openxmlformats.org/officeDocument/2006/relationships/hyperlink" Target="https://multipurposethemes.com/blog/crafting-hospital-dashboard-template-interface-for-engaging-data-insights/" TargetMode="External"/><Relationship Id="rId1" Type="http://schemas.openxmlformats.org/officeDocument/2006/relationships/slideLayout" Target="../slideLayouts/slideLayout11.xml"/><Relationship Id="rId4" Type="http://schemas.openxmlformats.org/officeDocument/2006/relationships/hyperlink" Target="https://sequencediagram.org/"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lstStyle/>
          <a:p>
            <a:r>
              <a:rPr lang="en-US">
                <a:cs typeface="Arial"/>
              </a:rPr>
              <a:t>MyMedCab – Medication Management System</a:t>
            </a:r>
            <a:endParaRPr lang="en-US"/>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p:txBody>
          <a:bodyPr vert="horz" lIns="91440" tIns="45720" rIns="91440" bIns="45720" rtlCol="0" anchor="t">
            <a:normAutofit/>
          </a:bodyPr>
          <a:lstStyle/>
          <a:p>
            <a:r>
              <a:rPr lang="en-US">
                <a:cs typeface="Arial"/>
              </a:rPr>
              <a:t>Fall 2025 Capstone II – Josue Quinonez, Cesar Calzadilla, Daniel Escobar, Francine Portobanco, Kendrick Belizaire</a:t>
            </a:r>
            <a:endParaRPr lang="en-US"/>
          </a:p>
        </p:txBody>
      </p:sp>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9B5B8-D3C8-DA9F-14BB-9B32131B82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1ECB5C-C5D8-81A8-200A-536BD9F0A5CF}"/>
              </a:ext>
            </a:extLst>
          </p:cNvPr>
          <p:cNvSpPr>
            <a:spLocks noGrp="1"/>
          </p:cNvSpPr>
          <p:nvPr>
            <p:ph type="title"/>
          </p:nvPr>
        </p:nvSpPr>
        <p:spPr/>
        <p:txBody>
          <a:bodyPr/>
          <a:lstStyle/>
          <a:p>
            <a:r>
              <a:rPr lang="en-US">
                <a:cs typeface="Arial"/>
              </a:rPr>
              <a:t>System Architecture and Design Overview</a:t>
            </a:r>
          </a:p>
        </p:txBody>
      </p:sp>
      <p:pic>
        <p:nvPicPr>
          <p:cNvPr id="5" name="Content Placeholder 4" descr="A screenshot of a computer&#10;&#10;AI-generated content may be incorrect.">
            <a:extLst>
              <a:ext uri="{FF2B5EF4-FFF2-40B4-BE49-F238E27FC236}">
                <a16:creationId xmlns:a16="http://schemas.microsoft.com/office/drawing/2014/main" id="{504B84BC-AFEB-BB8C-8AC6-B838B814B17D}"/>
              </a:ext>
            </a:extLst>
          </p:cNvPr>
          <p:cNvPicPr>
            <a:picLocks noGrp="1" noChangeAspect="1"/>
          </p:cNvPicPr>
          <p:nvPr>
            <p:ph idx="1"/>
          </p:nvPr>
        </p:nvPicPr>
        <p:blipFill>
          <a:blip r:embed="rId3"/>
          <a:stretch>
            <a:fillRect/>
          </a:stretch>
        </p:blipFill>
        <p:spPr>
          <a:xfrm>
            <a:off x="2597380" y="1825625"/>
            <a:ext cx="8364373" cy="3955415"/>
          </a:xfrm>
          <a:prstGeom prst="rect">
            <a:avLst/>
          </a:prstGeom>
        </p:spPr>
      </p:pic>
    </p:spTree>
    <p:extLst>
      <p:ext uri="{BB962C8B-B14F-4D97-AF65-F5344CB8AC3E}">
        <p14:creationId xmlns:p14="http://schemas.microsoft.com/office/powerpoint/2010/main" val="3470386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8E09E-244C-718E-EC72-486BDC81BF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BE0255-640B-2BBC-8C35-3A590A948A52}"/>
              </a:ext>
            </a:extLst>
          </p:cNvPr>
          <p:cNvSpPr>
            <a:spLocks noGrp="1"/>
          </p:cNvSpPr>
          <p:nvPr>
            <p:ph type="title"/>
          </p:nvPr>
        </p:nvSpPr>
        <p:spPr/>
        <p:txBody>
          <a:bodyPr/>
          <a:lstStyle/>
          <a:p>
            <a:r>
              <a:rPr lang="en-US">
                <a:cs typeface="Arial"/>
              </a:rPr>
              <a:t>System Architecture and Design Overview</a:t>
            </a:r>
          </a:p>
        </p:txBody>
      </p:sp>
      <p:pic>
        <p:nvPicPr>
          <p:cNvPr id="6" name="Content Placeholder 5" descr="A screenshot of a medical information&#10;&#10;AI-generated content may be incorrect.">
            <a:extLst>
              <a:ext uri="{FF2B5EF4-FFF2-40B4-BE49-F238E27FC236}">
                <a16:creationId xmlns:a16="http://schemas.microsoft.com/office/drawing/2014/main" id="{EA5B1A68-3F9F-5A82-B06F-9FA0F6674BA8}"/>
              </a:ext>
            </a:extLst>
          </p:cNvPr>
          <p:cNvPicPr>
            <a:picLocks noGrp="1" noChangeAspect="1"/>
          </p:cNvPicPr>
          <p:nvPr>
            <p:ph idx="1"/>
          </p:nvPr>
        </p:nvPicPr>
        <p:blipFill>
          <a:blip r:embed="rId3"/>
          <a:stretch>
            <a:fillRect/>
          </a:stretch>
        </p:blipFill>
        <p:spPr>
          <a:xfrm>
            <a:off x="2597380" y="1825625"/>
            <a:ext cx="8364373" cy="3955415"/>
          </a:xfrm>
          <a:prstGeom prst="rect">
            <a:avLst/>
          </a:prstGeom>
        </p:spPr>
      </p:pic>
    </p:spTree>
    <p:extLst>
      <p:ext uri="{BB962C8B-B14F-4D97-AF65-F5344CB8AC3E}">
        <p14:creationId xmlns:p14="http://schemas.microsoft.com/office/powerpoint/2010/main" val="3438058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ABA67F-8674-AA4F-AA77-07A0B93C3D3F}"/>
              </a:ext>
            </a:extLst>
          </p:cNvPr>
          <p:cNvSpPr>
            <a:spLocks noGrp="1"/>
          </p:cNvSpPr>
          <p:nvPr>
            <p:ph type="body" sz="quarter" idx="3"/>
          </p:nvPr>
        </p:nvSpPr>
        <p:spPr/>
        <p:txBody>
          <a:bodyPr/>
          <a:lstStyle/>
          <a:p>
            <a:r>
              <a:rPr lang="en-US">
                <a:cs typeface="Arial"/>
              </a:rPr>
              <a:t>Physicians</a:t>
            </a:r>
            <a:endParaRPr lang="en-US"/>
          </a:p>
        </p:txBody>
      </p:sp>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r>
              <a:rPr lang="en-US">
                <a:cs typeface="Arial"/>
              </a:rPr>
              <a:t>Implementation Highlights and System Demonstration</a:t>
            </a:r>
            <a:endParaRPr lang="en-US"/>
          </a:p>
        </p:txBody>
      </p:sp>
      <p:sp>
        <p:nvSpPr>
          <p:cNvPr id="4" name="Content Placeholder 3">
            <a:extLst>
              <a:ext uri="{FF2B5EF4-FFF2-40B4-BE49-F238E27FC236}">
                <a16:creationId xmlns:a16="http://schemas.microsoft.com/office/drawing/2014/main" id="{32C9EBED-A161-FB4B-922A-8DC1C446BCB5}"/>
              </a:ext>
            </a:extLst>
          </p:cNvPr>
          <p:cNvSpPr>
            <a:spLocks noGrp="1"/>
          </p:cNvSpPr>
          <p:nvPr>
            <p:ph sz="half" idx="14"/>
          </p:nvPr>
        </p:nvSpPr>
        <p:spPr/>
        <p:txBody>
          <a:bodyPr vert="horz" lIns="91440" tIns="45720" rIns="91440" bIns="45720" rtlCol="0" anchor="t">
            <a:normAutofit/>
          </a:bodyPr>
          <a:lstStyle/>
          <a:p>
            <a:r>
              <a:rPr lang="en-US">
                <a:cs typeface="Arial"/>
              </a:rPr>
              <a:t>Patients are able to view their prescriptions</a:t>
            </a:r>
          </a:p>
          <a:p>
            <a:r>
              <a:rPr lang="en-US">
                <a:cs typeface="Arial"/>
              </a:rPr>
              <a:t>Patients are able to view a map widget of the pharmacies where their prescriptions are located.</a:t>
            </a:r>
          </a:p>
          <a:p>
            <a:r>
              <a:rPr lang="en-US">
                <a:cs typeface="Arial"/>
              </a:rPr>
              <a:t>Patients can view medication information when clicking a prescription.</a:t>
            </a:r>
          </a:p>
        </p:txBody>
      </p:sp>
      <p:sp>
        <p:nvSpPr>
          <p:cNvPr id="5" name="Content Placeholder 4">
            <a:extLst>
              <a:ext uri="{FF2B5EF4-FFF2-40B4-BE49-F238E27FC236}">
                <a16:creationId xmlns:a16="http://schemas.microsoft.com/office/drawing/2014/main" id="{435618A8-726A-A644-8CF4-3D6C9DACAB5E}"/>
              </a:ext>
            </a:extLst>
          </p:cNvPr>
          <p:cNvSpPr>
            <a:spLocks noGrp="1"/>
          </p:cNvSpPr>
          <p:nvPr>
            <p:ph sz="half" idx="13"/>
          </p:nvPr>
        </p:nvSpPr>
        <p:spPr>
          <a:xfrm>
            <a:off x="6676900" y="2604304"/>
            <a:ext cx="4758353" cy="3176736"/>
          </a:xfrm>
        </p:spPr>
        <p:txBody>
          <a:bodyPr vert="horz" lIns="91440" tIns="45720" rIns="91440" bIns="45720" rtlCol="0" anchor="t">
            <a:normAutofit/>
          </a:bodyPr>
          <a:lstStyle/>
          <a:p>
            <a:r>
              <a:rPr lang="en-US">
                <a:cs typeface="Arial"/>
              </a:rPr>
              <a:t>Physicians are able to view their patients and their basic information</a:t>
            </a:r>
          </a:p>
          <a:p>
            <a:r>
              <a:rPr lang="en-US">
                <a:cs typeface="Arial"/>
              </a:rPr>
              <a:t>Physicians are able to view the prescriptions assigned to their patients</a:t>
            </a:r>
          </a:p>
          <a:p>
            <a:r>
              <a:rPr lang="en-US">
                <a:cs typeface="Arial"/>
              </a:rPr>
              <a:t>Physicians can use a prescription builder to assign and modify prescriptions to patients</a:t>
            </a:r>
          </a:p>
          <a:p>
            <a:endParaRPr lang="en-US">
              <a:cs typeface="Arial"/>
            </a:endParaRPr>
          </a:p>
        </p:txBody>
      </p:sp>
      <p:sp>
        <p:nvSpPr>
          <p:cNvPr id="6" name="Text Placeholder 5">
            <a:extLst>
              <a:ext uri="{FF2B5EF4-FFF2-40B4-BE49-F238E27FC236}">
                <a16:creationId xmlns:a16="http://schemas.microsoft.com/office/drawing/2014/main" id="{55B498D4-23B8-F849-A7C8-599C37A9E8E8}"/>
              </a:ext>
            </a:extLst>
          </p:cNvPr>
          <p:cNvSpPr>
            <a:spLocks noGrp="1"/>
          </p:cNvSpPr>
          <p:nvPr>
            <p:ph type="body" sz="quarter" idx="15"/>
          </p:nvPr>
        </p:nvSpPr>
        <p:spPr/>
        <p:txBody>
          <a:bodyPr/>
          <a:lstStyle/>
          <a:p>
            <a:r>
              <a:rPr lang="en-US">
                <a:cs typeface="Arial"/>
              </a:rPr>
              <a:t>Patients</a:t>
            </a:r>
            <a:endParaRPr lang="en-US"/>
          </a:p>
        </p:txBody>
      </p:sp>
    </p:spTree>
    <p:extLst>
      <p:ext uri="{BB962C8B-B14F-4D97-AF65-F5344CB8AC3E}">
        <p14:creationId xmlns:p14="http://schemas.microsoft.com/office/powerpoint/2010/main" val="1693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dirty="0">
                <a:cs typeface="Arial"/>
              </a:rPr>
              <a:t>Testing, Evaluation and Results</a:t>
            </a:r>
            <a:endParaRPr lang="en-US" dirty="0"/>
          </a:p>
        </p:txBody>
      </p:sp>
      <p:sp>
        <p:nvSpPr>
          <p:cNvPr id="3" name="Content Placeholder 2">
            <a:extLst>
              <a:ext uri="{FF2B5EF4-FFF2-40B4-BE49-F238E27FC236}">
                <a16:creationId xmlns:a16="http://schemas.microsoft.com/office/drawing/2014/main" id="{71C8BC60-8B6F-43C0-B8A1-05577F05A6CE}"/>
              </a:ext>
            </a:extLst>
          </p:cNvPr>
          <p:cNvSpPr>
            <a:spLocks noGrp="1"/>
          </p:cNvSpPr>
          <p:nvPr>
            <p:ph idx="1"/>
          </p:nvPr>
        </p:nvSpPr>
        <p:spPr/>
        <p:txBody>
          <a:bodyPr vert="horz" lIns="91440" tIns="45720" rIns="91440" bIns="45720" rtlCol="0" anchor="t">
            <a:normAutofit/>
          </a:bodyPr>
          <a:lstStyle/>
          <a:p>
            <a:r>
              <a:rPr lang="en-US">
                <a:cs typeface="Arial"/>
              </a:rPr>
              <a:t>We mostly relied on Postman to test our GET, POST, and PUT calls. We chose this method because it was a straightforward way to individually test our routes. Additionally, we could save these tests and revisit them later if we changed anything in our backend or linking code. Doing this ensured that if we encountered any problems, we could eliminate the backend calls as an area of conflict, since if the calls worked through Postman, the issue was likely frontend related.</a:t>
            </a:r>
          </a:p>
        </p:txBody>
      </p:sp>
    </p:spTree>
    <p:extLst>
      <p:ext uri="{BB962C8B-B14F-4D97-AF65-F5344CB8AC3E}">
        <p14:creationId xmlns:p14="http://schemas.microsoft.com/office/powerpoint/2010/main" val="1335522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6F1D7-0B1E-CFCF-DBEA-A2672A9A12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C28134-66EB-219A-ED4B-DEFB09400384}"/>
              </a:ext>
            </a:extLst>
          </p:cNvPr>
          <p:cNvSpPr>
            <a:spLocks noGrp="1"/>
          </p:cNvSpPr>
          <p:nvPr>
            <p:ph type="title"/>
          </p:nvPr>
        </p:nvSpPr>
        <p:spPr/>
        <p:txBody>
          <a:bodyPr/>
          <a:lstStyle/>
          <a:p>
            <a:r>
              <a:rPr lang="en-US">
                <a:cs typeface="Arial"/>
              </a:rPr>
              <a:t>Testing, Evaluation and Results</a:t>
            </a:r>
            <a:endParaRPr lang="en-US"/>
          </a:p>
        </p:txBody>
      </p:sp>
      <p:pic>
        <p:nvPicPr>
          <p:cNvPr id="4" name="Content Placeholder 3" descr="A screenshot of a computer&#10;&#10;AI-generated content may be incorrect.">
            <a:extLst>
              <a:ext uri="{FF2B5EF4-FFF2-40B4-BE49-F238E27FC236}">
                <a16:creationId xmlns:a16="http://schemas.microsoft.com/office/drawing/2014/main" id="{6911504E-F565-2C1A-4E1B-35BE945A1DD0}"/>
              </a:ext>
            </a:extLst>
          </p:cNvPr>
          <p:cNvPicPr>
            <a:picLocks noGrp="1" noChangeAspect="1"/>
          </p:cNvPicPr>
          <p:nvPr>
            <p:ph idx="1"/>
          </p:nvPr>
        </p:nvPicPr>
        <p:blipFill>
          <a:blip r:embed="rId3"/>
          <a:stretch>
            <a:fillRect/>
          </a:stretch>
        </p:blipFill>
        <p:spPr>
          <a:xfrm>
            <a:off x="3118372" y="1499824"/>
            <a:ext cx="7325290" cy="4633992"/>
          </a:xfrm>
          <a:prstGeom prst="rect">
            <a:avLst/>
          </a:prstGeom>
        </p:spPr>
      </p:pic>
    </p:spTree>
    <p:extLst>
      <p:ext uri="{BB962C8B-B14F-4D97-AF65-F5344CB8AC3E}">
        <p14:creationId xmlns:p14="http://schemas.microsoft.com/office/powerpoint/2010/main" val="3886417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EADB1-537C-6DBA-47C2-56C4C3DA8E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E648C2-D219-CE79-6563-4EFDAC229A1B}"/>
              </a:ext>
            </a:extLst>
          </p:cNvPr>
          <p:cNvSpPr>
            <a:spLocks noGrp="1"/>
          </p:cNvSpPr>
          <p:nvPr>
            <p:ph type="title"/>
          </p:nvPr>
        </p:nvSpPr>
        <p:spPr/>
        <p:txBody>
          <a:bodyPr/>
          <a:lstStyle/>
          <a:p>
            <a:r>
              <a:rPr lang="en-US">
                <a:cs typeface="Arial"/>
              </a:rPr>
              <a:t>Testing, Evaluation and Results</a:t>
            </a:r>
          </a:p>
        </p:txBody>
      </p:sp>
      <p:sp>
        <p:nvSpPr>
          <p:cNvPr id="3" name="Content Placeholder 2">
            <a:extLst>
              <a:ext uri="{FF2B5EF4-FFF2-40B4-BE49-F238E27FC236}">
                <a16:creationId xmlns:a16="http://schemas.microsoft.com/office/drawing/2014/main" id="{062A7BDD-E8E1-5D8F-4C31-F056DBC2E2CA}"/>
              </a:ext>
            </a:extLst>
          </p:cNvPr>
          <p:cNvSpPr>
            <a:spLocks noGrp="1"/>
          </p:cNvSpPr>
          <p:nvPr>
            <p:ph idx="1"/>
          </p:nvPr>
        </p:nvSpPr>
        <p:spPr/>
        <p:txBody>
          <a:bodyPr vert="horz" lIns="91440" tIns="45720" rIns="91440" bIns="45720" rtlCol="0" anchor="t">
            <a:normAutofit/>
          </a:bodyPr>
          <a:lstStyle/>
          <a:p>
            <a:r>
              <a:rPr lang="en-US">
                <a:cs typeface="Arial"/>
              </a:rPr>
              <a:t>Evaluation:</a:t>
            </a:r>
          </a:p>
          <a:p>
            <a:pPr lvl="1">
              <a:buFont typeface="Courier New" panose="020B0604020202020204" pitchFamily="34" charset="0"/>
              <a:buChar char="o"/>
            </a:pPr>
            <a:r>
              <a:rPr lang="en-US">
                <a:cs typeface="Arial"/>
              </a:rPr>
              <a:t>After testing through Postman we found that our backend routes to the database were working as expected. We then evaluated that the frontend data returned was accurate based on the information stored in our database. The response time for POST calls were around 500-560ms, and the response time for GET calls were around 100-150ms.</a:t>
            </a:r>
          </a:p>
          <a:p>
            <a:r>
              <a:rPr lang="en-US">
                <a:cs typeface="Arial"/>
              </a:rPr>
              <a:t>Results:</a:t>
            </a:r>
          </a:p>
          <a:p>
            <a:pPr lvl="1">
              <a:buFont typeface="Courier New" panose="020B0604020202020204" pitchFamily="34" charset="0"/>
              <a:buChar char="o"/>
            </a:pPr>
            <a:r>
              <a:rPr lang="en-US">
                <a:cs typeface="Arial"/>
              </a:rPr>
              <a:t>We concluded that the application worked according to our expectations.</a:t>
            </a:r>
          </a:p>
        </p:txBody>
      </p:sp>
    </p:spTree>
    <p:extLst>
      <p:ext uri="{BB962C8B-B14F-4D97-AF65-F5344CB8AC3E}">
        <p14:creationId xmlns:p14="http://schemas.microsoft.com/office/powerpoint/2010/main" val="41355928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162A7-0BBD-5FB4-45E6-85D64B02E5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21C603-C4B8-4870-F2C0-A0B3368ACB31}"/>
              </a:ext>
            </a:extLst>
          </p:cNvPr>
          <p:cNvSpPr>
            <a:spLocks noGrp="1"/>
          </p:cNvSpPr>
          <p:nvPr>
            <p:ph type="title"/>
          </p:nvPr>
        </p:nvSpPr>
        <p:spPr/>
        <p:txBody>
          <a:bodyPr/>
          <a:lstStyle/>
          <a:p>
            <a:r>
              <a:rPr lang="en-US">
                <a:cs typeface="Arial"/>
              </a:rPr>
              <a:t>Challenges, Lessons Learned</a:t>
            </a:r>
          </a:p>
        </p:txBody>
      </p:sp>
      <p:sp>
        <p:nvSpPr>
          <p:cNvPr id="3" name="Content Placeholder 2">
            <a:extLst>
              <a:ext uri="{FF2B5EF4-FFF2-40B4-BE49-F238E27FC236}">
                <a16:creationId xmlns:a16="http://schemas.microsoft.com/office/drawing/2014/main" id="{5C3CC3B3-B504-2228-8D2B-BC6FBF943D2D}"/>
              </a:ext>
            </a:extLst>
          </p:cNvPr>
          <p:cNvSpPr>
            <a:spLocks noGrp="1"/>
          </p:cNvSpPr>
          <p:nvPr>
            <p:ph idx="1"/>
          </p:nvPr>
        </p:nvSpPr>
        <p:spPr/>
        <p:txBody>
          <a:bodyPr vert="horz" lIns="91440" tIns="45720" rIns="91440" bIns="45720" rtlCol="0" anchor="t">
            <a:normAutofit/>
          </a:bodyPr>
          <a:lstStyle/>
          <a:p>
            <a:r>
              <a:rPr lang="en-US">
                <a:cs typeface="Arial"/>
              </a:rPr>
              <a:t>Challenges:</a:t>
            </a:r>
          </a:p>
          <a:p>
            <a:pPr lvl="1">
              <a:buFont typeface="Courier New,monospace" panose="020B0604020202020204" pitchFamily="34" charset="0"/>
              <a:buChar char="o"/>
            </a:pPr>
            <a:r>
              <a:rPr lang="en-US">
                <a:cs typeface="Arial"/>
              </a:rPr>
              <a:t>Linking the backend and frontend, often encountering database errors.</a:t>
            </a:r>
            <a:endParaRPr lang="en-US">
              <a:solidFill>
                <a:srgbClr val="000000"/>
              </a:solidFill>
              <a:cs typeface="Arial"/>
            </a:endParaRPr>
          </a:p>
          <a:p>
            <a:pPr lvl="1">
              <a:buFont typeface="Courier New,monospace" panose="020B0604020202020204" pitchFamily="34" charset="0"/>
              <a:buChar char="o"/>
            </a:pPr>
            <a:r>
              <a:rPr lang="en-US">
                <a:cs typeface="Arial"/>
              </a:rPr>
              <a:t>Revising the database so that it matches up with the frontend's necessities (such as setting fields to nullable / modifying existing data).</a:t>
            </a:r>
            <a:endParaRPr lang="en-US"/>
          </a:p>
          <a:p>
            <a:r>
              <a:rPr lang="en-US">
                <a:cs typeface="Arial"/>
              </a:rPr>
              <a:t>Lessons Learned:</a:t>
            </a:r>
          </a:p>
          <a:p>
            <a:pPr lvl="1">
              <a:buFont typeface="Courier New" panose="020B0604020202020204" pitchFamily="34" charset="0"/>
              <a:buChar char="o"/>
            </a:pPr>
            <a:r>
              <a:rPr lang="en-US">
                <a:cs typeface="Arial"/>
              </a:rPr>
              <a:t>Make sure to review the database when encountering problems.</a:t>
            </a:r>
          </a:p>
          <a:p>
            <a:pPr lvl="1">
              <a:buFont typeface="Courier New" panose="020B0604020202020204" pitchFamily="34" charset="0"/>
              <a:buChar char="o"/>
            </a:pPr>
            <a:r>
              <a:rPr lang="en-US">
                <a:cs typeface="Arial"/>
              </a:rPr>
              <a:t>Make a habit of using Dev Console.</a:t>
            </a:r>
          </a:p>
          <a:p>
            <a:pPr lvl="1">
              <a:buFont typeface="Courier New" panose="020B0604020202020204" pitchFamily="34" charset="0"/>
              <a:buChar char="o"/>
            </a:pPr>
            <a:endParaRPr lang="en-US">
              <a:cs typeface="Arial"/>
            </a:endParaRPr>
          </a:p>
        </p:txBody>
      </p:sp>
    </p:spTree>
    <p:extLst>
      <p:ext uri="{BB962C8B-B14F-4D97-AF65-F5344CB8AC3E}">
        <p14:creationId xmlns:p14="http://schemas.microsoft.com/office/powerpoint/2010/main" val="25567572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A67F2-6CE0-816D-E488-03CC2804DF9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2B7D0B-652E-6410-131E-E2932672433C}"/>
              </a:ext>
            </a:extLst>
          </p:cNvPr>
          <p:cNvSpPr>
            <a:spLocks noGrp="1"/>
          </p:cNvSpPr>
          <p:nvPr>
            <p:ph idx="1"/>
          </p:nvPr>
        </p:nvSpPr>
        <p:spPr>
          <a:xfrm>
            <a:off x="1920240" y="541708"/>
            <a:ext cx="9718652" cy="5239332"/>
          </a:xfrm>
        </p:spPr>
        <p:txBody>
          <a:bodyPr vert="horz" lIns="91440" tIns="45720" rIns="91440" bIns="45720" rtlCol="0" anchor="t">
            <a:normAutofit/>
          </a:bodyPr>
          <a:lstStyle/>
          <a:p>
            <a:pPr marL="0" indent="0">
              <a:buNone/>
            </a:pPr>
            <a:endParaRPr lang="en-US" sz="4800">
              <a:cs typeface="Arial"/>
            </a:endParaRPr>
          </a:p>
          <a:p>
            <a:pPr marL="0" indent="0" algn="ctr">
              <a:buNone/>
            </a:pPr>
            <a:endParaRPr lang="en-US" sz="4800">
              <a:cs typeface="Arial"/>
            </a:endParaRPr>
          </a:p>
          <a:p>
            <a:pPr marL="0" indent="0" algn="ctr">
              <a:buNone/>
            </a:pPr>
            <a:endParaRPr lang="en-US" sz="4800">
              <a:cs typeface="Arial"/>
            </a:endParaRPr>
          </a:p>
          <a:p>
            <a:pPr marL="0" indent="0" algn="ctr">
              <a:buNone/>
            </a:pPr>
            <a:r>
              <a:rPr lang="en-US" sz="4800">
                <a:cs typeface="Arial"/>
              </a:rPr>
              <a:t>Shortcomings Wishlist</a:t>
            </a:r>
            <a:endParaRPr lang="en-US">
              <a:cs typeface="Arial"/>
            </a:endParaRPr>
          </a:p>
        </p:txBody>
      </p:sp>
    </p:spTree>
    <p:extLst>
      <p:ext uri="{BB962C8B-B14F-4D97-AF65-F5344CB8AC3E}">
        <p14:creationId xmlns:p14="http://schemas.microsoft.com/office/powerpoint/2010/main" val="38850328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389F2-0FD4-564C-D50A-8010C6E823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0ECED8-F364-5538-FBFC-4412A4ABED44}"/>
              </a:ext>
            </a:extLst>
          </p:cNvPr>
          <p:cNvSpPr>
            <a:spLocks noGrp="1"/>
          </p:cNvSpPr>
          <p:nvPr>
            <p:ph type="title"/>
          </p:nvPr>
        </p:nvSpPr>
        <p:spPr/>
        <p:txBody>
          <a:bodyPr/>
          <a:lstStyle/>
          <a:p>
            <a:r>
              <a:rPr lang="en-US">
                <a:cs typeface="Arial"/>
              </a:rPr>
              <a:t>Shortcomings and Limitations</a:t>
            </a:r>
          </a:p>
        </p:txBody>
      </p:sp>
      <p:sp>
        <p:nvSpPr>
          <p:cNvPr id="3" name="Content Placeholder 2">
            <a:extLst>
              <a:ext uri="{FF2B5EF4-FFF2-40B4-BE49-F238E27FC236}">
                <a16:creationId xmlns:a16="http://schemas.microsoft.com/office/drawing/2014/main" id="{801AC1BD-E240-8191-02BC-C74891519675}"/>
              </a:ext>
            </a:extLst>
          </p:cNvPr>
          <p:cNvSpPr>
            <a:spLocks noGrp="1"/>
          </p:cNvSpPr>
          <p:nvPr>
            <p:ph idx="1"/>
          </p:nvPr>
        </p:nvSpPr>
        <p:spPr/>
        <p:txBody>
          <a:bodyPr vert="horz" lIns="91440" tIns="45720" rIns="91440" bIns="45720" rtlCol="0" anchor="t">
            <a:normAutofit/>
          </a:bodyPr>
          <a:lstStyle/>
          <a:p>
            <a:r>
              <a:rPr lang="en-US">
                <a:cs typeface="Arial"/>
              </a:rPr>
              <a:t>Settings button only allows you to sign out.</a:t>
            </a:r>
          </a:p>
          <a:p>
            <a:r>
              <a:rPr lang="en-US">
                <a:cs typeface="Arial"/>
              </a:rPr>
              <a:t>No side-effect information.</a:t>
            </a:r>
          </a:p>
          <a:p>
            <a:r>
              <a:rPr lang="en-US">
                <a:cs typeface="Arial"/>
              </a:rPr>
              <a:t>No messaging system.</a:t>
            </a:r>
          </a:p>
          <a:p>
            <a:r>
              <a:rPr lang="en-US">
                <a:cs typeface="Arial"/>
              </a:rPr>
              <a:t>Not HIPAA compliant.</a:t>
            </a:r>
          </a:p>
          <a:p>
            <a:pPr lvl="1">
              <a:buFont typeface="Courier New" panose="020B0604020202020204" pitchFamily="34" charset="0"/>
              <a:buChar char="o"/>
            </a:pPr>
            <a:endParaRPr lang="en-US">
              <a:cs typeface="Arial"/>
            </a:endParaRPr>
          </a:p>
        </p:txBody>
      </p:sp>
    </p:spTree>
    <p:extLst>
      <p:ext uri="{BB962C8B-B14F-4D97-AF65-F5344CB8AC3E}">
        <p14:creationId xmlns:p14="http://schemas.microsoft.com/office/powerpoint/2010/main" val="3674150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712AB-6855-CD2C-3CF1-1BAD230264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B1A4D0-ACA7-6D31-62BB-6C4163039697}"/>
              </a:ext>
            </a:extLst>
          </p:cNvPr>
          <p:cNvSpPr>
            <a:spLocks noGrp="1"/>
          </p:cNvSpPr>
          <p:nvPr>
            <p:ph type="title"/>
          </p:nvPr>
        </p:nvSpPr>
        <p:spPr/>
        <p:txBody>
          <a:bodyPr/>
          <a:lstStyle/>
          <a:p>
            <a:r>
              <a:rPr lang="en-US">
                <a:cs typeface="Arial"/>
              </a:rPr>
              <a:t>Wishlist and Future Improvements</a:t>
            </a:r>
          </a:p>
        </p:txBody>
      </p:sp>
      <p:sp>
        <p:nvSpPr>
          <p:cNvPr id="3" name="Content Placeholder 2">
            <a:extLst>
              <a:ext uri="{FF2B5EF4-FFF2-40B4-BE49-F238E27FC236}">
                <a16:creationId xmlns:a16="http://schemas.microsoft.com/office/drawing/2014/main" id="{3FB0E1FE-E1B0-E299-4873-E4B6A9AEDC42}"/>
              </a:ext>
            </a:extLst>
          </p:cNvPr>
          <p:cNvSpPr>
            <a:spLocks noGrp="1"/>
          </p:cNvSpPr>
          <p:nvPr>
            <p:ph idx="1"/>
          </p:nvPr>
        </p:nvSpPr>
        <p:spPr/>
        <p:txBody>
          <a:bodyPr vert="horz" lIns="91440" tIns="45720" rIns="91440" bIns="45720" rtlCol="0" anchor="t">
            <a:normAutofit/>
          </a:bodyPr>
          <a:lstStyle/>
          <a:p>
            <a:r>
              <a:rPr lang="en-US">
                <a:cs typeface="Arial"/>
              </a:rPr>
              <a:t>Implement a more robust settings page for users to be able to change their account and contact information.</a:t>
            </a:r>
          </a:p>
          <a:p>
            <a:r>
              <a:rPr lang="en-US">
                <a:cs typeface="Arial"/>
              </a:rPr>
              <a:t>Add side effect information from the respective pharmaceutical manufacturers in the medication table from the patient side.</a:t>
            </a:r>
          </a:p>
          <a:p>
            <a:r>
              <a:rPr lang="en-US">
                <a:cs typeface="Arial"/>
              </a:rPr>
              <a:t>Implement a separate page dedicated to entering additional patient information, such as blood pressure, weight, etc.</a:t>
            </a:r>
          </a:p>
          <a:p>
            <a:r>
              <a:rPr lang="en-US">
                <a:cs typeface="Arial"/>
              </a:rPr>
              <a:t>Implement a message system to request for prescription updates on behalf of the doctor.</a:t>
            </a:r>
          </a:p>
          <a:p>
            <a:r>
              <a:rPr lang="en-US">
                <a:cs typeface="Arial"/>
              </a:rPr>
              <a:t>HIPAA compliance.</a:t>
            </a:r>
          </a:p>
          <a:p>
            <a:pPr lvl="1">
              <a:buFont typeface="Courier New" panose="020B0604020202020204" pitchFamily="34" charset="0"/>
              <a:buChar char="o"/>
            </a:pPr>
            <a:endParaRPr lang="en-US">
              <a:cs typeface="Arial"/>
            </a:endParaRPr>
          </a:p>
        </p:txBody>
      </p:sp>
    </p:spTree>
    <p:extLst>
      <p:ext uri="{BB962C8B-B14F-4D97-AF65-F5344CB8AC3E}">
        <p14:creationId xmlns:p14="http://schemas.microsoft.com/office/powerpoint/2010/main" val="2122083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r>
              <a:rPr lang="en-US">
                <a:cs typeface="Arial"/>
              </a:rPr>
              <a:t>Problem Definition and Motivation</a:t>
            </a:r>
            <a:endParaRPr lang="en-US"/>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p:txBody>
          <a:bodyPr vert="horz" lIns="91440" tIns="45720" rIns="91440" bIns="45720" rtlCol="0" anchor="t">
            <a:normAutofit/>
          </a:bodyPr>
          <a:lstStyle/>
          <a:p>
            <a:r>
              <a:rPr lang="en-US">
                <a:cs typeface="Arial"/>
              </a:rPr>
              <a:t>The problem identified is that physicians struggle to keep track of their patients and their information, and patients struggle to keep track of their prescriptions.</a:t>
            </a:r>
            <a:endParaRPr lang="en-US"/>
          </a:p>
          <a:p>
            <a:r>
              <a:rPr lang="en-US">
                <a:cs typeface="Arial"/>
              </a:rPr>
              <a:t>These problems can manifest themselves in a few different ways: for example, physicians may have to rely on outdated paper prescriptions that can easily get misplaced. Even if they do switch to an application, applications that aim to help solve this problem are usually complex and hard to navigate for even the average user, let alone the elderly or users that struggle with digital literacy.</a:t>
            </a:r>
            <a:endParaRPr lang="en-US"/>
          </a:p>
          <a:p>
            <a:r>
              <a:rPr lang="en-US">
                <a:cs typeface="Arial"/>
              </a:rPr>
              <a:t>The motivation is to provide a concise and easy to navigate website that both patients and physicians alike will be able to use. Something simple that will require little to no time to learn how to interact with.</a:t>
            </a:r>
          </a:p>
        </p:txBody>
      </p:sp>
    </p:spTree>
    <p:extLst>
      <p:ext uri="{BB962C8B-B14F-4D97-AF65-F5344CB8AC3E}">
        <p14:creationId xmlns:p14="http://schemas.microsoft.com/office/powerpoint/2010/main" val="4406509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B5715F-E9C9-1D4D-9583-18347D3A7BA2}"/>
              </a:ext>
            </a:extLst>
          </p:cNvPr>
          <p:cNvSpPr>
            <a:spLocks noGrp="1"/>
          </p:cNvSpPr>
          <p:nvPr>
            <p:ph idx="1"/>
          </p:nvPr>
        </p:nvSpPr>
        <p:spPr/>
        <p:txBody>
          <a:bodyPr vert="horz" lIns="91440" tIns="45720" rIns="91440" bIns="45720" rtlCol="0" anchor="t">
            <a:normAutofit/>
          </a:bodyPr>
          <a:lstStyle/>
          <a:p>
            <a:r>
              <a:rPr lang="en-US">
                <a:ea typeface="+mn-lt"/>
                <a:cs typeface="+mn-lt"/>
                <a:hlinkClick r:id="rId2"/>
              </a:rPr>
              <a:t>https://multipurposethemes.com/blog/crafting-hospital-dashboard-template-interface-for-engaging-data-insights/</a:t>
            </a:r>
            <a:r>
              <a:rPr lang="en-US">
                <a:ea typeface="+mn-lt"/>
                <a:cs typeface="+mn-lt"/>
              </a:rPr>
              <a:t> </a:t>
            </a:r>
          </a:p>
          <a:p>
            <a:r>
              <a:rPr lang="en-US">
                <a:ea typeface="+mn-lt"/>
                <a:cs typeface="+mn-lt"/>
                <a:hlinkClick r:id="rId3"/>
              </a:rPr>
              <a:t>https://www.figma.com/board/hCJgrrMACazgjX9Vw0evSz/UML-Diagrams--Community-?node-id=0-1&amp;p=f&amp;t=TWXxBSHFubWZ9E9u-0</a:t>
            </a:r>
            <a:r>
              <a:rPr lang="en-US">
                <a:ea typeface="+mn-lt"/>
                <a:cs typeface="+mn-lt"/>
              </a:rPr>
              <a:t> </a:t>
            </a:r>
          </a:p>
          <a:p>
            <a:r>
              <a:rPr lang="en-US">
                <a:ea typeface="+mn-lt"/>
                <a:cs typeface="+mn-lt"/>
                <a:hlinkClick r:id="rId4"/>
              </a:rPr>
              <a:t>https://sequencediagram.org/</a:t>
            </a:r>
            <a:r>
              <a:rPr lang="en-US">
                <a:ea typeface="+mn-lt"/>
                <a:cs typeface="+mn-lt"/>
              </a:rPr>
              <a:t> </a:t>
            </a:r>
          </a:p>
        </p:txBody>
      </p:sp>
      <p:sp>
        <p:nvSpPr>
          <p:cNvPr id="3" name="Title 2">
            <a:extLst>
              <a:ext uri="{FF2B5EF4-FFF2-40B4-BE49-F238E27FC236}">
                <a16:creationId xmlns:a16="http://schemas.microsoft.com/office/drawing/2014/main" id="{B5D239BE-7595-C945-8B49-59119C2E49F8}"/>
              </a:ext>
            </a:extLst>
          </p:cNvPr>
          <p:cNvSpPr>
            <a:spLocks noGrp="1"/>
          </p:cNvSpPr>
          <p:nvPr>
            <p:ph type="title"/>
          </p:nvPr>
        </p:nvSpPr>
        <p:spPr/>
        <p:txBody>
          <a:bodyPr/>
          <a:lstStyle/>
          <a:p>
            <a:r>
              <a:rPr lang="en-US">
                <a:cs typeface="Arial"/>
              </a:rPr>
              <a:t>References</a:t>
            </a:r>
            <a:endParaRPr lang="en-US"/>
          </a:p>
        </p:txBody>
      </p:sp>
    </p:spTree>
    <p:extLst>
      <p:ext uri="{BB962C8B-B14F-4D97-AF65-F5344CB8AC3E}">
        <p14:creationId xmlns:p14="http://schemas.microsoft.com/office/powerpoint/2010/main" val="8098823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3B5A0D-6B15-A0DA-CE6B-79C82944D58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02BDD7-30DA-B288-C81D-75E3AAF73D73}"/>
              </a:ext>
            </a:extLst>
          </p:cNvPr>
          <p:cNvSpPr>
            <a:spLocks noGrp="1"/>
          </p:cNvSpPr>
          <p:nvPr>
            <p:ph idx="1"/>
          </p:nvPr>
        </p:nvSpPr>
        <p:spPr/>
        <p:txBody>
          <a:bodyPr vert="horz" lIns="91440" tIns="45720" rIns="91440" bIns="45720" rtlCol="0" anchor="t">
            <a:normAutofit/>
          </a:bodyPr>
          <a:lstStyle/>
          <a:p>
            <a:pPr marL="0" indent="0" algn="ctr">
              <a:buNone/>
            </a:pPr>
            <a:endParaRPr lang="en-US" sz="5400">
              <a:ea typeface="+mn-lt"/>
              <a:cs typeface="+mn-lt"/>
            </a:endParaRPr>
          </a:p>
          <a:p>
            <a:pPr marL="0" indent="0" algn="ctr">
              <a:buNone/>
            </a:pPr>
            <a:r>
              <a:rPr lang="en-US" sz="5400">
                <a:ea typeface="+mn-lt"/>
                <a:cs typeface="+mn-lt"/>
              </a:rPr>
              <a:t>Thank you for listening</a:t>
            </a:r>
            <a:endParaRPr lang="en-US">
              <a:cs typeface="Arial"/>
            </a:endParaRPr>
          </a:p>
        </p:txBody>
      </p:sp>
      <p:sp>
        <p:nvSpPr>
          <p:cNvPr id="3" name="Title 2">
            <a:extLst>
              <a:ext uri="{FF2B5EF4-FFF2-40B4-BE49-F238E27FC236}">
                <a16:creationId xmlns:a16="http://schemas.microsoft.com/office/drawing/2014/main" id="{8F722065-29A4-0DD7-083C-A29FEAE6FA9C}"/>
              </a:ext>
            </a:extLst>
          </p:cNvPr>
          <p:cNvSpPr>
            <a:spLocks noGrp="1"/>
          </p:cNvSpPr>
          <p:nvPr>
            <p:ph type="title"/>
          </p:nvPr>
        </p:nvSpPr>
        <p:spPr/>
        <p:txBody>
          <a:bodyPr/>
          <a:lstStyle/>
          <a:p>
            <a:endParaRPr lang="en-US">
              <a:cs typeface="Arial"/>
            </a:endParaRPr>
          </a:p>
        </p:txBody>
      </p:sp>
    </p:spTree>
    <p:extLst>
      <p:ext uri="{BB962C8B-B14F-4D97-AF65-F5344CB8AC3E}">
        <p14:creationId xmlns:p14="http://schemas.microsoft.com/office/powerpoint/2010/main" val="2682460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F6B5D-C777-64F4-5A47-61371A3BA3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ADCEEF-6AC6-13A9-3DCB-CA8EBFF942F1}"/>
              </a:ext>
            </a:extLst>
          </p:cNvPr>
          <p:cNvSpPr>
            <a:spLocks noGrp="1"/>
          </p:cNvSpPr>
          <p:nvPr>
            <p:ph type="title"/>
          </p:nvPr>
        </p:nvSpPr>
        <p:spPr/>
        <p:txBody>
          <a:bodyPr/>
          <a:lstStyle/>
          <a:p>
            <a:r>
              <a:rPr lang="en-US">
                <a:cs typeface="Arial"/>
              </a:rPr>
              <a:t>Problem Definition and Motivation</a:t>
            </a:r>
            <a:endParaRPr lang="en-US"/>
          </a:p>
        </p:txBody>
      </p:sp>
      <p:pic>
        <p:nvPicPr>
          <p:cNvPr id="4" name="Content Placeholder 3" descr="A screenshot of a medical information&#10;&#10;AI-generated content may be incorrect.">
            <a:extLst>
              <a:ext uri="{FF2B5EF4-FFF2-40B4-BE49-F238E27FC236}">
                <a16:creationId xmlns:a16="http://schemas.microsoft.com/office/drawing/2014/main" id="{D44EADCD-FEC8-9676-C936-013EAACB8072}"/>
              </a:ext>
            </a:extLst>
          </p:cNvPr>
          <p:cNvPicPr>
            <a:picLocks noGrp="1" noChangeAspect="1"/>
          </p:cNvPicPr>
          <p:nvPr>
            <p:ph idx="1"/>
          </p:nvPr>
        </p:nvPicPr>
        <p:blipFill>
          <a:blip r:embed="rId3"/>
          <a:stretch>
            <a:fillRect/>
          </a:stretch>
        </p:blipFill>
        <p:spPr>
          <a:xfrm>
            <a:off x="2134394" y="1710803"/>
            <a:ext cx="4617824" cy="4435192"/>
          </a:xfrm>
          <a:prstGeom prst="rect">
            <a:avLst/>
          </a:prstGeom>
        </p:spPr>
      </p:pic>
      <p:pic>
        <p:nvPicPr>
          <p:cNvPr id="8" name="Picture 7" descr="A screenshot of a medical report&#10;&#10;AI-generated content may be incorrect.">
            <a:extLst>
              <a:ext uri="{FF2B5EF4-FFF2-40B4-BE49-F238E27FC236}">
                <a16:creationId xmlns:a16="http://schemas.microsoft.com/office/drawing/2014/main" id="{FF53E5FF-9804-A818-19F0-BB61FCF00230}"/>
              </a:ext>
            </a:extLst>
          </p:cNvPr>
          <p:cNvPicPr>
            <a:picLocks noChangeAspect="1"/>
          </p:cNvPicPr>
          <p:nvPr/>
        </p:nvPicPr>
        <p:blipFill>
          <a:blip r:embed="rId4"/>
          <a:stretch>
            <a:fillRect/>
          </a:stretch>
        </p:blipFill>
        <p:spPr>
          <a:xfrm>
            <a:off x="7027868" y="1723588"/>
            <a:ext cx="4614620" cy="4440744"/>
          </a:xfrm>
          <a:prstGeom prst="rect">
            <a:avLst/>
          </a:prstGeom>
        </p:spPr>
      </p:pic>
    </p:spTree>
    <p:extLst>
      <p:ext uri="{BB962C8B-B14F-4D97-AF65-F5344CB8AC3E}">
        <p14:creationId xmlns:p14="http://schemas.microsoft.com/office/powerpoint/2010/main" val="2212199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p:txBody>
          <a:bodyPr/>
          <a:lstStyle/>
          <a:p>
            <a:r>
              <a:rPr lang="en-US">
                <a:cs typeface="Arial"/>
              </a:rPr>
              <a:t>System Architecture and Design Overview</a:t>
            </a:r>
            <a:endParaRPr lang="en-US"/>
          </a:p>
        </p:txBody>
      </p:sp>
      <p:sp>
        <p:nvSpPr>
          <p:cNvPr id="3" name="Content Placeholder 2">
            <a:extLst>
              <a:ext uri="{FF2B5EF4-FFF2-40B4-BE49-F238E27FC236}">
                <a16:creationId xmlns:a16="http://schemas.microsoft.com/office/drawing/2014/main" id="{CF81B23B-0799-154D-92E9-8AB70F2367E0}"/>
              </a:ext>
            </a:extLst>
          </p:cNvPr>
          <p:cNvSpPr>
            <a:spLocks noGrp="1"/>
          </p:cNvSpPr>
          <p:nvPr>
            <p:ph sz="half" idx="14"/>
          </p:nvPr>
        </p:nvSpPr>
        <p:spPr/>
        <p:txBody>
          <a:bodyPr vert="horz" lIns="91440" tIns="45720" rIns="91440" bIns="45720" rtlCol="0" anchor="t">
            <a:normAutofit/>
          </a:bodyPr>
          <a:lstStyle/>
          <a:p>
            <a:r>
              <a:rPr lang="en-US">
                <a:cs typeface="Arial"/>
              </a:rPr>
              <a:t>Frontend: </a:t>
            </a:r>
            <a:r>
              <a:rPr lang="en-US" err="1">
                <a:cs typeface="Arial"/>
              </a:rPr>
              <a:t>TailwindCSS</a:t>
            </a:r>
            <a:r>
              <a:rPr lang="en-US">
                <a:cs typeface="Arial"/>
              </a:rPr>
              <a:t>, React, Typescript</a:t>
            </a:r>
            <a:endParaRPr lang="en-US"/>
          </a:p>
          <a:p>
            <a:r>
              <a:rPr lang="en-US">
                <a:cs typeface="Arial"/>
              </a:rPr>
              <a:t>Backend: NodeJS and Express, Amazon RDS / PostgreSQL</a:t>
            </a:r>
            <a:endParaRPr lang="en-US"/>
          </a:p>
          <a:p>
            <a:r>
              <a:rPr lang="en-US">
                <a:cs typeface="Arial"/>
              </a:rPr>
              <a:t>Testing: Postman / </a:t>
            </a:r>
            <a:r>
              <a:rPr lang="en-US" err="1">
                <a:cs typeface="Arial"/>
              </a:rPr>
              <a:t>pgAdmin</a:t>
            </a:r>
            <a:r>
              <a:rPr lang="en-US">
                <a:cs typeface="Arial"/>
              </a:rPr>
              <a:t> 4</a:t>
            </a:r>
            <a:endParaRPr lang="en-US"/>
          </a:p>
          <a:p>
            <a:r>
              <a:rPr lang="en-US">
                <a:cs typeface="Arial"/>
              </a:rPr>
              <a:t>Design: Figma / Notion</a:t>
            </a:r>
            <a:endParaRPr lang="en-US"/>
          </a:p>
        </p:txBody>
      </p:sp>
      <p:sp>
        <p:nvSpPr>
          <p:cNvPr id="4" name="Content Placeholder 3">
            <a:extLst>
              <a:ext uri="{FF2B5EF4-FFF2-40B4-BE49-F238E27FC236}">
                <a16:creationId xmlns:a16="http://schemas.microsoft.com/office/drawing/2014/main" id="{D3D3444D-1D6F-B149-9454-ED62B28740C9}"/>
              </a:ext>
            </a:extLst>
          </p:cNvPr>
          <p:cNvSpPr>
            <a:spLocks noGrp="1"/>
          </p:cNvSpPr>
          <p:nvPr>
            <p:ph sz="half" idx="13"/>
          </p:nvPr>
        </p:nvSpPr>
        <p:spPr/>
        <p:txBody>
          <a:bodyPr vert="horz" lIns="91440" tIns="45720" rIns="91440" bIns="45720" rtlCol="0" anchor="t">
            <a:normAutofit lnSpcReduction="10000"/>
          </a:bodyPr>
          <a:lstStyle/>
          <a:p>
            <a:r>
              <a:rPr lang="en-US">
                <a:cs typeface="Arial"/>
              </a:rPr>
              <a:t>We chose </a:t>
            </a:r>
            <a:r>
              <a:rPr lang="en-US" err="1">
                <a:cs typeface="Arial"/>
              </a:rPr>
              <a:t>TailwindCSS</a:t>
            </a:r>
            <a:r>
              <a:rPr lang="en-US">
                <a:cs typeface="Arial"/>
              </a:rPr>
              <a:t> and React in order to make the development of the UI quicker and more efficient, so that we could meet our Sprint goals in time. Using React would also allow us to make components such as buttons and widgets and repurpose them as necessary. Typescript would help us avoid runtime errors. We had originally considered other technologies such as JavaFX but came to the conclusion that it would take much longer than expected to fully learn JavaFX in a way that we could utilize it for a project. </a:t>
            </a:r>
          </a:p>
        </p:txBody>
      </p:sp>
    </p:spTree>
    <p:extLst>
      <p:ext uri="{BB962C8B-B14F-4D97-AF65-F5344CB8AC3E}">
        <p14:creationId xmlns:p14="http://schemas.microsoft.com/office/powerpoint/2010/main" val="2576431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825B4-D303-5D6B-A57A-787CA84E1A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E63E05-4185-4BD1-E16E-0627E51B679C}"/>
              </a:ext>
            </a:extLst>
          </p:cNvPr>
          <p:cNvSpPr>
            <a:spLocks noGrp="1"/>
          </p:cNvSpPr>
          <p:nvPr>
            <p:ph type="title"/>
          </p:nvPr>
        </p:nvSpPr>
        <p:spPr/>
        <p:txBody>
          <a:bodyPr/>
          <a:lstStyle/>
          <a:p>
            <a:r>
              <a:rPr lang="en-US">
                <a:cs typeface="Arial"/>
              </a:rPr>
              <a:t>System Architecture and Design Overview</a:t>
            </a:r>
            <a:endParaRPr lang="en-US"/>
          </a:p>
        </p:txBody>
      </p:sp>
      <p:sp>
        <p:nvSpPr>
          <p:cNvPr id="3" name="Content Placeholder 2">
            <a:extLst>
              <a:ext uri="{FF2B5EF4-FFF2-40B4-BE49-F238E27FC236}">
                <a16:creationId xmlns:a16="http://schemas.microsoft.com/office/drawing/2014/main" id="{6D1A4965-C61E-00F2-94AC-E8D58DE0B849}"/>
              </a:ext>
            </a:extLst>
          </p:cNvPr>
          <p:cNvSpPr>
            <a:spLocks noGrp="1"/>
          </p:cNvSpPr>
          <p:nvPr>
            <p:ph sz="half" idx="14"/>
          </p:nvPr>
        </p:nvSpPr>
        <p:spPr/>
        <p:txBody>
          <a:bodyPr vert="horz" lIns="91440" tIns="45720" rIns="91440" bIns="45720" rtlCol="0" anchor="t">
            <a:normAutofit/>
          </a:bodyPr>
          <a:lstStyle/>
          <a:p>
            <a:r>
              <a:rPr lang="en-US">
                <a:cs typeface="Arial"/>
              </a:rPr>
              <a:t>Frontend: TailwindCSS, React, Typescript</a:t>
            </a:r>
          </a:p>
          <a:p>
            <a:r>
              <a:rPr lang="en-US">
                <a:cs typeface="Arial"/>
              </a:rPr>
              <a:t>Backend: NodeJS and Express, Amazon RDS / PostgreSQL</a:t>
            </a:r>
          </a:p>
          <a:p>
            <a:r>
              <a:rPr lang="en-US">
                <a:cs typeface="Arial"/>
              </a:rPr>
              <a:t>Testing: Postman / </a:t>
            </a:r>
            <a:r>
              <a:rPr lang="en-US" err="1">
                <a:cs typeface="Arial"/>
              </a:rPr>
              <a:t>pgAdmin</a:t>
            </a:r>
            <a:r>
              <a:rPr lang="en-US">
                <a:cs typeface="Arial"/>
              </a:rPr>
              <a:t> 4</a:t>
            </a:r>
          </a:p>
          <a:p>
            <a:r>
              <a:rPr lang="en-US">
                <a:cs typeface="Arial"/>
              </a:rPr>
              <a:t>Design: Figma / Notion</a:t>
            </a:r>
          </a:p>
        </p:txBody>
      </p:sp>
      <p:sp>
        <p:nvSpPr>
          <p:cNvPr id="4" name="Content Placeholder 3">
            <a:extLst>
              <a:ext uri="{FF2B5EF4-FFF2-40B4-BE49-F238E27FC236}">
                <a16:creationId xmlns:a16="http://schemas.microsoft.com/office/drawing/2014/main" id="{F1D66B3A-C5DA-2D08-D8C6-0E887249A837}"/>
              </a:ext>
            </a:extLst>
          </p:cNvPr>
          <p:cNvSpPr>
            <a:spLocks noGrp="1"/>
          </p:cNvSpPr>
          <p:nvPr>
            <p:ph sz="half" idx="13"/>
          </p:nvPr>
        </p:nvSpPr>
        <p:spPr/>
        <p:txBody>
          <a:bodyPr vert="horz" lIns="91440" tIns="45720" rIns="91440" bIns="45720" rtlCol="0" anchor="t">
            <a:normAutofit/>
          </a:bodyPr>
          <a:lstStyle/>
          <a:p>
            <a:r>
              <a:rPr lang="en-US">
                <a:cs typeface="Arial"/>
              </a:rPr>
              <a:t>We chose PostgreSQL for the backend because we had previous experience utilizing it and felt comfortable applying it to the project.</a:t>
            </a:r>
            <a:endParaRPr lang="en-US"/>
          </a:p>
          <a:p>
            <a:r>
              <a:rPr lang="en-US">
                <a:cs typeface="Arial"/>
              </a:rPr>
              <a:t>We also chose Amazon RDS because we'd be able to work with the database without worrying about breaking it, since we could make backups of our data.</a:t>
            </a:r>
          </a:p>
        </p:txBody>
      </p:sp>
    </p:spTree>
    <p:extLst>
      <p:ext uri="{BB962C8B-B14F-4D97-AF65-F5344CB8AC3E}">
        <p14:creationId xmlns:p14="http://schemas.microsoft.com/office/powerpoint/2010/main" val="2636020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48E4D-3BF6-262C-8BC6-AE9C6F6DFF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AB95D0-A0FA-2C12-F458-81AF0B4F2A60}"/>
              </a:ext>
            </a:extLst>
          </p:cNvPr>
          <p:cNvSpPr>
            <a:spLocks noGrp="1"/>
          </p:cNvSpPr>
          <p:nvPr>
            <p:ph type="title"/>
          </p:nvPr>
        </p:nvSpPr>
        <p:spPr/>
        <p:txBody>
          <a:bodyPr/>
          <a:lstStyle/>
          <a:p>
            <a:r>
              <a:rPr lang="en-US">
                <a:cs typeface="Arial"/>
              </a:rPr>
              <a:t>System Architecture and Design Overview</a:t>
            </a:r>
            <a:endParaRPr lang="en-US"/>
          </a:p>
        </p:txBody>
      </p:sp>
      <p:sp>
        <p:nvSpPr>
          <p:cNvPr id="3" name="Content Placeholder 2">
            <a:extLst>
              <a:ext uri="{FF2B5EF4-FFF2-40B4-BE49-F238E27FC236}">
                <a16:creationId xmlns:a16="http://schemas.microsoft.com/office/drawing/2014/main" id="{70106673-CA0C-9F05-3229-75186B18AC24}"/>
              </a:ext>
            </a:extLst>
          </p:cNvPr>
          <p:cNvSpPr>
            <a:spLocks noGrp="1"/>
          </p:cNvSpPr>
          <p:nvPr>
            <p:ph sz="half" idx="14"/>
          </p:nvPr>
        </p:nvSpPr>
        <p:spPr/>
        <p:txBody>
          <a:bodyPr vert="horz" lIns="91440" tIns="45720" rIns="91440" bIns="45720" rtlCol="0" anchor="t">
            <a:normAutofit/>
          </a:bodyPr>
          <a:lstStyle/>
          <a:p>
            <a:r>
              <a:rPr lang="en-US">
                <a:cs typeface="Arial"/>
              </a:rPr>
              <a:t>Frontend: TailwindCSS, React, Typescript</a:t>
            </a:r>
          </a:p>
          <a:p>
            <a:r>
              <a:rPr lang="en-US">
                <a:cs typeface="Arial"/>
              </a:rPr>
              <a:t>Backend: NodeJS and Express, Amazon RDS / PostgreSQL</a:t>
            </a:r>
          </a:p>
          <a:p>
            <a:r>
              <a:rPr lang="en-US">
                <a:cs typeface="Arial"/>
              </a:rPr>
              <a:t>Testing: Postman / </a:t>
            </a:r>
            <a:r>
              <a:rPr lang="en-US" err="1">
                <a:cs typeface="Arial"/>
              </a:rPr>
              <a:t>pgAdmin</a:t>
            </a:r>
            <a:r>
              <a:rPr lang="en-US">
                <a:cs typeface="Arial"/>
              </a:rPr>
              <a:t> 4</a:t>
            </a:r>
          </a:p>
          <a:p>
            <a:r>
              <a:rPr lang="en-US">
                <a:cs typeface="Arial"/>
              </a:rPr>
              <a:t>Design: Figma / Notion</a:t>
            </a:r>
          </a:p>
        </p:txBody>
      </p:sp>
      <p:sp>
        <p:nvSpPr>
          <p:cNvPr id="4" name="Content Placeholder 3">
            <a:extLst>
              <a:ext uri="{FF2B5EF4-FFF2-40B4-BE49-F238E27FC236}">
                <a16:creationId xmlns:a16="http://schemas.microsoft.com/office/drawing/2014/main" id="{BEF6C05E-90B4-19B8-385A-86650CB3C897}"/>
              </a:ext>
            </a:extLst>
          </p:cNvPr>
          <p:cNvSpPr>
            <a:spLocks noGrp="1"/>
          </p:cNvSpPr>
          <p:nvPr>
            <p:ph sz="half" idx="13"/>
          </p:nvPr>
        </p:nvSpPr>
        <p:spPr/>
        <p:txBody>
          <a:bodyPr vert="horz" lIns="91440" tIns="45720" rIns="91440" bIns="45720" rtlCol="0" anchor="t">
            <a:normAutofit/>
          </a:bodyPr>
          <a:lstStyle/>
          <a:p>
            <a:r>
              <a:rPr lang="en-US">
                <a:cs typeface="Arial"/>
              </a:rPr>
              <a:t>We also used Postman to test our API routes/calls. This made it easier to debug. If a call worked on Postman but not in the application, then it meant that the issue was in our frontend not our backend. </a:t>
            </a:r>
            <a:endParaRPr lang="en-US"/>
          </a:p>
          <a:p>
            <a:r>
              <a:rPr lang="en-US">
                <a:cs typeface="Arial"/>
              </a:rPr>
              <a:t>We used </a:t>
            </a:r>
            <a:r>
              <a:rPr lang="en-US" err="1">
                <a:cs typeface="Arial"/>
              </a:rPr>
              <a:t>pgAdmin</a:t>
            </a:r>
            <a:r>
              <a:rPr lang="en-US">
                <a:cs typeface="Arial"/>
              </a:rPr>
              <a:t> 4 to make it more convenient to view, edit, and just interact with our database through a GUI rather than through the command prompt.</a:t>
            </a:r>
            <a:endParaRPr lang="en-US"/>
          </a:p>
        </p:txBody>
      </p:sp>
    </p:spTree>
    <p:extLst>
      <p:ext uri="{BB962C8B-B14F-4D97-AF65-F5344CB8AC3E}">
        <p14:creationId xmlns:p14="http://schemas.microsoft.com/office/powerpoint/2010/main" val="3668204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7E7EE-E773-03E1-CA3B-82490AF9A4B3}"/>
            </a:ext>
          </a:extLst>
        </p:cNvPr>
        <p:cNvGrpSpPr/>
        <p:nvPr/>
      </p:nvGrpSpPr>
      <p:grpSpPr>
        <a:xfrm>
          <a:off x="0" y="0"/>
          <a:ext cx="0" cy="0"/>
          <a:chOff x="0" y="0"/>
          <a:chExt cx="0" cy="0"/>
        </a:xfrm>
      </p:grpSpPr>
      <p:pic>
        <p:nvPicPr>
          <p:cNvPr id="5" name="Content Placeholder 4" descr="A screenshot of a computer&#10;&#10;AI-generated content may be incorrect.">
            <a:extLst>
              <a:ext uri="{FF2B5EF4-FFF2-40B4-BE49-F238E27FC236}">
                <a16:creationId xmlns:a16="http://schemas.microsoft.com/office/drawing/2014/main" id="{2AB97038-2112-5329-99AA-B8FA84AD0E14}"/>
              </a:ext>
            </a:extLst>
          </p:cNvPr>
          <p:cNvPicPr>
            <a:picLocks noGrp="1" noChangeAspect="1"/>
          </p:cNvPicPr>
          <p:nvPr>
            <p:ph idx="1"/>
          </p:nvPr>
        </p:nvPicPr>
        <p:blipFill>
          <a:blip r:embed="rId3"/>
          <a:stretch>
            <a:fillRect/>
          </a:stretch>
        </p:blipFill>
        <p:spPr>
          <a:xfrm>
            <a:off x="2855666" y="225425"/>
            <a:ext cx="8089101" cy="6419215"/>
          </a:xfrm>
          <a:prstGeom prst="rect">
            <a:avLst/>
          </a:prstGeom>
        </p:spPr>
      </p:pic>
    </p:spTree>
    <p:extLst>
      <p:ext uri="{BB962C8B-B14F-4D97-AF65-F5344CB8AC3E}">
        <p14:creationId xmlns:p14="http://schemas.microsoft.com/office/powerpoint/2010/main" val="3591232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6216D-CBE0-EADB-9C0D-36A1D205D8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904282-C3FE-2ED1-6DBD-421807E65917}"/>
              </a:ext>
            </a:extLst>
          </p:cNvPr>
          <p:cNvSpPr>
            <a:spLocks noGrp="1"/>
          </p:cNvSpPr>
          <p:nvPr>
            <p:ph type="title"/>
          </p:nvPr>
        </p:nvSpPr>
        <p:spPr/>
        <p:txBody>
          <a:bodyPr/>
          <a:lstStyle/>
          <a:p>
            <a:r>
              <a:rPr lang="en-US">
                <a:cs typeface="Arial"/>
              </a:rPr>
              <a:t>System Architecture and Design Overview</a:t>
            </a:r>
          </a:p>
        </p:txBody>
      </p:sp>
      <p:pic>
        <p:nvPicPr>
          <p:cNvPr id="6" name="Content Placeholder 5" descr="A diagram of a login&#10;&#10;AI-generated content may be incorrect.">
            <a:extLst>
              <a:ext uri="{FF2B5EF4-FFF2-40B4-BE49-F238E27FC236}">
                <a16:creationId xmlns:a16="http://schemas.microsoft.com/office/drawing/2014/main" id="{A86197B7-97BC-8739-B2BF-2C2FBA7C8A05}"/>
              </a:ext>
            </a:extLst>
          </p:cNvPr>
          <p:cNvPicPr>
            <a:picLocks noGrp="1" noChangeAspect="1"/>
          </p:cNvPicPr>
          <p:nvPr>
            <p:ph idx="1"/>
          </p:nvPr>
        </p:nvPicPr>
        <p:blipFill>
          <a:blip r:embed="rId3"/>
          <a:stretch>
            <a:fillRect/>
          </a:stretch>
        </p:blipFill>
        <p:spPr>
          <a:xfrm>
            <a:off x="2566373" y="1825625"/>
            <a:ext cx="8426386" cy="3955415"/>
          </a:xfrm>
          <a:prstGeom prst="rect">
            <a:avLst/>
          </a:prstGeom>
        </p:spPr>
      </p:pic>
    </p:spTree>
    <p:extLst>
      <p:ext uri="{BB962C8B-B14F-4D97-AF65-F5344CB8AC3E}">
        <p14:creationId xmlns:p14="http://schemas.microsoft.com/office/powerpoint/2010/main" val="3393201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4D496-E888-1787-C9EF-6851A24448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234E0E-9C62-87FB-5B46-F9046D410567}"/>
              </a:ext>
            </a:extLst>
          </p:cNvPr>
          <p:cNvSpPr>
            <a:spLocks noGrp="1"/>
          </p:cNvSpPr>
          <p:nvPr>
            <p:ph type="title"/>
          </p:nvPr>
        </p:nvSpPr>
        <p:spPr/>
        <p:txBody>
          <a:bodyPr/>
          <a:lstStyle/>
          <a:p>
            <a:r>
              <a:rPr lang="en-US">
                <a:cs typeface="Arial"/>
              </a:rPr>
              <a:t>System Architecture and Design Overview</a:t>
            </a:r>
            <a:endParaRPr lang="en-US"/>
          </a:p>
        </p:txBody>
      </p:sp>
      <p:sp>
        <p:nvSpPr>
          <p:cNvPr id="3" name="Content Placeholder 2">
            <a:extLst>
              <a:ext uri="{FF2B5EF4-FFF2-40B4-BE49-F238E27FC236}">
                <a16:creationId xmlns:a16="http://schemas.microsoft.com/office/drawing/2014/main" id="{D6081E60-296A-BBA6-AE0A-692EEAC249CA}"/>
              </a:ext>
            </a:extLst>
          </p:cNvPr>
          <p:cNvSpPr>
            <a:spLocks noGrp="1"/>
          </p:cNvSpPr>
          <p:nvPr>
            <p:ph sz="half" idx="14"/>
          </p:nvPr>
        </p:nvSpPr>
        <p:spPr/>
        <p:txBody>
          <a:bodyPr vert="horz" lIns="91440" tIns="45720" rIns="91440" bIns="45720" rtlCol="0" anchor="t">
            <a:normAutofit/>
          </a:bodyPr>
          <a:lstStyle/>
          <a:p>
            <a:r>
              <a:rPr lang="en-US">
                <a:cs typeface="Arial"/>
              </a:rPr>
              <a:t>Frontend: TailwindCSS, React, Typescript</a:t>
            </a:r>
          </a:p>
          <a:p>
            <a:r>
              <a:rPr lang="en-US">
                <a:cs typeface="Arial"/>
              </a:rPr>
              <a:t>Backend: NodeJS and Express, Amazon RDS / PostgreSQL</a:t>
            </a:r>
          </a:p>
          <a:p>
            <a:r>
              <a:rPr lang="en-US">
                <a:cs typeface="Arial"/>
              </a:rPr>
              <a:t>Testing: Postman / </a:t>
            </a:r>
            <a:r>
              <a:rPr lang="en-US" err="1">
                <a:cs typeface="Arial"/>
              </a:rPr>
              <a:t>pgAdmin</a:t>
            </a:r>
            <a:r>
              <a:rPr lang="en-US">
                <a:cs typeface="Arial"/>
              </a:rPr>
              <a:t> 4</a:t>
            </a:r>
          </a:p>
          <a:p>
            <a:r>
              <a:rPr lang="en-US">
                <a:cs typeface="Arial"/>
              </a:rPr>
              <a:t>Design: Figma / Notion</a:t>
            </a:r>
          </a:p>
        </p:txBody>
      </p:sp>
      <p:sp>
        <p:nvSpPr>
          <p:cNvPr id="4" name="Content Placeholder 3">
            <a:extLst>
              <a:ext uri="{FF2B5EF4-FFF2-40B4-BE49-F238E27FC236}">
                <a16:creationId xmlns:a16="http://schemas.microsoft.com/office/drawing/2014/main" id="{E80EE249-F5C4-BDA4-6141-8E8D914B7C09}"/>
              </a:ext>
            </a:extLst>
          </p:cNvPr>
          <p:cNvSpPr>
            <a:spLocks noGrp="1"/>
          </p:cNvSpPr>
          <p:nvPr>
            <p:ph sz="half" idx="13"/>
          </p:nvPr>
        </p:nvSpPr>
        <p:spPr/>
        <p:txBody>
          <a:bodyPr vert="horz" lIns="91440" tIns="45720" rIns="91440" bIns="45720" rtlCol="0" anchor="t">
            <a:normAutofit/>
          </a:bodyPr>
          <a:lstStyle/>
          <a:p>
            <a:r>
              <a:rPr lang="en-US">
                <a:cs typeface="Arial"/>
              </a:rPr>
              <a:t>Clean and concise interface.</a:t>
            </a:r>
          </a:p>
          <a:p>
            <a:r>
              <a:rPr lang="en-US">
                <a:cs typeface="Arial"/>
              </a:rPr>
              <a:t>Separate login and dashboard views for patients and physicians.</a:t>
            </a:r>
          </a:p>
          <a:p>
            <a:r>
              <a:rPr lang="en-US">
                <a:cs typeface="Arial"/>
              </a:rPr>
              <a:t>Minimal steps so that it's easier for a user to find what they're looking for.</a:t>
            </a:r>
          </a:p>
          <a:p>
            <a:r>
              <a:rPr lang="en-US">
                <a:cs typeface="Arial"/>
              </a:rPr>
              <a:t>Big, readable fonts and widgets.</a:t>
            </a:r>
          </a:p>
          <a:p>
            <a:r>
              <a:rPr lang="en-US">
                <a:cs typeface="Arial"/>
              </a:rPr>
              <a:t>Our design goal? Minimize digital literacy barriers.</a:t>
            </a:r>
          </a:p>
        </p:txBody>
      </p:sp>
    </p:spTree>
    <p:extLst>
      <p:ext uri="{BB962C8B-B14F-4D97-AF65-F5344CB8AC3E}">
        <p14:creationId xmlns:p14="http://schemas.microsoft.com/office/powerpoint/2010/main" val="431430692"/>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2" ma:contentTypeDescription="Create a new document." ma:contentTypeScope="" ma:versionID="a792a0eb61c6e3d0af56e75976b112ab">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b521cf01f2e986fc188d12fa945b393"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1E3A035D-2F4A-4F4E-9BC2-EFD8C07E780B}">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21</Slides>
  <Notes>12</Notes>
  <HiddenSlides>0</HiddenSlide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MyMedCab – Medication Management System</vt:lpstr>
      <vt:lpstr>Problem Definition and Motivation</vt:lpstr>
      <vt:lpstr>Problem Definition and Motivation</vt:lpstr>
      <vt:lpstr>System Architecture and Design Overview</vt:lpstr>
      <vt:lpstr>System Architecture and Design Overview</vt:lpstr>
      <vt:lpstr>System Architecture and Design Overview</vt:lpstr>
      <vt:lpstr>PowerPoint Presentation</vt:lpstr>
      <vt:lpstr>System Architecture and Design Overview</vt:lpstr>
      <vt:lpstr>System Architecture and Design Overview</vt:lpstr>
      <vt:lpstr>System Architecture and Design Overview</vt:lpstr>
      <vt:lpstr>System Architecture and Design Overview</vt:lpstr>
      <vt:lpstr>Implementation Highlights and System Demonstration</vt:lpstr>
      <vt:lpstr>Testing, Evaluation and Results</vt:lpstr>
      <vt:lpstr>Testing, Evaluation and Results</vt:lpstr>
      <vt:lpstr>Testing, Evaluation and Results</vt:lpstr>
      <vt:lpstr>Challenges, Lessons Learned</vt:lpstr>
      <vt:lpstr>PowerPoint Presentation</vt:lpstr>
      <vt:lpstr>Shortcomings and Limitations</vt:lpstr>
      <vt:lpstr>Wishlist and Future Improvements</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revision>19</cp:revision>
  <dcterms:created xsi:type="dcterms:W3CDTF">2019-06-25T19:12:02Z</dcterms:created>
  <dcterms:modified xsi:type="dcterms:W3CDTF">2025-12-15T05:52:59Z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