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4" roundtripDataSignature="AMtx7mgthC5POrmCSpNz319ZlZ0OK39En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4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1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jpg"/><Relationship Id="rId3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g"/><Relationship Id="rId3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1"/>
          <p:cNvSpPr txBox="1"/>
          <p:nvPr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5" name="Google Shape;15;p11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/>
          <p:nvPr>
            <p:ph idx="2" type="pic"/>
          </p:nvPr>
        </p:nvSpPr>
        <p:spPr>
          <a:xfrm>
            <a:off x="3843957" y="696340"/>
            <a:ext cx="7622001" cy="5015143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78" name="Google Shape;78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20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0" name="Google Shape;80;p20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81" name="Google Shape;81;p20"/>
          <p:cNvGrpSpPr/>
          <p:nvPr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82" name="Google Shape;82;p20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20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20"/>
            <p:cNvSpPr/>
            <p:nvPr/>
          </p:nvSpPr>
          <p:spPr>
            <a:xfrm flipH="1" rot="5400000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5" name="Google Shape;85;p20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86" name="Google Shape;86;p20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88" name="Google Shape;88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21"/>
          <p:cNvSpPr/>
          <p:nvPr>
            <p:ph idx="2" type="pic"/>
          </p:nvPr>
        </p:nvSpPr>
        <p:spPr>
          <a:xfrm>
            <a:off x="3887648" y="546137"/>
            <a:ext cx="7578309" cy="5618863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90" name="Google Shape;90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1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92" name="Google Shape;92;p21"/>
          <p:cNvGrpSpPr/>
          <p:nvPr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93" name="Google Shape;93;p21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21"/>
            <p:cNvSpPr/>
            <p:nvPr/>
          </p:nvSpPr>
          <p:spPr>
            <a:xfrm flipH="1" rot="5400000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21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6" name="Google Shape;96;p21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1"/>
          <p:cNvSpPr txBox="1"/>
          <p:nvPr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98" name="Google Shape;98;p21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2"/>
          <p:cNvSpPr/>
          <p:nvPr>
            <p:ph idx="2" type="pic"/>
          </p:nvPr>
        </p:nvSpPr>
        <p:spPr>
          <a:xfrm>
            <a:off x="3893905" y="537158"/>
            <a:ext cx="7570949" cy="5799726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02" name="Google Shape;102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2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22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05" name="Google Shape;105;p22"/>
          <p:cNvGrpSpPr/>
          <p:nvPr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106" name="Google Shape;106;p22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22"/>
            <p:cNvSpPr/>
            <p:nvPr/>
          </p:nvSpPr>
          <p:spPr>
            <a:xfrm flipH="1" rot="5400000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22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9" name="Google Shape;109;p22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12" name="Google Shape;112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3"/>
          <p:cNvSpPr txBox="1"/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23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pic>
        <p:nvPicPr>
          <p:cNvPr id="115" name="Google Shape;115;p23"/>
          <p:cNvPicPr preferRelativeResize="0"/>
          <p:nvPr>
            <p:ph idx="2" type="pic"/>
          </p:nvPr>
        </p:nvPicPr>
        <p:blipFill/>
        <p:spPr>
          <a:xfrm flipH="1">
            <a:off x="3632199" y="743802"/>
            <a:ext cx="7976031" cy="5370396"/>
          </a:xfrm>
          <a:prstGeom prst="corner">
            <a:avLst>
              <a:gd fmla="val 57567" name="adj1"/>
              <a:gd fmla="val 95877" name="adj2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pic>
      <p:grpSp>
        <p:nvGrpSpPr>
          <p:cNvPr id="116" name="Google Shape;116;p23"/>
          <p:cNvGrpSpPr/>
          <p:nvPr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117" name="Google Shape;117;p23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23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3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0" name="Google Shape;120;p23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3" name="Google Shape;123;p24"/>
          <p:cNvGrpSpPr/>
          <p:nvPr/>
        </p:nvGrpSpPr>
        <p:grpSpPr>
          <a:xfrm rot="10800000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124" name="Google Shape;124;p24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24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" name="Google Shape;126;p24"/>
          <p:cNvGrpSpPr/>
          <p:nvPr/>
        </p:nvGrpSpPr>
        <p:grpSpPr>
          <a:xfrm flipH="1" rot="10800000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127" name="Google Shape;127;p24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24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9" name="Google Shape;129;p24"/>
          <p:cNvGrpSpPr/>
          <p:nvPr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130" name="Google Shape;130;p24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24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2" name="Google Shape;132;p24"/>
          <p:cNvSpPr txBox="1"/>
          <p:nvPr>
            <p:ph idx="1" type="body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3" name="Google Shape;133;p24"/>
          <p:cNvSpPr txBox="1"/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34" name="Google Shape;134;p24"/>
          <p:cNvGrpSpPr/>
          <p:nvPr/>
        </p:nvGrpSpPr>
        <p:grpSpPr>
          <a:xfrm flipH="1" rot="-5400000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135" name="Google Shape;135;p24"/>
            <p:cNvSpPr/>
            <p:nvPr/>
          </p:nvSpPr>
          <p:spPr>
            <a:xfrm flipH="1" rot="-5400000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24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7" name="Google Shape;137;p24"/>
          <p:cNvSpPr txBox="1"/>
          <p:nvPr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38" name="Google Shape;138;p24"/>
          <p:cNvSpPr txBox="1"/>
          <p:nvPr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140" name="Google Shape;140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5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2" name="Google Shape;142;p25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5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45" name="Google Shape;145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6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7" name="Google Shape;147;p26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6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49" name="Google Shape;149;p26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151" name="Google Shape;151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27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3" name="Google Shape;153;p27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7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55" name="Google Shape;155;p27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58" name="Google Shape;158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8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0" name="Google Shape;160;p28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161" name="Google Shape;161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8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163" name="Google Shape;163;p28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7"/>
          </a:xfrm>
        </p:grpSpPr>
        <p:sp>
          <p:nvSpPr>
            <p:cNvPr id="164" name="Google Shape;164;p28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28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6" name="Google Shape;166;p28"/>
          <p:cNvGrpSpPr/>
          <p:nvPr/>
        </p:nvGrpSpPr>
        <p:grpSpPr>
          <a:xfrm>
            <a:off x="5539549" y="745237"/>
            <a:ext cx="522582" cy="529650"/>
            <a:chOff x="5537620" y="745237"/>
            <a:chExt cx="522582" cy="529650"/>
          </a:xfrm>
        </p:grpSpPr>
        <p:sp>
          <p:nvSpPr>
            <p:cNvPr id="167" name="Google Shape;167;p28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28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9" name="Google Shape;169;p28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170" name="Google Shape;170;p28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28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2" name="Google Shape;172;p28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7"/>
          </a:xfrm>
        </p:grpSpPr>
        <p:sp>
          <p:nvSpPr>
            <p:cNvPr id="173" name="Google Shape;173;p28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28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5" name="Google Shape;175;p28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76" name="Google Shape;176;p28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blue sky&#10;&#10;Description automatically generated" id="179" name="Google Shape;179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80" name="Google Shape;180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9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2" name="Google Shape;182;p29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83" name="Google Shape;183;p29"/>
          <p:cNvGrpSpPr/>
          <p:nvPr/>
        </p:nvGrpSpPr>
        <p:grpSpPr>
          <a:xfrm rot="10800000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184" name="Google Shape;184;p29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2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6" name="Google Shape;186;p29"/>
          <p:cNvGrpSpPr/>
          <p:nvPr/>
        </p:nvGrpSpPr>
        <p:grpSpPr>
          <a:xfrm flipH="1" rot="10800000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187" name="Google Shape;187;p29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2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9" name="Google Shape;189;p29"/>
          <p:cNvGrpSpPr/>
          <p:nvPr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190" name="Google Shape;190;p29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2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2" name="Google Shape;192;p29"/>
          <p:cNvGrpSpPr/>
          <p:nvPr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193" name="Google Shape;193;p29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2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5" name="Google Shape;195;p29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6" name="Google Shape;196;p29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97" name="Google Shape;197;p29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2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2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19" name="Google Shape;19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2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21" name="Google Shape;21;p12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0" name="Google Shape;200;p30"/>
          <p:cNvGrpSpPr/>
          <p:nvPr/>
        </p:nvGrpSpPr>
        <p:grpSpPr>
          <a:xfrm>
            <a:off x="5539549" y="745237"/>
            <a:ext cx="522582" cy="530387"/>
            <a:chOff x="5537620" y="745237"/>
            <a:chExt cx="522582" cy="530387"/>
          </a:xfrm>
        </p:grpSpPr>
        <p:sp>
          <p:nvSpPr>
            <p:cNvPr id="201" name="Google Shape;201;p30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30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3" name="Google Shape;203;p30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7"/>
          </a:xfrm>
        </p:grpSpPr>
        <p:sp>
          <p:nvSpPr>
            <p:cNvPr id="204" name="Google Shape;204;p30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30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6" name="Google Shape;206;p30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207" name="Google Shape;207;p3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3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9" name="Google Shape;209;p30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7"/>
          </a:xfrm>
        </p:grpSpPr>
        <p:sp>
          <p:nvSpPr>
            <p:cNvPr id="210" name="Google Shape;210;p3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3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2" name="Google Shape;212;p30"/>
          <p:cNvSpPr txBox="1"/>
          <p:nvPr>
            <p:ph idx="1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213" name="Google Shape;213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14" name="Google Shape;214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0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6" name="Google Shape;216;p30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30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218" name="Google Shape;218;p30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13"/>
          <p:cNvSpPr txBox="1"/>
          <p:nvPr>
            <p:ph idx="1" type="body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26" name="Google Shape;26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7" name="Google Shape;27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" name="Google Shape;28;p13"/>
          <p:cNvGrpSpPr/>
          <p:nvPr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29" name="Google Shape;29;p13"/>
            <p:cNvSpPr/>
            <p:nvPr/>
          </p:nvSpPr>
          <p:spPr>
            <a:xfrm flipH="1" rot="-5400000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13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13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13"/>
            <p:cNvSpPr/>
            <p:nvPr/>
          </p:nvSpPr>
          <p:spPr>
            <a:xfrm flipH="1" rot="-5400000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" name="Google Shape;33;p13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35" name="Google Shape;35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14"/>
          <p:cNvSpPr txBox="1"/>
          <p:nvPr/>
        </p:nvSpPr>
        <p:spPr>
          <a:xfrm>
            <a:off x="3244174" y="1626141"/>
            <a:ext cx="5791200" cy="9310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360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4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14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4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2" name="Google Shape;42;p15"/>
          <p:cNvGrpSpPr/>
          <p:nvPr/>
        </p:nvGrpSpPr>
        <p:grpSpPr>
          <a:xfrm flipH="1" rot="10800000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43" name="Google Shape;43;p15"/>
            <p:cNvSpPr/>
            <p:nvPr/>
          </p:nvSpPr>
          <p:spPr>
            <a:xfrm flipH="1" rot="5400000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15"/>
            <p:cNvSpPr/>
            <p:nvPr/>
          </p:nvSpPr>
          <p:spPr>
            <a:xfrm flipH="1" rot="10800000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" name="Google Shape;45;p15"/>
          <p:cNvSpPr txBox="1"/>
          <p:nvPr>
            <p:ph idx="1" type="body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5"/>
          <p:cNvSpPr txBox="1"/>
          <p:nvPr/>
        </p:nvSpPr>
        <p:spPr>
          <a:xfrm>
            <a:off x="3282203" y="894071"/>
            <a:ext cx="6105637" cy="7216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r>
              <a:t/>
            </a:r>
            <a:endParaRPr b="0" i="0" sz="3200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15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48" name="Google Shape;48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49" name="Google Shape;49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15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6"/>
          <p:cNvSpPr txBox="1"/>
          <p:nvPr>
            <p:ph idx="1" type="body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3" name="Google Shape;53;p1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54" name="Google Shape;54;p16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7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57" name="Google Shape;57;p17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8"/>
          <p:cNvSpPr txBox="1"/>
          <p:nvPr>
            <p:ph idx="1" type="body"/>
          </p:nvPr>
        </p:nvSpPr>
        <p:spPr>
          <a:xfrm>
            <a:off x="1590222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60" name="Google Shape;60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8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8"/>
          <p:cNvSpPr txBox="1"/>
          <p:nvPr>
            <p:ph idx="2" type="body"/>
          </p:nvPr>
        </p:nvSpPr>
        <p:spPr>
          <a:xfrm>
            <a:off x="6352016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18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64" name="Google Shape;64;p18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9"/>
          <p:cNvPicPr preferRelativeResize="0"/>
          <p:nvPr>
            <p:ph idx="2" type="pic"/>
          </p:nvPr>
        </p:nvPicPr>
        <p:blipFill/>
        <p:spPr>
          <a:xfrm flipH="1">
            <a:off x="3721834" y="880677"/>
            <a:ext cx="7988142" cy="5366010"/>
          </a:xfrm>
          <a:prstGeom prst="corner">
            <a:avLst>
              <a:gd fmla="val 57242" name="adj1"/>
              <a:gd fmla="val 95740" name="adj2"/>
            </a:avLst>
          </a:prstGeom>
          <a:blipFill rotWithShape="0">
            <a:blip r:embed="rId2">
              <a:alphaModFix amt="0"/>
            </a:blip>
            <a:stretch>
              <a:fillRect b="0" l="0" r="0" t="0"/>
            </a:stretch>
          </a:blipFill>
          <a:ln>
            <a:noFill/>
          </a:ln>
        </p:spPr>
      </p:pic>
      <p:sp>
        <p:nvSpPr>
          <p:cNvPr id="67" name="Google Shape;67;p19"/>
          <p:cNvSpPr txBox="1"/>
          <p:nvPr>
            <p:ph idx="1" type="body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8" name="Google Shape;68;p19"/>
          <p:cNvSpPr txBox="1"/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69" name="Google Shape;69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0" name="Google Shape;70;p19"/>
          <p:cNvGrpSpPr/>
          <p:nvPr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71" name="Google Shape;71;p19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19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19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19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5" name="Google Shape;75;p19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22" Type="http://schemas.openxmlformats.org/officeDocument/2006/relationships/theme" Target="../theme/theme2.xml"/><Relationship Id="rId1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blue sky&#10;&#10;Description automatically generated" id="12" name="Google Shape;12;p10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3060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4" Type="http://schemas.openxmlformats.org/officeDocument/2006/relationships/image" Target="../media/image12.png"/><Relationship Id="rId5" Type="http://schemas.openxmlformats.org/officeDocument/2006/relationships/image" Target="../media/image10.png"/><Relationship Id="rId6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"/>
          <p:cNvSpPr txBox="1"/>
          <p:nvPr>
            <p:ph type="title"/>
          </p:nvPr>
        </p:nvSpPr>
        <p:spPr>
          <a:xfrm>
            <a:off x="1608978" y="311615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b="1" lang="en-US"/>
              <a:t>AI Mock Interview Prep</a:t>
            </a:r>
            <a:endParaRPr/>
          </a:p>
        </p:txBody>
      </p:sp>
      <p:pic>
        <p:nvPicPr>
          <p:cNvPr descr="A picture containing drawing&#10;&#10;Description automatically generated" id="224" name="Google Shape;22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79478" y="2161095"/>
            <a:ext cx="4658796" cy="895922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1"/>
          <p:cNvSpPr txBox="1"/>
          <p:nvPr/>
        </p:nvSpPr>
        <p:spPr>
          <a:xfrm>
            <a:off x="819807" y="5264938"/>
            <a:ext cx="1056289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Team: </a:t>
            </a:r>
            <a:r>
              <a:rPr lang="en-US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Daniella Fuentes, Lindsay Blais, Nakisha Stickland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Instructor: </a:t>
            </a:r>
            <a:r>
              <a:rPr lang="en-US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Dr. M</a:t>
            </a:r>
            <a:r>
              <a:rPr lang="en-US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asoud Sadjadi</a:t>
            </a:r>
            <a:endParaRPr/>
          </a:p>
        </p:txBody>
      </p:sp>
      <p:sp>
        <p:nvSpPr>
          <p:cNvPr id="226" name="Google Shape;226;p1"/>
          <p:cNvSpPr txBox="1"/>
          <p:nvPr/>
        </p:nvSpPr>
        <p:spPr>
          <a:xfrm>
            <a:off x="819807" y="4177932"/>
            <a:ext cx="10563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Fall </a:t>
            </a:r>
            <a:r>
              <a:rPr b="1" lang="en-US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2025 Capstone II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"/>
          <p:cNvSpPr txBox="1"/>
          <p:nvPr>
            <p:ph idx="1" type="body"/>
          </p:nvPr>
        </p:nvSpPr>
        <p:spPr>
          <a:xfrm>
            <a:off x="233722" y="1939925"/>
            <a:ext cx="60771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/>
          </a:bodyPr>
          <a:lstStyle/>
          <a:p>
            <a:pPr indent="-37973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00000"/>
              <a:buFont typeface="Times New Roman"/>
              <a:buChar char="-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Many college students feel unprepared for job interviews because they do not have enough practice opportunities.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7973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Times New Roman"/>
              <a:buChar char="-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Students often struggle to answer questions confidently during real interviews.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7973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Times New Roman"/>
              <a:buChar char="-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Access to professional interview coaching is limited or expensive for many students.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7973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Times New Roman"/>
              <a:buChar char="-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Most interview preparation tools do not allow realistic speaking practice.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2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b="1" lang="en-US" sz="4400">
                <a:latin typeface="Calibri"/>
                <a:ea typeface="Calibri"/>
                <a:cs typeface="Calibri"/>
                <a:sym typeface="Calibri"/>
              </a:rPr>
              <a:t>Problem Definition</a:t>
            </a:r>
            <a:endParaRPr sz="44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3" name="Google Shape;233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10825" y="2225075"/>
            <a:ext cx="5732199" cy="305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318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Times New Roman"/>
              <a:buChar char="•"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Completed over the course of 5 sprints using Agile development 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66700" lvl="1" marL="685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Practicing interviews improves confidence and communication skills.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66700" lvl="1" marL="685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AI technology makes it possible to simulate realistic interview scenarios.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66700" lvl="1" marL="685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Students benefit from receiving immediate feedback on their answers.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66700" lvl="1" marL="685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This project was created to give students a reliable practice environment.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685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3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b="1" lang="en-US" sz="4100">
                <a:latin typeface="Calibri"/>
                <a:ea typeface="Calibri"/>
                <a:cs typeface="Calibri"/>
                <a:sym typeface="Calibri"/>
              </a:rPr>
              <a:t>Project Management</a:t>
            </a:r>
            <a:endParaRPr sz="41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"/>
          <p:cNvSpPr txBox="1"/>
          <p:nvPr>
            <p:ph idx="1" type="body"/>
          </p:nvPr>
        </p:nvSpPr>
        <p:spPr>
          <a:xfrm>
            <a:off x="1590225" y="1795875"/>
            <a:ext cx="8984700" cy="40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/>
          </a:bodyPr>
          <a:lstStyle/>
          <a:p>
            <a:pPr indent="-393065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00000"/>
              <a:buFont typeface="Times New Roman"/>
              <a:buChar char="●"/>
            </a:pPr>
            <a:r>
              <a:rPr lang="en-US" sz="2800">
                <a:latin typeface="Times New Roman"/>
                <a:ea typeface="Times New Roman"/>
                <a:cs typeface="Times New Roman"/>
                <a:sym typeface="Times New Roman"/>
              </a:rPr>
              <a:t>The objective of this project is to build a mock interview system powered by artificial intelligence.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9306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Times New Roman"/>
              <a:buChar char="○"/>
            </a:pPr>
            <a:r>
              <a:rPr lang="en-US" sz="2800">
                <a:latin typeface="Times New Roman"/>
                <a:ea typeface="Times New Roman"/>
                <a:cs typeface="Times New Roman"/>
                <a:sym typeface="Times New Roman"/>
              </a:rPr>
              <a:t>The system aims to create an experience similar to a real job interview.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9306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Times New Roman"/>
              <a:buChar char="○"/>
            </a:pPr>
            <a:r>
              <a:rPr lang="en-US" sz="2800">
                <a:latin typeface="Times New Roman"/>
                <a:ea typeface="Times New Roman"/>
                <a:cs typeface="Times New Roman"/>
                <a:sym typeface="Times New Roman"/>
              </a:rPr>
              <a:t>Users can answer interview questions using their voice.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9306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Times New Roman"/>
              <a:buChar char="○"/>
            </a:pPr>
            <a:r>
              <a:rPr lang="en-US" sz="2800">
                <a:latin typeface="Times New Roman"/>
                <a:ea typeface="Times New Roman"/>
                <a:cs typeface="Times New Roman"/>
                <a:sym typeface="Times New Roman"/>
              </a:rPr>
              <a:t>The system provides feedback and performance evaluation.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9306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Times New Roman"/>
              <a:buChar char="○"/>
            </a:pPr>
            <a:r>
              <a:rPr lang="en-US" sz="2800">
                <a:latin typeface="Times New Roman"/>
                <a:ea typeface="Times New Roman"/>
                <a:cs typeface="Times New Roman"/>
                <a:sym typeface="Times New Roman"/>
              </a:rPr>
              <a:t>The application helps users improve their interview skills through practice.</a:t>
            </a:r>
            <a:endParaRPr/>
          </a:p>
        </p:txBody>
      </p:sp>
      <p:sp>
        <p:nvSpPr>
          <p:cNvPr id="245" name="Google Shape;245;p4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4600">
                <a:latin typeface="Calibri"/>
                <a:ea typeface="Calibri"/>
                <a:cs typeface="Calibri"/>
                <a:sym typeface="Calibri"/>
              </a:rPr>
              <a:t>Project Objective</a:t>
            </a:r>
            <a:r>
              <a:rPr b="1" lang="en-US" sz="4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4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5"/>
          <p:cNvSpPr txBox="1"/>
          <p:nvPr>
            <p:ph idx="1" type="body"/>
          </p:nvPr>
        </p:nvSpPr>
        <p:spPr>
          <a:xfrm>
            <a:off x="3066925" y="1958550"/>
            <a:ext cx="3654600" cy="34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300"/>
              <a:t>Core functions based on user stories: </a:t>
            </a:r>
            <a:endParaRPr sz="2300"/>
          </a:p>
          <a:p>
            <a:pPr indent="-26035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2300"/>
              <a:buChar char="•"/>
            </a:pPr>
            <a:r>
              <a:rPr lang="en-US" sz="2300"/>
              <a:t>Input information about role</a:t>
            </a:r>
            <a:endParaRPr sz="2300"/>
          </a:p>
          <a:p>
            <a:pPr indent="-26035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2300"/>
              <a:buChar char="•"/>
            </a:pPr>
            <a:r>
              <a:rPr lang="en-US" sz="2300"/>
              <a:t>Generate Interview</a:t>
            </a:r>
            <a:endParaRPr sz="2300"/>
          </a:p>
          <a:p>
            <a:pPr indent="-26035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2300"/>
              <a:buChar char="•"/>
            </a:pPr>
            <a:r>
              <a:rPr lang="en-US" sz="2300"/>
              <a:t>Practice and </a:t>
            </a:r>
            <a:r>
              <a:rPr lang="en-US" sz="2300"/>
              <a:t>receive</a:t>
            </a:r>
            <a:r>
              <a:rPr lang="en-US" sz="2300"/>
              <a:t> feedback</a:t>
            </a:r>
            <a:endParaRPr sz="2300"/>
          </a:p>
          <a:p>
            <a:pPr indent="0" lvl="0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5"/>
          <p:cNvSpPr txBox="1"/>
          <p:nvPr>
            <p:ph type="title"/>
          </p:nvPr>
        </p:nvSpPr>
        <p:spPr>
          <a:xfrm>
            <a:off x="3144628" y="742973"/>
            <a:ext cx="79296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b="1" lang="en-US"/>
              <a:t>Use Case Diagram</a:t>
            </a:r>
            <a:endParaRPr/>
          </a:p>
        </p:txBody>
      </p:sp>
      <p:pic>
        <p:nvPicPr>
          <p:cNvPr id="252" name="Google Shape;252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29399" y="566450"/>
            <a:ext cx="4463551" cy="5590374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5"/>
          <p:cNvSpPr/>
          <p:nvPr/>
        </p:nvSpPr>
        <p:spPr>
          <a:xfrm>
            <a:off x="8830597" y="4357800"/>
            <a:ext cx="2074500" cy="445800"/>
          </a:xfrm>
          <a:prstGeom prst="flowChartAlternateProcess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5"/>
          <p:cNvSpPr/>
          <p:nvPr/>
        </p:nvSpPr>
        <p:spPr>
          <a:xfrm>
            <a:off x="8830597" y="3818248"/>
            <a:ext cx="2074500" cy="445800"/>
          </a:xfrm>
          <a:prstGeom prst="flowChartAlternateProcess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5"/>
          <p:cNvSpPr/>
          <p:nvPr/>
        </p:nvSpPr>
        <p:spPr>
          <a:xfrm>
            <a:off x="8830597" y="3278700"/>
            <a:ext cx="2074500" cy="445800"/>
          </a:xfrm>
          <a:prstGeom prst="flowChartAlternateProcess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5"/>
          <p:cNvSpPr/>
          <p:nvPr/>
        </p:nvSpPr>
        <p:spPr>
          <a:xfrm>
            <a:off x="8830597" y="2739650"/>
            <a:ext cx="2074500" cy="445800"/>
          </a:xfrm>
          <a:prstGeom prst="flowChartAlternateProcess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5"/>
          <p:cNvSpPr/>
          <p:nvPr/>
        </p:nvSpPr>
        <p:spPr>
          <a:xfrm>
            <a:off x="8830597" y="4881973"/>
            <a:ext cx="2074500" cy="445800"/>
          </a:xfrm>
          <a:prstGeom prst="flowChartAlternateProcess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5"/>
          <p:cNvSpPr/>
          <p:nvPr/>
        </p:nvSpPr>
        <p:spPr>
          <a:xfrm>
            <a:off x="8830597" y="5406150"/>
            <a:ext cx="2074500" cy="445800"/>
          </a:xfrm>
          <a:prstGeom prst="flowChartAlternateProcess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5"/>
          <p:cNvSpPr/>
          <p:nvPr/>
        </p:nvSpPr>
        <p:spPr>
          <a:xfrm>
            <a:off x="8815220" y="2215477"/>
            <a:ext cx="2074500" cy="445800"/>
          </a:xfrm>
          <a:prstGeom prst="flowChartAlternateProcess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5"/>
          <p:cNvSpPr/>
          <p:nvPr/>
        </p:nvSpPr>
        <p:spPr>
          <a:xfrm>
            <a:off x="8815220" y="1683864"/>
            <a:ext cx="2074500" cy="445800"/>
          </a:xfrm>
          <a:prstGeom prst="flowChartAlternateProcess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5"/>
          <p:cNvSpPr txBox="1"/>
          <p:nvPr/>
        </p:nvSpPr>
        <p:spPr>
          <a:xfrm>
            <a:off x="8999730" y="1683863"/>
            <a:ext cx="20745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Launch Application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</a:endParaRPr>
          </a:p>
        </p:txBody>
      </p:sp>
      <p:sp>
        <p:nvSpPr>
          <p:cNvPr id="262" name="Google Shape;262;p5"/>
          <p:cNvSpPr txBox="1"/>
          <p:nvPr/>
        </p:nvSpPr>
        <p:spPr>
          <a:xfrm>
            <a:off x="8938237" y="2211750"/>
            <a:ext cx="20745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Select Interview Type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</a:endParaRPr>
          </a:p>
        </p:txBody>
      </p:sp>
      <p:sp>
        <p:nvSpPr>
          <p:cNvPr id="263" name="Google Shape;263;p5"/>
          <p:cNvSpPr txBox="1"/>
          <p:nvPr/>
        </p:nvSpPr>
        <p:spPr>
          <a:xfrm>
            <a:off x="8861353" y="2745225"/>
            <a:ext cx="23811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Choose Difficulty Level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</a:endParaRPr>
          </a:p>
        </p:txBody>
      </p:sp>
      <p:sp>
        <p:nvSpPr>
          <p:cNvPr id="264" name="Google Shape;264;p5"/>
          <p:cNvSpPr txBox="1"/>
          <p:nvPr/>
        </p:nvSpPr>
        <p:spPr>
          <a:xfrm>
            <a:off x="9107380" y="3274741"/>
            <a:ext cx="20745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Enter Target Role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</a:endParaRPr>
          </a:p>
        </p:txBody>
      </p:sp>
      <p:sp>
        <p:nvSpPr>
          <p:cNvPr id="265" name="Google Shape;265;p5"/>
          <p:cNvSpPr txBox="1"/>
          <p:nvPr/>
        </p:nvSpPr>
        <p:spPr>
          <a:xfrm>
            <a:off x="8907483" y="3816263"/>
            <a:ext cx="20745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Start Interview Session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</a:endParaRPr>
          </a:p>
        </p:txBody>
      </p:sp>
      <p:sp>
        <p:nvSpPr>
          <p:cNvPr id="266" name="Google Shape;266;p5"/>
          <p:cNvSpPr txBox="1"/>
          <p:nvPr/>
        </p:nvSpPr>
        <p:spPr>
          <a:xfrm>
            <a:off x="8769100" y="4315150"/>
            <a:ext cx="28239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Answer </a:t>
            </a: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Interview Question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</a:endParaRPr>
          </a:p>
        </p:txBody>
      </p:sp>
      <p:sp>
        <p:nvSpPr>
          <p:cNvPr id="267" name="Google Shape;267;p5"/>
          <p:cNvSpPr txBox="1"/>
          <p:nvPr/>
        </p:nvSpPr>
        <p:spPr>
          <a:xfrm>
            <a:off x="8968990" y="4876014"/>
            <a:ext cx="20745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Receive AI Feedback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</a:endParaRPr>
          </a:p>
        </p:txBody>
      </p:sp>
      <p:sp>
        <p:nvSpPr>
          <p:cNvPr id="268" name="Google Shape;268;p5"/>
          <p:cNvSpPr txBox="1"/>
          <p:nvPr/>
        </p:nvSpPr>
        <p:spPr>
          <a:xfrm>
            <a:off x="9168887" y="5409641"/>
            <a:ext cx="20745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Reset Interview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6"/>
          <p:cNvSpPr txBox="1"/>
          <p:nvPr>
            <p:ph idx="1" type="body"/>
          </p:nvPr>
        </p:nvSpPr>
        <p:spPr>
          <a:xfrm>
            <a:off x="449000" y="2737950"/>
            <a:ext cx="5067300" cy="33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/>
              <a:t>T</a:t>
            </a:r>
            <a:r>
              <a:rPr lang="en-US"/>
              <a:t>he application is built as a web-based system using Python and Streamlit.</a:t>
            </a:r>
            <a:endParaRPr/>
          </a:p>
          <a:p>
            <a:pPr indent="-228600" lvl="0" marL="6858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The user interacts with the system through a web browser.</a:t>
            </a:r>
            <a:endParaRPr/>
          </a:p>
          <a:p>
            <a:pPr indent="-228600" lvl="0" marL="685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The AI engine processes interview questions and feedback.</a:t>
            </a:r>
            <a:br>
              <a:rPr lang="en-US"/>
            </a:br>
            <a:r>
              <a:rPr lang="en-US"/>
              <a:t>Interview data is stored locally in JSON format.</a:t>
            </a:r>
            <a:br>
              <a:rPr lang="en-US"/>
            </a:br>
            <a:r>
              <a:rPr lang="en-US"/>
              <a:t>Text to speech technology allows the AI interviewer to speak questions aloud.</a:t>
            </a:r>
            <a:endParaRPr/>
          </a:p>
          <a:p>
            <a:pPr indent="0" lvl="0" marL="228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6"/>
          <p:cNvSpPr txBox="1"/>
          <p:nvPr>
            <p:ph type="title"/>
          </p:nvPr>
        </p:nvSpPr>
        <p:spPr>
          <a:xfrm>
            <a:off x="665371" y="1990487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b="1" lang="en-US"/>
              <a:t>System Architecture</a:t>
            </a:r>
            <a:endParaRPr/>
          </a:p>
        </p:txBody>
      </p:sp>
      <p:pic>
        <p:nvPicPr>
          <p:cNvPr id="275" name="Google Shape;275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99450" y="1601475"/>
            <a:ext cx="6370901" cy="3655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7"/>
          <p:cNvSpPr txBox="1"/>
          <p:nvPr>
            <p:ph idx="1" type="body"/>
          </p:nvPr>
        </p:nvSpPr>
        <p:spPr>
          <a:xfrm>
            <a:off x="1590221" y="1939925"/>
            <a:ext cx="5665017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7500" lnSpcReduction="20000"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T</a:t>
            </a:r>
            <a:r>
              <a:rPr lang="en-US"/>
              <a:t>he user begins by selecting the interview type role and difficulty.</a:t>
            </a:r>
            <a:br>
              <a:rPr lang="en-US"/>
            </a:br>
            <a:endParaRPr/>
          </a:p>
          <a:p>
            <a:pPr indent="-137795" lvl="0" marL="457200" rtl="0" algn="l"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The system generates an interview question using AI.</a:t>
            </a:r>
            <a:endParaRPr/>
          </a:p>
          <a:p>
            <a:pPr indent="-137795" lvl="0" marL="457200" rtl="0" algn="l"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The user answers the question by speaking or typing.</a:t>
            </a:r>
            <a:endParaRPr/>
          </a:p>
          <a:p>
            <a:pPr indent="-137795" lvl="0" marL="457200" rtl="0" algn="l"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The AI analyzes the response and generates feedback.</a:t>
            </a:r>
            <a:endParaRPr/>
          </a:p>
          <a:p>
            <a:pPr indent="-137795" lvl="0" marL="457200" rtl="0" algn="l"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The process repeats for each interview question.</a:t>
            </a:r>
            <a:endParaRPr/>
          </a:p>
          <a:p>
            <a:pPr indent="-137795" lvl="0" marL="457200" rtl="0" algn="l"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A summary is generated at the end of the session.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7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b="1" lang="en-US" sz="4400">
                <a:latin typeface="Calibri"/>
                <a:ea typeface="Calibri"/>
                <a:cs typeface="Calibri"/>
                <a:sym typeface="Calibri"/>
              </a:rPr>
              <a:t>System Flow</a:t>
            </a:r>
            <a:endParaRPr sz="44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2" name="Google Shape;282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10399" y="548425"/>
            <a:ext cx="2872124" cy="57611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8"/>
          <p:cNvSpPr txBox="1"/>
          <p:nvPr>
            <p:ph type="title"/>
          </p:nvPr>
        </p:nvSpPr>
        <p:spPr>
          <a:xfrm>
            <a:off x="3697353" y="373948"/>
            <a:ext cx="79029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b="1" lang="en-US"/>
              <a:t>Interview Features</a:t>
            </a:r>
            <a:endParaRPr/>
          </a:p>
        </p:txBody>
      </p:sp>
      <p:sp>
        <p:nvSpPr>
          <p:cNvPr id="288" name="Google Shape;288;p8"/>
          <p:cNvSpPr txBox="1"/>
          <p:nvPr/>
        </p:nvSpPr>
        <p:spPr>
          <a:xfrm>
            <a:off x="3125400" y="1544550"/>
            <a:ext cx="7026300" cy="376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>
                <a:solidFill>
                  <a:schemeClr val="dk1"/>
                </a:solidFill>
              </a:rPr>
              <a:t>The system supports behavioral professional and resume-based interviews.</a:t>
            </a:r>
            <a:br>
              <a:rPr lang="en-US" sz="2000">
                <a:solidFill>
                  <a:schemeClr val="dk1"/>
                </a:solidFill>
              </a:rPr>
            </a:b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US" sz="2000">
                <a:solidFill>
                  <a:schemeClr val="dk1"/>
                </a:solidFill>
              </a:rPr>
              <a:t>Users can select difficulty levels to match their experience.</a:t>
            </a:r>
            <a:br>
              <a:rPr lang="en-US" sz="2000">
                <a:solidFill>
                  <a:schemeClr val="dk1"/>
                </a:solidFill>
              </a:rPr>
            </a:b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US" sz="2000">
                <a:solidFill>
                  <a:schemeClr val="dk1"/>
                </a:solidFill>
              </a:rPr>
              <a:t>Role based questions allow personalization.</a:t>
            </a:r>
            <a:br>
              <a:rPr lang="en-US" sz="2000">
                <a:solidFill>
                  <a:schemeClr val="dk1"/>
                </a:solidFill>
              </a:rPr>
            </a:b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US" sz="2000">
                <a:solidFill>
                  <a:schemeClr val="dk1"/>
                </a:solidFill>
              </a:rPr>
              <a:t>The system allows users to answer using voice input.</a:t>
            </a:r>
            <a:br>
              <a:rPr lang="en-US" sz="2000">
                <a:solidFill>
                  <a:schemeClr val="dk1"/>
                </a:solidFill>
              </a:rPr>
            </a:b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US" sz="2000">
                <a:solidFill>
                  <a:schemeClr val="dk1"/>
                </a:solidFill>
              </a:rPr>
              <a:t>Feedback is provided after each question.</a:t>
            </a:r>
            <a:endParaRPr sz="2000">
              <a:solidFill>
                <a:schemeClr val="dk1"/>
              </a:solidFill>
            </a:endParaRPr>
          </a:p>
          <a:p>
            <a:pPr indent="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</p:txBody>
      </p:sp>
      <p:pic>
        <p:nvPicPr>
          <p:cNvPr id="289" name="Google Shape;289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8975" y="244650"/>
            <a:ext cx="1946875" cy="123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17025" y="4633175"/>
            <a:ext cx="2820599" cy="1758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908500" y="712225"/>
            <a:ext cx="1237650" cy="123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69600" y="3825847"/>
            <a:ext cx="1785649" cy="104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9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This project provides students with an interview preparation platform.</a:t>
            </a:r>
            <a:br>
              <a:rPr lang="en-US"/>
            </a:br>
            <a:endParaRPr/>
          </a:p>
          <a:p>
            <a:pPr indent="-1778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The AI simulates a real interview experience.</a:t>
            </a:r>
            <a:endParaRPr/>
          </a:p>
          <a:p>
            <a:pPr indent="-1778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Users benefit from practice and feedback.</a:t>
            </a:r>
            <a:endParaRPr/>
          </a:p>
          <a:p>
            <a:pPr indent="-1778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The system demonstrates the use of AI in education.</a:t>
            </a:r>
            <a:endParaRPr/>
          </a:p>
          <a:p>
            <a:pPr indent="-1778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The application can be expanded further.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9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b="1" lang="en-US"/>
              <a:t>Summary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2020-08-12T18:54:24Z</dcterms:created>
  <dc:creator>Andrea Plasencia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