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/>
    <p:restoredTop sz="94704"/>
  </p:normalViewPr>
  <p:slideViewPr>
    <p:cSldViewPr snapToGrid="0">
      <p:cViewPr varScale="1">
        <p:scale>
          <a:sx n="111" d="100"/>
          <a:sy n="111" d="100"/>
        </p:scale>
        <p:origin x="869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E6228E-65A3-C878-7B57-A52E8B7FEF9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5E93D78-24E9-362F-73C0-F23EA0E2FA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C99E87-9A77-5519-9F85-BE2FDF2ECE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885885-E460-4E7C-6C98-23D38808D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239CC0-FDA0-1A68-AC00-9B768AE8D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9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1AA9C4-552D-DE5A-E880-37CE0BDF7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B47F973-5319-A7D5-6AC8-A41E262A6D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57A54F-D49B-BF51-2DA8-3EBC7CE0B0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DF367-C5C1-217D-F9EB-E9E8BF1B07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BFCA45-D47A-5443-8F0A-CFD939A77E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2869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1F37953-22D7-9C9E-1CD1-2509D5C1BC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E1B201-E864-6AA2-C97E-8E34BF41E9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CE7EAE-FD60-F385-76E9-F91C30FB6F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739BCB-D59C-E59C-8202-A996ADAD7B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051B436-B018-7D6B-3D37-3529B5885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755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FA452-A862-B586-0089-2BBA41BFBB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53444-AFC4-822E-8C2F-DBC0D65F39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5BE823-2D39-7A09-20CC-3EF9EB39D0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015194-B7F2-AC99-A501-4C105C58F1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3E0FB3-DC4E-8756-FBCC-F76AE746A6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176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9B750-3475-DC34-73AA-1DE8849628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65A76D-21AA-C942-283E-301F8D891B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EE3043-E1DE-C66A-136E-F4BE6F74E2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D28AC5-1AC9-E901-297C-19C4243AC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9A295D-D549-EDD6-5860-81C6D768AA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929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8352E-C25E-EB5F-EFE1-2E7C044EF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B5AFBD-396C-D82A-0EF6-772076F66A5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9AD1CB-4D38-1313-2E8E-164593C13A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297826-DCB9-C7FA-5336-C996CE434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6F75D5-78ED-C0D3-3937-10C8045003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B6F45A6-2B8A-B2D3-3D2F-392B4CD68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323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91EB3-FFC1-2FE1-3799-668F0F787E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C049712-F3BB-93B7-3EC3-A7272C7BDE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3BE0D5-3370-7F54-082C-ADAF4B98DF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480A4B7-13DA-8C51-FEB5-C2B017F77D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4E8CA02-1EC4-A162-7822-7374ACD6CB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48E1A7-74F0-C1E2-8D1A-1D201A72B5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5DD06DD-9E9A-0265-0CB5-09EF3F2C1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F555DDA-735A-21FF-EEA3-F6C6045E4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065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5B86C-309D-8B63-682C-442AC8EED6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12B0A0-55B3-7116-8ACE-F724203D8A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8B7F9FD-83DD-3355-C8C1-79E1C8AEB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8D68A71-31B0-82E7-EB59-02EFE1D741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845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86222B8-88D2-6BD9-CCCC-C7EC5AE6F4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60A9811-6EE1-4E12-EAC6-643EAB2374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38EABD9-4B5F-3887-6A8E-5C200AC79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001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A1F1EE-738B-2ACB-522D-3211311CE8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CF63E5-12D9-2A27-0468-09A53622BC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67C892-A519-262B-D36D-D1235F993E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058DD4-6261-AC60-ECBA-147B5448A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DC869C5-FD02-7888-5029-F10D4AE7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DF51166-0F97-5DD5-BF16-87A5934A98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5872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084B2-602D-9D55-EBA0-ACB0A32E28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ADE3C0-01FA-1521-2D1C-0614F7092F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90C444-7C5C-F402-0FBA-B7F3939F56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527936-A3FE-03CA-5344-341565A2C5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643E55-A71A-BD1F-C74F-1342FC0C5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9F62B5-EA8C-D462-9710-A50DA3D7D6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784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352C00-3CCC-6BE4-585A-47D2D8F58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C5A6B3-B847-C221-91E5-51FF42682A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7FC24E-FE11-4E2A-86EA-1DC56E1723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C9E5797-DE18-B64D-94C7-922CB5D78E5D}" type="datetimeFigureOut">
              <a:rPr lang="en-US" smtClean="0"/>
              <a:t>12/3/2025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9DBEBF-D5CC-289C-E510-D16B210C836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602659-4F0B-B7C4-5A84-4800B6392A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4FA51B5-DE3D-7146-B877-BB954CAF5B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489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31" name="Rectangle 1030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1991449-55CA-498B-1408-8B06CE4385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3810" y="2056972"/>
            <a:ext cx="4036334" cy="2387600"/>
          </a:xfrm>
        </p:spPr>
        <p:txBody>
          <a:bodyPr anchor="t">
            <a:normAutofit fontScale="90000"/>
          </a:bodyPr>
          <a:lstStyle/>
          <a:p>
            <a:pPr algn="l"/>
            <a:r>
              <a:rPr lang="en-US" sz="5400" dirty="0">
                <a:latin typeface="Montserrat" pitchFamily="2" charset="77"/>
              </a:rPr>
              <a:t>Fall 2025 Senior Design Project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DB162A-3D1D-83F0-72B8-5FBD622C68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1" y="5230691"/>
            <a:ext cx="4036334" cy="1178273"/>
          </a:xfrm>
        </p:spPr>
        <p:txBody>
          <a:bodyPr anchor="b">
            <a:normAutofit/>
          </a:bodyPr>
          <a:lstStyle/>
          <a:p>
            <a:pPr algn="l"/>
            <a:r>
              <a:rPr lang="en-US" sz="2000" dirty="0">
                <a:latin typeface="Montserrat" pitchFamily="2" charset="77"/>
              </a:rPr>
              <a:t>Students: Claudia Cruz Teruel, Joseph McNulty-</a:t>
            </a:r>
            <a:r>
              <a:rPr lang="en-US" sz="2000" dirty="0" err="1">
                <a:latin typeface="Montserrat" pitchFamily="2" charset="77"/>
              </a:rPr>
              <a:t>Lamparter</a:t>
            </a:r>
            <a:r>
              <a:rPr lang="en-US" sz="2000" dirty="0">
                <a:latin typeface="Montserrat" pitchFamily="2" charset="77"/>
              </a:rPr>
              <a:t>, David Moore, </a:t>
            </a:r>
            <a:r>
              <a:rPr lang="en-US" sz="2000" dirty="0" err="1">
                <a:latin typeface="Montserrat" pitchFamily="2" charset="77"/>
              </a:rPr>
              <a:t>Ornans</a:t>
            </a:r>
            <a:r>
              <a:rPr lang="en-US" sz="2000" dirty="0">
                <a:latin typeface="Montserrat" pitchFamily="2" charset="77"/>
              </a:rPr>
              <a:t> Pierre</a:t>
            </a:r>
          </a:p>
        </p:txBody>
      </p:sp>
      <p:grpSp>
        <p:nvGrpSpPr>
          <p:cNvPr id="1033" name="Group 1032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1034" name="Rectangle 1033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5" name="Rectangle 1034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6" name="Rectangle 1035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38" name="Rectangle 1037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0" name="Rectangle 1039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Alumni Archives - Knight Foundation School of Computing and Information  Sciences">
            <a:extLst>
              <a:ext uri="{FF2B5EF4-FFF2-40B4-BE49-F238E27FC236}">
                <a16:creationId xmlns:a16="http://schemas.microsoft.com/office/drawing/2014/main" id="{A9957E14-7E03-DC39-A8E5-55D76EE031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922492" y="1738823"/>
            <a:ext cx="5536001" cy="332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8D965DF2-719D-6FA9-DC0D-F0E6BA5FD2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44" y="199813"/>
            <a:ext cx="1494330" cy="1376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984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51" name="Rectangle 1050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3905B4-CD44-1829-627E-E6B6FE0104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5400">
                <a:latin typeface="Montserrat" pitchFamily="2" charset="77"/>
              </a:rPr>
              <a:t>Problem</a:t>
            </a:r>
          </a:p>
        </p:txBody>
      </p:sp>
      <p:grpSp>
        <p:nvGrpSpPr>
          <p:cNvPr id="1053" name="Group 1052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054" name="Rectangle 1053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5" name="Rectangle 1054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57" name="Rectangle 1056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720B96-6AB3-41DF-5F05-E29DF00796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en-US" sz="2400">
                <a:latin typeface="Montserrat" pitchFamily="2" charset="77"/>
              </a:rPr>
              <a:t>Businesses struggle to keep track of physical assets, causing lost time, misplaced items, and inefficient tracking systems.</a:t>
            </a:r>
          </a:p>
          <a:p>
            <a:pPr marL="0" indent="0">
              <a:buNone/>
            </a:pPr>
            <a:r>
              <a:rPr lang="en-US" sz="2400">
                <a:latin typeface="Montserrat" pitchFamily="2" charset="77"/>
              </a:rPr>
              <a:t>Businesses need:</a:t>
            </a:r>
          </a:p>
          <a:p>
            <a:r>
              <a:rPr lang="en-US" sz="2400">
                <a:latin typeface="Montserrat" pitchFamily="2" charset="77"/>
              </a:rPr>
              <a:t>A centralized way to locate assets</a:t>
            </a:r>
          </a:p>
          <a:p>
            <a:r>
              <a:rPr lang="en-US" sz="2400">
                <a:latin typeface="Montserrat" pitchFamily="2" charset="77"/>
              </a:rPr>
              <a:t>A system to reduce losses and human error</a:t>
            </a:r>
          </a:p>
          <a:p>
            <a:r>
              <a:rPr lang="en-US" sz="2400">
                <a:latin typeface="Montserrat" pitchFamily="2" charset="77"/>
              </a:rPr>
              <a:t>A dashboard that updates in real time</a:t>
            </a:r>
          </a:p>
          <a:p>
            <a:pPr marL="0" indent="0">
              <a:buNone/>
            </a:pPr>
            <a:endParaRPr lang="en-US" sz="2400">
              <a:latin typeface="Montserrat" pitchFamily="2" charset="77"/>
            </a:endParaRPr>
          </a:p>
          <a:p>
            <a:endParaRPr lang="en-US" sz="2400">
              <a:latin typeface="Montserrat" pitchFamily="2" charset="77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53D84D6-7F06-2A36-09C1-3F60668724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67597" y="194030"/>
            <a:ext cx="1231530" cy="1134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1963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75" name="Rectangle 2074">
            <a:extLst>
              <a:ext uri="{FF2B5EF4-FFF2-40B4-BE49-F238E27FC236}">
                <a16:creationId xmlns:a16="http://schemas.microsoft.com/office/drawing/2014/main" id="{2EB492CD-616E-47F8-933B-5E2D952A05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2077" name="Arc 2076">
            <a:extLst>
              <a:ext uri="{FF2B5EF4-FFF2-40B4-BE49-F238E27FC236}">
                <a16:creationId xmlns:a16="http://schemas.microsoft.com/office/drawing/2014/main" id="{59383CF9-23B5-4335-9B21-1791C4CF1C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3967198" flipH="1">
            <a:off x="8631348" y="490493"/>
            <a:ext cx="2987899" cy="2987899"/>
          </a:xfrm>
          <a:prstGeom prst="arc">
            <a:avLst>
              <a:gd name="adj1" fmla="val 14441841"/>
              <a:gd name="adj2" fmla="val 0"/>
            </a:avLst>
          </a:prstGeom>
          <a:ln w="127000" cap="rnd">
            <a:solidFill>
              <a:schemeClr val="accent4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79" name="Freeform: Shape 2078">
            <a:extLst>
              <a:ext uri="{FF2B5EF4-FFF2-40B4-BE49-F238E27FC236}">
                <a16:creationId xmlns:a16="http://schemas.microsoft.com/office/drawing/2014/main" id="{0007FE00-9498-4706-B255-6437B0252C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486400"/>
            <a:ext cx="2672863" cy="1371600"/>
          </a:xfrm>
          <a:custGeom>
            <a:avLst/>
            <a:gdLst>
              <a:gd name="connsiteX0" fmla="*/ 1721734 w 2672863"/>
              <a:gd name="connsiteY0" fmla="*/ 0 h 1371600"/>
              <a:gd name="connsiteX1" fmla="*/ 2564444 w 2672863"/>
              <a:gd name="connsiteY1" fmla="*/ 213382 h 1371600"/>
              <a:gd name="connsiteX2" fmla="*/ 2672863 w 2672863"/>
              <a:gd name="connsiteY2" fmla="*/ 279248 h 1371600"/>
              <a:gd name="connsiteX3" fmla="*/ 2672863 w 2672863"/>
              <a:gd name="connsiteY3" fmla="*/ 1371600 h 1371600"/>
              <a:gd name="connsiteX4" fmla="*/ 0 w 2672863"/>
              <a:gd name="connsiteY4" fmla="*/ 1371600 h 1371600"/>
              <a:gd name="connsiteX5" fmla="*/ 33268 w 2672863"/>
              <a:gd name="connsiteY5" fmla="*/ 1242216 h 1371600"/>
              <a:gd name="connsiteX6" fmla="*/ 1721734 w 2672863"/>
              <a:gd name="connsiteY6" fmla="*/ 0 h 137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72863" h="1371600">
                <a:moveTo>
                  <a:pt x="1721734" y="0"/>
                </a:moveTo>
                <a:cubicBezTo>
                  <a:pt x="2026863" y="0"/>
                  <a:pt x="2313937" y="77299"/>
                  <a:pt x="2564444" y="213382"/>
                </a:cubicBezTo>
                <a:lnTo>
                  <a:pt x="2672863" y="279248"/>
                </a:lnTo>
                <a:lnTo>
                  <a:pt x="2672863" y="1371600"/>
                </a:lnTo>
                <a:lnTo>
                  <a:pt x="0" y="1371600"/>
                </a:lnTo>
                <a:lnTo>
                  <a:pt x="33268" y="1242216"/>
                </a:lnTo>
                <a:cubicBezTo>
                  <a:pt x="257110" y="522539"/>
                  <a:pt x="928399" y="0"/>
                  <a:pt x="1721734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A6A4A45-8A1F-1F78-F850-89350996C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7950" y="214343"/>
            <a:ext cx="1168481" cy="1076715"/>
          </a:xfrm>
          <a:custGeom>
            <a:avLst/>
            <a:gdLst/>
            <a:ahLst/>
            <a:cxnLst/>
            <a:rect l="l" t="t" r="r" b="b"/>
            <a:pathLst>
              <a:path w="4777381" h="5643794">
                <a:moveTo>
                  <a:pt x="143704" y="0"/>
                </a:moveTo>
                <a:lnTo>
                  <a:pt x="4633677" y="0"/>
                </a:lnTo>
                <a:cubicBezTo>
                  <a:pt x="4713043" y="0"/>
                  <a:pt x="4777381" y="64338"/>
                  <a:pt x="4777381" y="143704"/>
                </a:cubicBezTo>
                <a:lnTo>
                  <a:pt x="4777381" y="5500090"/>
                </a:lnTo>
                <a:cubicBezTo>
                  <a:pt x="4777381" y="5579456"/>
                  <a:pt x="4713043" y="5643794"/>
                  <a:pt x="4633677" y="5643794"/>
                </a:cubicBezTo>
                <a:lnTo>
                  <a:pt x="143704" y="5643794"/>
                </a:lnTo>
                <a:cubicBezTo>
                  <a:pt x="64338" y="5643794"/>
                  <a:pt x="0" y="5579456"/>
                  <a:pt x="0" y="5500090"/>
                </a:cubicBezTo>
                <a:lnTo>
                  <a:pt x="0" y="143704"/>
                </a:lnTo>
                <a:cubicBezTo>
                  <a:pt x="0" y="64338"/>
                  <a:pt x="64338" y="0"/>
                  <a:pt x="143704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6CEAF70-4E48-EC3A-E930-041B3716035F}"/>
              </a:ext>
            </a:extLst>
          </p:cNvPr>
          <p:cNvSpPr/>
          <p:nvPr/>
        </p:nvSpPr>
        <p:spPr>
          <a:xfrm>
            <a:off x="5894962" y="1984443"/>
            <a:ext cx="5458838" cy="4192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>
              <a:lnSpc>
                <a:spcPct val="90000"/>
              </a:lnSpc>
              <a:spcAft>
                <a:spcPts val="600"/>
              </a:spcAft>
            </a:pPr>
            <a:endParaRPr lang="en-US" b="1" dirty="0">
              <a:ln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8D1CEE-DD8F-EFB3-152D-41E4354CB9BA}"/>
              </a:ext>
            </a:extLst>
          </p:cNvPr>
          <p:cNvSpPr/>
          <p:nvPr/>
        </p:nvSpPr>
        <p:spPr>
          <a:xfrm>
            <a:off x="1726053" y="2711635"/>
            <a:ext cx="8739893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n-US" sz="9600" b="1" cap="none" spc="0" dirty="0">
                <a:ln/>
                <a:solidFill>
                  <a:schemeClr val="accent4"/>
                </a:solidFill>
                <a:effectLst/>
                <a:latin typeface="Montserrat" pitchFamily="2" charset="77"/>
              </a:rPr>
              <a:t>Control Point</a:t>
            </a:r>
          </a:p>
        </p:txBody>
      </p:sp>
    </p:spTree>
    <p:extLst>
      <p:ext uri="{BB962C8B-B14F-4D97-AF65-F5344CB8AC3E}">
        <p14:creationId xmlns:p14="http://schemas.microsoft.com/office/powerpoint/2010/main" val="465540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BB867FF-FC45-48F7-8104-F89BE54909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048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BB56887-D0D5-4F0C-9E19-7247EB83C8B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08695" y="1"/>
            <a:ext cx="1135066" cy="477997"/>
          </a:xfrm>
          <a:custGeom>
            <a:avLst/>
            <a:gdLst>
              <a:gd name="connsiteX0" fmla="*/ 0 w 1135066"/>
              <a:gd name="connsiteY0" fmla="*/ 0 h 477997"/>
              <a:gd name="connsiteX1" fmla="*/ 1135066 w 1135066"/>
              <a:gd name="connsiteY1" fmla="*/ 0 h 477997"/>
              <a:gd name="connsiteX2" fmla="*/ 1133370 w 1135066"/>
              <a:gd name="connsiteY2" fmla="*/ 16827 h 477997"/>
              <a:gd name="connsiteX3" fmla="*/ 567533 w 1135066"/>
              <a:gd name="connsiteY3" fmla="*/ 477997 h 477997"/>
              <a:gd name="connsiteX4" fmla="*/ 1696 w 1135066"/>
              <a:gd name="connsiteY4" fmla="*/ 16827 h 4779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35066" h="477997">
                <a:moveTo>
                  <a:pt x="0" y="0"/>
                </a:moveTo>
                <a:lnTo>
                  <a:pt x="1135066" y="0"/>
                </a:lnTo>
                <a:lnTo>
                  <a:pt x="1133370" y="16827"/>
                </a:lnTo>
                <a:cubicBezTo>
                  <a:pt x="1079514" y="280016"/>
                  <a:pt x="846644" y="477997"/>
                  <a:pt x="567533" y="477997"/>
                </a:cubicBezTo>
                <a:cubicBezTo>
                  <a:pt x="288422" y="477997"/>
                  <a:pt x="55552" y="280016"/>
                  <a:pt x="1696" y="1682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58570E8-5FDF-084A-A4FF-3379294253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>
                <a:latin typeface="Montserrat" pitchFamily="2" charset="77"/>
              </a:rPr>
              <a:t>What is Control Point?</a:t>
            </a:r>
          </a:p>
        </p:txBody>
      </p:sp>
      <p:sp>
        <p:nvSpPr>
          <p:cNvPr id="12" name="Arc 11">
            <a:extLst>
              <a:ext uri="{FF2B5EF4-FFF2-40B4-BE49-F238E27FC236}">
                <a16:creationId xmlns:a16="http://schemas.microsoft.com/office/drawing/2014/main" id="{081E4A58-353D-44AE-B2FC-2A74E2E400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V="1">
            <a:off x="555710" y="2183223"/>
            <a:ext cx="4083433" cy="4083433"/>
          </a:xfrm>
          <a:prstGeom prst="arc">
            <a:avLst/>
          </a:prstGeom>
          <a:ln w="127000" cap="rnd">
            <a:solidFill>
              <a:schemeClr val="accent4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C8BB81-71D1-CB35-EDAA-44BB67F96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2312602"/>
            <a:ext cx="10515600" cy="4351338"/>
          </a:xfrm>
        </p:spPr>
        <p:txBody>
          <a:bodyPr>
            <a:normAutofit/>
          </a:bodyPr>
          <a:lstStyle/>
          <a:p>
            <a:r>
              <a:rPr lang="en-US" b="0" i="0" u="none" strike="noStrike" dirty="0">
                <a:solidFill>
                  <a:srgbClr val="000000"/>
                </a:solidFill>
                <a:effectLst/>
                <a:latin typeface="Montserrat" pitchFamily="2" charset="77"/>
              </a:rPr>
              <a:t>Asset-management solution designed for small to medium-sized businesses</a:t>
            </a:r>
          </a:p>
          <a:p>
            <a:r>
              <a:rPr lang="en-US" b="0" i="0" u="none" strike="noStrike" dirty="0">
                <a:solidFill>
                  <a:srgbClr val="000000"/>
                </a:solidFill>
                <a:effectLst/>
                <a:latin typeface="Montserrat" pitchFamily="2" charset="77"/>
              </a:rPr>
              <a:t>All in one solution for tracking assets, employees, and more</a:t>
            </a:r>
          </a:p>
          <a:p>
            <a:r>
              <a:rPr lang="en-US" b="0" i="0" u="none" strike="noStrike" dirty="0">
                <a:solidFill>
                  <a:srgbClr val="000000"/>
                </a:solidFill>
                <a:effectLst/>
                <a:latin typeface="Montserrat" pitchFamily="2" charset="77"/>
              </a:rPr>
              <a:t>Built with simplicity as a core tenant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6C41E98-9325-4E7D-BCC7-612B23EE4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76228" y="5558527"/>
            <a:ext cx="1304924" cy="120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76496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4F6C598-28B1-14D8-DE5A-C821EAB47F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5400" dirty="0">
                <a:latin typeface="Montserrat" pitchFamily="2" charset="77"/>
              </a:rPr>
              <a:t>Key Features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684EEC-7037-99A5-C6F2-C740AAABC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r>
              <a:rPr lang="en-US" sz="2400" dirty="0">
                <a:latin typeface="Montserrat" pitchFamily="2" charset="77"/>
              </a:rPr>
              <a:t>Lightweight</a:t>
            </a:r>
          </a:p>
          <a:p>
            <a:r>
              <a:rPr lang="en-US" sz="2400" dirty="0">
                <a:latin typeface="Montserrat" pitchFamily="2" charset="77"/>
              </a:rPr>
              <a:t>User-friendly web interface</a:t>
            </a:r>
          </a:p>
          <a:p>
            <a:r>
              <a:rPr lang="en-US" sz="2400" dirty="0">
                <a:latin typeface="Montserrat" pitchFamily="2" charset="77"/>
              </a:rPr>
              <a:t>CSV uploading and exporting</a:t>
            </a:r>
          </a:p>
          <a:p>
            <a:r>
              <a:rPr lang="en-US" sz="2400" dirty="0">
                <a:latin typeface="Montserrat" pitchFamily="2" charset="77"/>
              </a:rPr>
              <a:t>Adaptable structure</a:t>
            </a:r>
          </a:p>
          <a:p>
            <a:r>
              <a:rPr lang="en-US" sz="2400" dirty="0">
                <a:latin typeface="Montserrat" pitchFamily="2" charset="77"/>
              </a:rPr>
              <a:t>Authorization and user roles</a:t>
            </a:r>
          </a:p>
          <a:p>
            <a:r>
              <a:rPr lang="en-US" sz="2400" dirty="0">
                <a:latin typeface="Montserrat" pitchFamily="2" charset="77"/>
              </a:rPr>
              <a:t>Simple deployment 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57C05C12-F415-3F62-710B-E97C04BAE1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6545" y="147637"/>
            <a:ext cx="1064689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979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E380359-54EA-3358-8767-D971809EE6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963" y="1238080"/>
            <a:ext cx="9849751" cy="1349671"/>
          </a:xfrm>
        </p:spPr>
        <p:txBody>
          <a:bodyPr anchor="b">
            <a:normAutofit/>
          </a:bodyPr>
          <a:lstStyle/>
          <a:p>
            <a:r>
              <a:rPr lang="en-US" sz="5400" dirty="0">
                <a:latin typeface="Montserrat" pitchFamily="2" charset="77"/>
              </a:rPr>
              <a:t>The Toolkit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22F0EE-5D25-E16A-D651-BCEAACE977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305" y="2902913"/>
            <a:ext cx="2996946" cy="3032168"/>
          </a:xfrm>
        </p:spPr>
        <p:txBody>
          <a:bodyPr anchor="ctr">
            <a:normAutofit/>
          </a:bodyPr>
          <a:lstStyle/>
          <a:p>
            <a:pPr>
              <a:lnSpc>
                <a:spcPct val="100000"/>
              </a:lnSpc>
            </a:pPr>
            <a:r>
              <a:rPr lang="en-US" sz="2000" dirty="0">
                <a:latin typeface="Montserrat" pitchFamily="2" charset="77"/>
              </a:rPr>
              <a:t>Python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Montserrat" pitchFamily="2" charset="77"/>
              </a:rPr>
              <a:t>HTML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Montserrat" pitchFamily="2" charset="77"/>
              </a:rPr>
              <a:t>Flask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Montserrat" pitchFamily="2" charset="77"/>
              </a:rPr>
              <a:t>MariaDB</a:t>
            </a:r>
          </a:p>
          <a:p>
            <a:pPr>
              <a:lnSpc>
                <a:spcPct val="100000"/>
              </a:lnSpc>
            </a:pPr>
            <a:r>
              <a:rPr lang="en-US" sz="2000" dirty="0">
                <a:latin typeface="Montserrat" pitchFamily="2" charset="77"/>
              </a:rPr>
              <a:t>SQLAlchemy</a:t>
            </a:r>
          </a:p>
          <a:p>
            <a:pPr marL="0" indent="0">
              <a:buNone/>
            </a:pPr>
            <a:endParaRPr lang="en-US" sz="2000" dirty="0">
              <a:latin typeface="Montserrat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F0A5C9F-B9AB-DE2B-5426-BAACAAE94F8E}"/>
              </a:ext>
            </a:extLst>
          </p:cNvPr>
          <p:cNvSpPr txBox="1"/>
          <p:nvPr/>
        </p:nvSpPr>
        <p:spPr>
          <a:xfrm>
            <a:off x="5200650" y="3014704"/>
            <a:ext cx="4371975" cy="23485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Chart.js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Bootstrap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Werkzeug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GitHub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Montserrat" pitchFamily="2" charset="77"/>
              </a:rPr>
              <a:t>Gunicorn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052FC8C0-2A8E-C917-0C49-4CAE4112EC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127" y="99424"/>
            <a:ext cx="1064689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56841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7" name="Rectangle 36">
            <a:extLst>
              <a:ext uri="{FF2B5EF4-FFF2-40B4-BE49-F238E27FC236}">
                <a16:creationId xmlns:a16="http://schemas.microsoft.com/office/drawing/2014/main" id="{47942995-B07F-4636-9A06-C6A104B260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7DF71B-7C57-E6FC-A35A-F13002D28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1521" y="2984992"/>
            <a:ext cx="5553872" cy="23876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800" dirty="0">
                <a:latin typeface="Montserrat" pitchFamily="2" charset="77"/>
              </a:rPr>
              <a:t>Demonstration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032D8612-31EB-44CF-A1D0-14FD4C7054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2984992"/>
            <a:ext cx="731521" cy="673460"/>
            <a:chOff x="3940602" y="308034"/>
            <a:chExt cx="2116791" cy="3428999"/>
          </a:xfrm>
          <a:solidFill>
            <a:schemeClr val="accent4"/>
          </a:solidFill>
        </p:grpSpPr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F19A4A0F-1B59-4DB0-9764-D10936E987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940602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4715626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5490650" y="308034"/>
              <a:ext cx="566743" cy="34289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4" name="Rectangle 43">
            <a:extLst>
              <a:ext uri="{FF2B5EF4-FFF2-40B4-BE49-F238E27FC236}">
                <a16:creationId xmlns:a16="http://schemas.microsoft.com/office/drawing/2014/main" id="{B81933D1-5615-42C7-9C0B-4EB7105CCE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85810" y="391886"/>
            <a:ext cx="6009366" cy="601707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Graphic 20" descr="Teacher">
            <a:extLst>
              <a:ext uri="{FF2B5EF4-FFF2-40B4-BE49-F238E27FC236}">
                <a16:creationId xmlns:a16="http://schemas.microsoft.com/office/drawing/2014/main" id="{12FFE76D-C403-27B7-F6E9-73FA4E91CE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957597" y="666728"/>
            <a:ext cx="5465791" cy="5465791"/>
          </a:xfrm>
          <a:prstGeom prst="rect">
            <a:avLst/>
          </a:prstGeom>
        </p:spPr>
      </p:pic>
      <p:pic>
        <p:nvPicPr>
          <p:cNvPr id="4" name="Picture 2">
            <a:extLst>
              <a:ext uri="{FF2B5EF4-FFF2-40B4-BE49-F238E27FC236}">
                <a16:creationId xmlns:a16="http://schemas.microsoft.com/office/drawing/2014/main" id="{5A720C01-50DE-858C-2E73-50930F5CE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18" y="176190"/>
            <a:ext cx="1064689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97465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DBF61EA3-B236-439E-9C0B-340980D56BE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FF6907-973D-1C71-62E6-C17BDD1BF6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8638" y="386930"/>
            <a:ext cx="9236700" cy="1188950"/>
          </a:xfrm>
        </p:spPr>
        <p:txBody>
          <a:bodyPr anchor="b">
            <a:normAutofit/>
          </a:bodyPr>
          <a:lstStyle/>
          <a:p>
            <a:r>
              <a:rPr lang="en-US" sz="5400">
                <a:latin typeface="Montserrat" pitchFamily="2" charset="77"/>
              </a:rPr>
              <a:t>Constraints</a:t>
            </a:r>
            <a:endParaRPr lang="en-US" sz="5400" dirty="0">
              <a:latin typeface="Montserrat" pitchFamily="2" charset="77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8FAF094-D087-493F-8DF9-A486C2D6BBA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2" y="1998368"/>
            <a:ext cx="11695083" cy="782176"/>
            <a:chOff x="-2" y="1998368"/>
            <a:chExt cx="11695083" cy="78217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D7C88D8-5509-4514-925A-9CE148E5CB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7275593D-F75E-4426-AE3E-2CDEFD228D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-2" y="1998845"/>
              <a:ext cx="11454595" cy="781699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E659831F-0D9A-4C63-9EBB-8435B85A440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203079"/>
            <a:ext cx="11383362" cy="41478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F17A24-095C-9FBD-5014-DE03EBC5B8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660" y="2599509"/>
            <a:ext cx="10143668" cy="3435531"/>
          </a:xfrm>
        </p:spPr>
        <p:txBody>
          <a:bodyPr anchor="ctr">
            <a:normAutofit/>
          </a:bodyPr>
          <a:lstStyle/>
          <a:p>
            <a:r>
              <a:rPr lang="en-US" sz="2400" dirty="0">
                <a:latin typeface="Montserrat" pitchFamily="2" charset="77"/>
              </a:rPr>
              <a:t>No ability to create custom roles</a:t>
            </a:r>
          </a:p>
          <a:p>
            <a:r>
              <a:rPr lang="en-US" sz="2400" dirty="0">
                <a:latin typeface="Montserrat" pitchFamily="2" charset="77"/>
              </a:rPr>
              <a:t>No integration with common AD solutions</a:t>
            </a:r>
          </a:p>
          <a:p>
            <a:r>
              <a:rPr lang="en-US" sz="2400" dirty="0">
                <a:latin typeface="Montserrat" pitchFamily="2" charset="77"/>
              </a:rPr>
              <a:t>Very few database safety precautions </a:t>
            </a:r>
          </a:p>
          <a:p>
            <a:r>
              <a:rPr lang="en-US" sz="2400" dirty="0">
                <a:latin typeface="Montserrat" pitchFamily="2" charset="77"/>
              </a:rPr>
              <a:t>Lack of quality-of-life features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478D9DD-86AE-A58D-57DA-A3F9D4558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6545" y="130838"/>
            <a:ext cx="1064689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38417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4DA718D0-4865-4629-8134-44F68D41D5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65167ED7-6315-43AB-B1B6-C326D5FD8F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5400000">
            <a:off x="-2340441" y="2666183"/>
            <a:ext cx="5860051" cy="527712"/>
            <a:chOff x="6081624" y="1998368"/>
            <a:chExt cx="5613457" cy="782175"/>
          </a:xfrm>
          <a:solidFill>
            <a:schemeClr val="accent4"/>
          </a:solidFill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EF4D8839-FB03-487D-ACC8-8BFEDD4FEBA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5400000">
              <a:off x="11228040" y="2313027"/>
              <a:ext cx="781700" cy="15238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EF75023-9A3B-42FC-B704-61A8F7BEF4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flipH="1" flipV="1">
              <a:off x="6081624" y="1998844"/>
              <a:ext cx="5372968" cy="78169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CBC4F608-B4B8-48C3-9572-C0F061B1CD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9528" y="922919"/>
            <a:ext cx="11111729" cy="54612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22BEF8-22DC-5540-ACA3-EE912A58E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2963" y="1238080"/>
            <a:ext cx="9849751" cy="1349671"/>
          </a:xfrm>
        </p:spPr>
        <p:txBody>
          <a:bodyPr anchor="b">
            <a:normAutofit/>
          </a:bodyPr>
          <a:lstStyle/>
          <a:p>
            <a:r>
              <a:rPr lang="en-US" sz="5400" dirty="0">
                <a:latin typeface="Montserrat" pitchFamily="2" charset="77"/>
              </a:rPr>
              <a:t>Future Plans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C4D58D-B321-D355-87F6-94AA99779B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89304" y="2902913"/>
            <a:ext cx="9849751" cy="3032168"/>
          </a:xfrm>
        </p:spPr>
        <p:txBody>
          <a:bodyPr anchor="ctr">
            <a:normAutofit/>
          </a:bodyPr>
          <a:lstStyle/>
          <a:p>
            <a:r>
              <a:rPr lang="en-US" sz="2000" dirty="0">
                <a:latin typeface="Montserrat" pitchFamily="2" charset="77"/>
              </a:rPr>
              <a:t>Quality-of-life changes (i.e. selecting multiple assets at once)</a:t>
            </a:r>
          </a:p>
          <a:p>
            <a:r>
              <a:rPr lang="en-US" sz="2000" dirty="0">
                <a:latin typeface="Montserrat" pitchFamily="2" charset="77"/>
              </a:rPr>
              <a:t>Expanded administrative options</a:t>
            </a:r>
          </a:p>
          <a:p>
            <a:r>
              <a:rPr lang="en-US" sz="2000" dirty="0">
                <a:latin typeface="Montserrat" pitchFamily="2" charset="77"/>
              </a:rPr>
              <a:t>SNMP integration</a:t>
            </a:r>
          </a:p>
          <a:p>
            <a:r>
              <a:rPr lang="en-US" sz="2000" dirty="0">
                <a:latin typeface="Montserrat" pitchFamily="2" charset="77"/>
              </a:rPr>
              <a:t>Enterprise grade DB options</a:t>
            </a:r>
          </a:p>
          <a:p>
            <a:r>
              <a:rPr lang="en-US" sz="2000" dirty="0">
                <a:latin typeface="Montserrat" pitchFamily="2" charset="77"/>
              </a:rPr>
              <a:t>RFID/Barcode scanning implementation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3C06A82D-9999-F7E7-2761-B9015B3F85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0127" y="99424"/>
            <a:ext cx="1064689" cy="98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659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Frame</Template>
  <TotalTime>93</TotalTime>
  <Words>183</Words>
  <Application>Microsoft Office PowerPoint</Application>
  <PresentationFormat>Widescreen</PresentationFormat>
  <Paragraphs>43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Aptos</vt:lpstr>
      <vt:lpstr>Aptos Display</vt:lpstr>
      <vt:lpstr>Arial</vt:lpstr>
      <vt:lpstr>Calibri</vt:lpstr>
      <vt:lpstr>Montserrat</vt:lpstr>
      <vt:lpstr>Office Theme</vt:lpstr>
      <vt:lpstr>Fall 2025 Senior Design Project</vt:lpstr>
      <vt:lpstr>Problem</vt:lpstr>
      <vt:lpstr>PowerPoint Presentation</vt:lpstr>
      <vt:lpstr>What is Control Point?</vt:lpstr>
      <vt:lpstr>Key Features</vt:lpstr>
      <vt:lpstr>The Toolkit</vt:lpstr>
      <vt:lpstr>Demonstration</vt:lpstr>
      <vt:lpstr>Constraints</vt:lpstr>
      <vt:lpstr>Future Plans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haroon ahmad</dc:creator>
  <cp:lastModifiedBy>Joseph Lamparter</cp:lastModifiedBy>
  <cp:revision>4</cp:revision>
  <dcterms:created xsi:type="dcterms:W3CDTF">2025-12-03T18:01:06Z</dcterms:created>
  <dcterms:modified xsi:type="dcterms:W3CDTF">2025-12-03T19:54:41Z</dcterms:modified>
</cp:coreProperties>
</file>