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16" r:id="rId4"/>
  </p:sldMasterIdLst>
  <p:notesMasterIdLst>
    <p:notesMasterId r:id="rId6"/>
  </p:notesMasterIdLst>
  <p:sldIdLst>
    <p:sldId id="267" r:id="rId5"/>
  </p:sldIdLst>
  <p:sldSz cx="32918400" cy="438912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0066"/>
    <a:srgbClr val="00FFFF"/>
    <a:srgbClr val="061F3E"/>
    <a:srgbClr val="081E3F"/>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5" Type="http://schemas.openxmlformats.org/officeDocument/2006/relationships/slide" Target="slides/slide1.xml"/><Relationship Id="rId1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539567A-E28B-E44C-8D8B-1C089647FD7A}" type="datetimeFigureOut">
              <a:rPr lang="en-US" smtClean="0"/>
              <a:t>12/14/2025</a:t>
            </a:fld>
            <a:endParaRPr lang="en-US"/>
          </a:p>
        </p:txBody>
      </p:sp>
      <p:sp>
        <p:nvSpPr>
          <p:cNvPr id="4" name="Slide Image Placeholder 3"/>
          <p:cNvSpPr>
            <a:spLocks noGrp="1" noRot="1" noChangeAspect="1"/>
          </p:cNvSpPr>
          <p:nvPr>
            <p:ph type="sldImg" idx="2"/>
          </p:nvPr>
        </p:nvSpPr>
        <p:spPr>
          <a:xfrm>
            <a:off x="2271713" y="1143000"/>
            <a:ext cx="231457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CC3A8E8-4C4C-E04C-B0DA-C85F3FB263E0}" type="slidenum">
              <a:rPr lang="en-US" smtClean="0"/>
              <a:t>‹#›</a:t>
            </a:fld>
            <a:endParaRPr lang="en-US"/>
          </a:p>
        </p:txBody>
      </p:sp>
    </p:spTree>
    <p:extLst>
      <p:ext uri="{BB962C8B-B14F-4D97-AF65-F5344CB8AC3E}">
        <p14:creationId xmlns:p14="http://schemas.microsoft.com/office/powerpoint/2010/main" val="6411823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68880" y="7183123"/>
            <a:ext cx="27980640" cy="15280640"/>
          </a:xfrm>
        </p:spPr>
        <p:txBody>
          <a:bodyPr anchor="b"/>
          <a:lstStyle>
            <a:lvl1pPr algn="ctr">
              <a:defRPr sz="21600"/>
            </a:lvl1pPr>
          </a:lstStyle>
          <a:p>
            <a:r>
              <a:rPr lang="en-US"/>
              <a:t>Click to edit Master title style</a:t>
            </a:r>
          </a:p>
        </p:txBody>
      </p:sp>
      <p:sp>
        <p:nvSpPr>
          <p:cNvPr id="3" name="Subtitle 2"/>
          <p:cNvSpPr>
            <a:spLocks noGrp="1"/>
          </p:cNvSpPr>
          <p:nvPr>
            <p:ph type="subTitle" idx="1"/>
          </p:nvPr>
        </p:nvSpPr>
        <p:spPr>
          <a:xfrm>
            <a:off x="4114800" y="23053043"/>
            <a:ext cx="24688800" cy="10596877"/>
          </a:xfrm>
        </p:spPr>
        <p:txBody>
          <a:bodyPr/>
          <a:lstStyle>
            <a:lvl1pPr marL="0" indent="0" algn="ctr">
              <a:buNone/>
              <a:defRPr sz="8640"/>
            </a:lvl1pPr>
            <a:lvl2pPr marL="1645920" indent="0" algn="ctr">
              <a:buNone/>
              <a:defRPr sz="7200"/>
            </a:lvl2pPr>
            <a:lvl3pPr marL="3291840" indent="0" algn="ctr">
              <a:buNone/>
              <a:defRPr sz="6480"/>
            </a:lvl3pPr>
            <a:lvl4pPr marL="4937760" indent="0" algn="ctr">
              <a:buNone/>
              <a:defRPr sz="5760"/>
            </a:lvl4pPr>
            <a:lvl5pPr marL="6583680" indent="0" algn="ctr">
              <a:buNone/>
              <a:defRPr sz="5760"/>
            </a:lvl5pPr>
            <a:lvl6pPr marL="8229600" indent="0" algn="ctr">
              <a:buNone/>
              <a:defRPr sz="5760"/>
            </a:lvl6pPr>
            <a:lvl7pPr marL="9875520" indent="0" algn="ctr">
              <a:buNone/>
              <a:defRPr sz="5760"/>
            </a:lvl7pPr>
            <a:lvl8pPr marL="11521440" indent="0" algn="ctr">
              <a:buNone/>
              <a:defRPr sz="5760"/>
            </a:lvl8pPr>
            <a:lvl9pPr marL="13167360" indent="0" algn="ctr">
              <a:buNone/>
              <a:defRPr sz="5760"/>
            </a:lvl9pPr>
          </a:lstStyle>
          <a:p>
            <a:r>
              <a:rPr lang="en-US"/>
              <a:t>Click to edit Master subtitle style</a:t>
            </a:r>
          </a:p>
        </p:txBody>
      </p:sp>
      <p:sp>
        <p:nvSpPr>
          <p:cNvPr id="4" name="Date Placeholder 3"/>
          <p:cNvSpPr>
            <a:spLocks noGrp="1"/>
          </p:cNvSpPr>
          <p:nvPr>
            <p:ph type="dt" sz="half" idx="10"/>
          </p:nvPr>
        </p:nvSpPr>
        <p:spPr/>
        <p:txBody>
          <a:bodyPr/>
          <a:lstStyle/>
          <a:p>
            <a:fld id="{C764DE79-268F-4C1A-8933-263129D2AF90}" type="datetimeFigureOut">
              <a:rPr lang="en-US" dirty="0"/>
              <a:t>12/14/2025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2101741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12/14/2025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30702313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557232" y="2336800"/>
            <a:ext cx="7098030" cy="371957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63142" y="2336800"/>
            <a:ext cx="20882610" cy="3719576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12/14/2025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244952296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7" name="Picture 6" descr="A picture containing drawing&#10;&#10;Description automatically generated">
            <a:extLst>
              <a:ext uri="{FF2B5EF4-FFF2-40B4-BE49-F238E27FC236}">
                <a16:creationId xmlns:a16="http://schemas.microsoft.com/office/drawing/2014/main" id="{5DCD6FC0-9A53-41D4-9AF0-D98C1BD0FD95}"/>
              </a:ext>
            </a:extLst>
          </p:cNvPr>
          <p:cNvPicPr>
            <a:picLocks noChangeAspect="1"/>
          </p:cNvPicPr>
          <p:nvPr userDrawn="1"/>
        </p:nvPicPr>
        <p:blipFill>
          <a:blip r:embed="rId2"/>
          <a:stretch>
            <a:fillRect/>
          </a:stretch>
        </p:blipFill>
        <p:spPr>
          <a:xfrm>
            <a:off x="897598" y="1355035"/>
            <a:ext cx="2731085" cy="4169192"/>
          </a:xfrm>
          <a:prstGeom prst="rect">
            <a:avLst/>
          </a:prstGeom>
        </p:spPr>
      </p:pic>
      <p:sp>
        <p:nvSpPr>
          <p:cNvPr id="11" name="TextBox 10">
            <a:extLst>
              <a:ext uri="{FF2B5EF4-FFF2-40B4-BE49-F238E27FC236}">
                <a16:creationId xmlns:a16="http://schemas.microsoft.com/office/drawing/2014/main" id="{8CE4101A-4EAF-4CCB-8625-174A47CD7243}"/>
              </a:ext>
            </a:extLst>
          </p:cNvPr>
          <p:cNvSpPr txBox="1"/>
          <p:nvPr userDrawn="1"/>
        </p:nvSpPr>
        <p:spPr>
          <a:xfrm>
            <a:off x="21667030" y="41821397"/>
            <a:ext cx="10505705" cy="553998"/>
          </a:xfrm>
          <a:prstGeom prst="rect">
            <a:avLst/>
          </a:prstGeom>
          <a:noFill/>
        </p:spPr>
        <p:txBody>
          <a:bodyPr wrap="square" rtlCol="0">
            <a:spAutoFit/>
          </a:bodyPr>
          <a:lstStyle/>
          <a:p>
            <a:pPr algn="ctr"/>
            <a:r>
              <a:rPr lang="en-US" sz="3000" kern="1200" spc="225">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3157514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12/14/2025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17569394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245997" y="10942333"/>
            <a:ext cx="28392120" cy="18257517"/>
          </a:xfrm>
        </p:spPr>
        <p:txBody>
          <a:bodyPr anchor="b"/>
          <a:lstStyle>
            <a:lvl1pPr>
              <a:defRPr sz="21600"/>
            </a:lvl1pPr>
          </a:lstStyle>
          <a:p>
            <a:r>
              <a:rPr lang="en-US"/>
              <a:t>Click to edit Master title style</a:t>
            </a:r>
          </a:p>
        </p:txBody>
      </p:sp>
      <p:sp>
        <p:nvSpPr>
          <p:cNvPr id="3" name="Text Placeholder 2"/>
          <p:cNvSpPr>
            <a:spLocks noGrp="1"/>
          </p:cNvSpPr>
          <p:nvPr>
            <p:ph type="body" idx="1"/>
          </p:nvPr>
        </p:nvSpPr>
        <p:spPr>
          <a:xfrm>
            <a:off x="2245997" y="29372573"/>
            <a:ext cx="28392120" cy="9601197"/>
          </a:xfrm>
        </p:spPr>
        <p:txBody>
          <a:bodyPr/>
          <a:lstStyle>
            <a:lvl1pPr marL="0" indent="0">
              <a:buNone/>
              <a:defRPr sz="8640">
                <a:solidFill>
                  <a:schemeClr val="tx1"/>
                </a:solidFill>
              </a:defRPr>
            </a:lvl1pPr>
            <a:lvl2pPr marL="1645920" indent="0">
              <a:buNone/>
              <a:defRPr sz="7200">
                <a:solidFill>
                  <a:schemeClr val="tx1">
                    <a:tint val="75000"/>
                  </a:schemeClr>
                </a:solidFill>
              </a:defRPr>
            </a:lvl2pPr>
            <a:lvl3pPr marL="3291840" indent="0">
              <a:buNone/>
              <a:defRPr sz="6480">
                <a:solidFill>
                  <a:schemeClr val="tx1">
                    <a:tint val="75000"/>
                  </a:schemeClr>
                </a:solidFill>
              </a:defRPr>
            </a:lvl3pPr>
            <a:lvl4pPr marL="4937760" indent="0">
              <a:buNone/>
              <a:defRPr sz="5760">
                <a:solidFill>
                  <a:schemeClr val="tx1">
                    <a:tint val="75000"/>
                  </a:schemeClr>
                </a:solidFill>
              </a:defRPr>
            </a:lvl4pPr>
            <a:lvl5pPr marL="6583680" indent="0">
              <a:buNone/>
              <a:defRPr sz="5760">
                <a:solidFill>
                  <a:schemeClr val="tx1">
                    <a:tint val="75000"/>
                  </a:schemeClr>
                </a:solidFill>
              </a:defRPr>
            </a:lvl5pPr>
            <a:lvl6pPr marL="8229600" indent="0">
              <a:buNone/>
              <a:defRPr sz="5760">
                <a:solidFill>
                  <a:schemeClr val="tx1">
                    <a:tint val="75000"/>
                  </a:schemeClr>
                </a:solidFill>
              </a:defRPr>
            </a:lvl6pPr>
            <a:lvl7pPr marL="9875520" indent="0">
              <a:buNone/>
              <a:defRPr sz="5760">
                <a:solidFill>
                  <a:schemeClr val="tx1">
                    <a:tint val="75000"/>
                  </a:schemeClr>
                </a:solidFill>
              </a:defRPr>
            </a:lvl7pPr>
            <a:lvl8pPr marL="11521440" indent="0">
              <a:buNone/>
              <a:defRPr sz="5760">
                <a:solidFill>
                  <a:schemeClr val="tx1">
                    <a:tint val="75000"/>
                  </a:schemeClr>
                </a:solidFill>
              </a:defRPr>
            </a:lvl8pPr>
            <a:lvl9pPr marL="13167360" indent="0">
              <a:buNone/>
              <a:defRPr sz="576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764DE79-268F-4C1A-8933-263129D2AF90}" type="datetimeFigureOut">
              <a:rPr lang="en-US" dirty="0"/>
              <a:t>12/14/2025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15470517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63140" y="11684000"/>
            <a:ext cx="13990320" cy="278485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16664940" y="11684000"/>
            <a:ext cx="13990320" cy="278485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764DE79-268F-4C1A-8933-263129D2AF90}" type="datetimeFigureOut">
              <a:rPr lang="en-US" dirty="0"/>
              <a:t>12/14/2025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15441554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267428" y="2336810"/>
            <a:ext cx="28392120" cy="8483603"/>
          </a:xfrm>
        </p:spPr>
        <p:txBody>
          <a:bodyPr/>
          <a:lstStyle/>
          <a:p>
            <a:r>
              <a:rPr lang="en-US"/>
              <a:t>Click to edit Master title style</a:t>
            </a:r>
          </a:p>
        </p:txBody>
      </p:sp>
      <p:sp>
        <p:nvSpPr>
          <p:cNvPr id="3" name="Text Placeholder 2"/>
          <p:cNvSpPr>
            <a:spLocks noGrp="1"/>
          </p:cNvSpPr>
          <p:nvPr>
            <p:ph type="body" idx="1"/>
          </p:nvPr>
        </p:nvSpPr>
        <p:spPr>
          <a:xfrm>
            <a:off x="2267431" y="10759443"/>
            <a:ext cx="13926024" cy="5273037"/>
          </a:xfrm>
        </p:spPr>
        <p:txBody>
          <a:bodyPr anchor="b"/>
          <a:lstStyle>
            <a:lvl1pPr marL="0" indent="0">
              <a:buNone/>
              <a:defRPr sz="8640" b="1"/>
            </a:lvl1pPr>
            <a:lvl2pPr marL="1645920" indent="0">
              <a:buNone/>
              <a:defRPr sz="7200" b="1"/>
            </a:lvl2pPr>
            <a:lvl3pPr marL="3291840" indent="0">
              <a:buNone/>
              <a:defRPr sz="6480" b="1"/>
            </a:lvl3pPr>
            <a:lvl4pPr marL="4937760" indent="0">
              <a:buNone/>
              <a:defRPr sz="5760" b="1"/>
            </a:lvl4pPr>
            <a:lvl5pPr marL="6583680" indent="0">
              <a:buNone/>
              <a:defRPr sz="5760" b="1"/>
            </a:lvl5pPr>
            <a:lvl6pPr marL="8229600" indent="0">
              <a:buNone/>
              <a:defRPr sz="5760" b="1"/>
            </a:lvl6pPr>
            <a:lvl7pPr marL="9875520" indent="0">
              <a:buNone/>
              <a:defRPr sz="5760" b="1"/>
            </a:lvl7pPr>
            <a:lvl8pPr marL="11521440" indent="0">
              <a:buNone/>
              <a:defRPr sz="5760" b="1"/>
            </a:lvl8pPr>
            <a:lvl9pPr marL="13167360" indent="0">
              <a:buNone/>
              <a:defRPr sz="5760" b="1"/>
            </a:lvl9pPr>
          </a:lstStyle>
          <a:p>
            <a:pPr lvl="0"/>
            <a:r>
              <a:rPr lang="en-US"/>
              <a:t>Click to edit Master text styles</a:t>
            </a:r>
          </a:p>
        </p:txBody>
      </p:sp>
      <p:sp>
        <p:nvSpPr>
          <p:cNvPr id="4" name="Content Placeholder 3"/>
          <p:cNvSpPr>
            <a:spLocks noGrp="1"/>
          </p:cNvSpPr>
          <p:nvPr>
            <p:ph sz="half" idx="2"/>
          </p:nvPr>
        </p:nvSpPr>
        <p:spPr>
          <a:xfrm>
            <a:off x="2267431" y="16032480"/>
            <a:ext cx="13926024" cy="235813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6664942" y="10759443"/>
            <a:ext cx="13994608" cy="5273037"/>
          </a:xfrm>
        </p:spPr>
        <p:txBody>
          <a:bodyPr anchor="b"/>
          <a:lstStyle>
            <a:lvl1pPr marL="0" indent="0">
              <a:buNone/>
              <a:defRPr sz="8640" b="1"/>
            </a:lvl1pPr>
            <a:lvl2pPr marL="1645920" indent="0">
              <a:buNone/>
              <a:defRPr sz="7200" b="1"/>
            </a:lvl2pPr>
            <a:lvl3pPr marL="3291840" indent="0">
              <a:buNone/>
              <a:defRPr sz="6480" b="1"/>
            </a:lvl3pPr>
            <a:lvl4pPr marL="4937760" indent="0">
              <a:buNone/>
              <a:defRPr sz="5760" b="1"/>
            </a:lvl4pPr>
            <a:lvl5pPr marL="6583680" indent="0">
              <a:buNone/>
              <a:defRPr sz="5760" b="1"/>
            </a:lvl5pPr>
            <a:lvl6pPr marL="8229600" indent="0">
              <a:buNone/>
              <a:defRPr sz="5760" b="1"/>
            </a:lvl6pPr>
            <a:lvl7pPr marL="9875520" indent="0">
              <a:buNone/>
              <a:defRPr sz="5760" b="1"/>
            </a:lvl7pPr>
            <a:lvl8pPr marL="11521440" indent="0">
              <a:buNone/>
              <a:defRPr sz="5760" b="1"/>
            </a:lvl8pPr>
            <a:lvl9pPr marL="13167360" indent="0">
              <a:buNone/>
              <a:defRPr sz="5760" b="1"/>
            </a:lvl9pPr>
          </a:lstStyle>
          <a:p>
            <a:pPr lvl="0"/>
            <a:r>
              <a:rPr lang="en-US"/>
              <a:t>Click to edit Master text styles</a:t>
            </a:r>
          </a:p>
        </p:txBody>
      </p:sp>
      <p:sp>
        <p:nvSpPr>
          <p:cNvPr id="6" name="Content Placeholder 5"/>
          <p:cNvSpPr>
            <a:spLocks noGrp="1"/>
          </p:cNvSpPr>
          <p:nvPr>
            <p:ph sz="quarter" idx="4"/>
          </p:nvPr>
        </p:nvSpPr>
        <p:spPr>
          <a:xfrm>
            <a:off x="16664942" y="16032480"/>
            <a:ext cx="13994608" cy="235813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764DE79-268F-4C1A-8933-263129D2AF90}" type="datetimeFigureOut">
              <a:rPr lang="en-US" dirty="0"/>
              <a:t>12/14/2025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28033913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764DE79-268F-4C1A-8933-263129D2AF90}" type="datetimeFigureOut">
              <a:rPr lang="en-US" dirty="0"/>
              <a:t>12/14/2025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7472620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t>12/14/2025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24182128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267428" y="2926080"/>
            <a:ext cx="10617041" cy="10241280"/>
          </a:xfrm>
        </p:spPr>
        <p:txBody>
          <a:bodyPr anchor="b"/>
          <a:lstStyle>
            <a:lvl1pPr>
              <a:defRPr sz="11520"/>
            </a:lvl1pPr>
          </a:lstStyle>
          <a:p>
            <a:r>
              <a:rPr lang="en-US"/>
              <a:t>Click to edit Master title style</a:t>
            </a:r>
          </a:p>
        </p:txBody>
      </p:sp>
      <p:sp>
        <p:nvSpPr>
          <p:cNvPr id="3" name="Content Placeholder 2"/>
          <p:cNvSpPr>
            <a:spLocks noGrp="1"/>
          </p:cNvSpPr>
          <p:nvPr>
            <p:ph idx="1"/>
          </p:nvPr>
        </p:nvSpPr>
        <p:spPr>
          <a:xfrm>
            <a:off x="13994608" y="6319530"/>
            <a:ext cx="16664940" cy="31191200"/>
          </a:xfrm>
        </p:spPr>
        <p:txBody>
          <a:bodyPr/>
          <a:lstStyle>
            <a:lvl1pPr>
              <a:defRPr sz="11520"/>
            </a:lvl1pPr>
            <a:lvl2pPr>
              <a:defRPr sz="10080"/>
            </a:lvl2pPr>
            <a:lvl3pPr>
              <a:defRPr sz="8640"/>
            </a:lvl3pPr>
            <a:lvl4pPr>
              <a:defRPr sz="7200"/>
            </a:lvl4pPr>
            <a:lvl5pPr>
              <a:defRPr sz="7200"/>
            </a:lvl5pPr>
            <a:lvl6pPr>
              <a:defRPr sz="7200"/>
            </a:lvl6pPr>
            <a:lvl7pPr>
              <a:defRPr sz="7200"/>
            </a:lvl7pPr>
            <a:lvl8pPr>
              <a:defRPr sz="7200"/>
            </a:lvl8pPr>
            <a:lvl9pPr>
              <a:defRPr sz="7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2267428" y="13167360"/>
            <a:ext cx="10617041" cy="24394163"/>
          </a:xfrm>
        </p:spPr>
        <p:txBody>
          <a:bodyPr/>
          <a:lstStyle>
            <a:lvl1pPr marL="0" indent="0">
              <a:buNone/>
              <a:defRPr sz="5760"/>
            </a:lvl1pPr>
            <a:lvl2pPr marL="1645920" indent="0">
              <a:buNone/>
              <a:defRPr sz="5040"/>
            </a:lvl2pPr>
            <a:lvl3pPr marL="3291840" indent="0">
              <a:buNone/>
              <a:defRPr sz="4320"/>
            </a:lvl3pPr>
            <a:lvl4pPr marL="4937760" indent="0">
              <a:buNone/>
              <a:defRPr sz="3600"/>
            </a:lvl4pPr>
            <a:lvl5pPr marL="6583680" indent="0">
              <a:buNone/>
              <a:defRPr sz="3600"/>
            </a:lvl5pPr>
            <a:lvl6pPr marL="8229600" indent="0">
              <a:buNone/>
              <a:defRPr sz="3600"/>
            </a:lvl6pPr>
            <a:lvl7pPr marL="9875520" indent="0">
              <a:buNone/>
              <a:defRPr sz="3600"/>
            </a:lvl7pPr>
            <a:lvl8pPr marL="11521440" indent="0">
              <a:buNone/>
              <a:defRPr sz="3600"/>
            </a:lvl8pPr>
            <a:lvl9pPr marL="13167360" indent="0">
              <a:buNone/>
              <a:defRPr sz="3600"/>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12/14/2025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38394856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267428" y="2926080"/>
            <a:ext cx="10617041" cy="10241280"/>
          </a:xfrm>
        </p:spPr>
        <p:txBody>
          <a:bodyPr anchor="b"/>
          <a:lstStyle>
            <a:lvl1pPr>
              <a:defRPr sz="11520"/>
            </a:lvl1pPr>
          </a:lstStyle>
          <a:p>
            <a:r>
              <a:rPr lang="en-US"/>
              <a:t>Click to edit Master title style</a:t>
            </a:r>
          </a:p>
        </p:txBody>
      </p:sp>
      <p:sp>
        <p:nvSpPr>
          <p:cNvPr id="3" name="Picture Placeholder 2"/>
          <p:cNvSpPr>
            <a:spLocks noGrp="1" noChangeAspect="1"/>
          </p:cNvSpPr>
          <p:nvPr>
            <p:ph type="pic" idx="1"/>
          </p:nvPr>
        </p:nvSpPr>
        <p:spPr>
          <a:xfrm>
            <a:off x="13994608" y="6319530"/>
            <a:ext cx="16664940" cy="31191200"/>
          </a:xfrm>
        </p:spPr>
        <p:txBody>
          <a:bodyPr anchor="t"/>
          <a:lstStyle>
            <a:lvl1pPr marL="0" indent="0">
              <a:buNone/>
              <a:defRPr sz="11520"/>
            </a:lvl1pPr>
            <a:lvl2pPr marL="1645920" indent="0">
              <a:buNone/>
              <a:defRPr sz="10080"/>
            </a:lvl2pPr>
            <a:lvl3pPr marL="3291840" indent="0">
              <a:buNone/>
              <a:defRPr sz="8640"/>
            </a:lvl3pPr>
            <a:lvl4pPr marL="4937760" indent="0">
              <a:buNone/>
              <a:defRPr sz="7200"/>
            </a:lvl4pPr>
            <a:lvl5pPr marL="6583680" indent="0">
              <a:buNone/>
              <a:defRPr sz="7200"/>
            </a:lvl5pPr>
            <a:lvl6pPr marL="8229600" indent="0">
              <a:buNone/>
              <a:defRPr sz="7200"/>
            </a:lvl6pPr>
            <a:lvl7pPr marL="9875520" indent="0">
              <a:buNone/>
              <a:defRPr sz="7200"/>
            </a:lvl7pPr>
            <a:lvl8pPr marL="11521440" indent="0">
              <a:buNone/>
              <a:defRPr sz="7200"/>
            </a:lvl8pPr>
            <a:lvl9pPr marL="13167360" indent="0">
              <a:buNone/>
              <a:defRPr sz="7200"/>
            </a:lvl9pPr>
          </a:lstStyle>
          <a:p>
            <a:r>
              <a:rPr lang="en-US"/>
              <a:t>Click icon to add picture</a:t>
            </a:r>
          </a:p>
        </p:txBody>
      </p:sp>
      <p:sp>
        <p:nvSpPr>
          <p:cNvPr id="4" name="Text Placeholder 3"/>
          <p:cNvSpPr>
            <a:spLocks noGrp="1"/>
          </p:cNvSpPr>
          <p:nvPr>
            <p:ph type="body" sz="half" idx="2"/>
          </p:nvPr>
        </p:nvSpPr>
        <p:spPr>
          <a:xfrm>
            <a:off x="2267428" y="13167360"/>
            <a:ext cx="10617041" cy="24394163"/>
          </a:xfrm>
        </p:spPr>
        <p:txBody>
          <a:bodyPr/>
          <a:lstStyle>
            <a:lvl1pPr marL="0" indent="0">
              <a:buNone/>
              <a:defRPr sz="5760"/>
            </a:lvl1pPr>
            <a:lvl2pPr marL="1645920" indent="0">
              <a:buNone/>
              <a:defRPr sz="5040"/>
            </a:lvl2pPr>
            <a:lvl3pPr marL="3291840" indent="0">
              <a:buNone/>
              <a:defRPr sz="4320"/>
            </a:lvl3pPr>
            <a:lvl4pPr marL="4937760" indent="0">
              <a:buNone/>
              <a:defRPr sz="3600"/>
            </a:lvl4pPr>
            <a:lvl5pPr marL="6583680" indent="0">
              <a:buNone/>
              <a:defRPr sz="3600"/>
            </a:lvl5pPr>
            <a:lvl6pPr marL="8229600" indent="0">
              <a:buNone/>
              <a:defRPr sz="3600"/>
            </a:lvl6pPr>
            <a:lvl7pPr marL="9875520" indent="0">
              <a:buNone/>
              <a:defRPr sz="3600"/>
            </a:lvl7pPr>
            <a:lvl8pPr marL="11521440" indent="0">
              <a:buNone/>
              <a:defRPr sz="3600"/>
            </a:lvl8pPr>
            <a:lvl9pPr marL="13167360" indent="0">
              <a:buNone/>
              <a:defRPr sz="3600"/>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12/14/2025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20073555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63140" y="2336810"/>
            <a:ext cx="28392120" cy="848360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2263140" y="11684000"/>
            <a:ext cx="28392120" cy="278485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2263140" y="40680650"/>
            <a:ext cx="7406640" cy="2336800"/>
          </a:xfrm>
          <a:prstGeom prst="rect">
            <a:avLst/>
          </a:prstGeom>
        </p:spPr>
        <p:txBody>
          <a:bodyPr vert="horz" lIns="91440" tIns="45720" rIns="91440" bIns="45720" rtlCol="0" anchor="ctr"/>
          <a:lstStyle>
            <a:lvl1pPr algn="l">
              <a:defRPr sz="4320">
                <a:solidFill>
                  <a:schemeClr val="tx1">
                    <a:tint val="75000"/>
                  </a:schemeClr>
                </a:solidFill>
              </a:defRPr>
            </a:lvl1pPr>
          </a:lstStyle>
          <a:p>
            <a:fld id="{C764DE79-268F-4C1A-8933-263129D2AF90}" type="datetimeFigureOut">
              <a:rPr lang="en-US" dirty="0"/>
              <a:t>12/14/2025</a:t>
            </a:fld>
            <a:endParaRPr lang="en-US"/>
          </a:p>
        </p:txBody>
      </p:sp>
      <p:sp>
        <p:nvSpPr>
          <p:cNvPr id="5" name="Footer Placeholder 4"/>
          <p:cNvSpPr>
            <a:spLocks noGrp="1"/>
          </p:cNvSpPr>
          <p:nvPr>
            <p:ph type="ftr" sz="quarter" idx="3"/>
          </p:nvPr>
        </p:nvSpPr>
        <p:spPr>
          <a:xfrm>
            <a:off x="10904220" y="40680650"/>
            <a:ext cx="11109960" cy="2336800"/>
          </a:xfrm>
          <a:prstGeom prst="rect">
            <a:avLst/>
          </a:prstGeom>
        </p:spPr>
        <p:txBody>
          <a:bodyPr vert="horz" lIns="91440" tIns="45720" rIns="91440" bIns="45720" rtlCol="0" anchor="ctr"/>
          <a:lstStyle>
            <a:lvl1pPr algn="ctr">
              <a:defRPr sz="432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23248620" y="40680650"/>
            <a:ext cx="7406640" cy="2336800"/>
          </a:xfrm>
          <a:prstGeom prst="rect">
            <a:avLst/>
          </a:prstGeom>
        </p:spPr>
        <p:txBody>
          <a:bodyPr vert="horz" lIns="91440" tIns="45720" rIns="91440" bIns="45720" rtlCol="0" anchor="ctr"/>
          <a:lstStyle>
            <a:lvl1pPr algn="r">
              <a:defRPr sz="4320">
                <a:solidFill>
                  <a:schemeClr val="tx1">
                    <a:tint val="75000"/>
                  </a:schemeClr>
                </a:solidFill>
              </a:defRPr>
            </a:lvl1pPr>
          </a:lstStyle>
          <a:p>
            <a:fld id="{7EE6AFEC-37F4-1D48-80F4-D3D02F74536C}" type="slidenum">
              <a:rPr lang="en-US" smtClean="0"/>
              <a:t>‹#›</a:t>
            </a:fld>
            <a:endParaRPr lang="en-US"/>
          </a:p>
        </p:txBody>
      </p:sp>
    </p:spTree>
    <p:extLst>
      <p:ext uri="{BB962C8B-B14F-4D97-AF65-F5344CB8AC3E}">
        <p14:creationId xmlns:p14="http://schemas.microsoft.com/office/powerpoint/2010/main" val="993480389"/>
      </p:ext>
    </p:extLst>
  </p:cSld>
  <p:clrMap bg1="lt1" tx1="dk1" bg2="lt2" tx2="dk2" accent1="accent1" accent2="accent2" accent3="accent3" accent4="accent4" accent5="accent5" accent6="accent6" hlink="hlink" folHlink="folHlink"/>
  <p:sldLayoutIdLst>
    <p:sldLayoutId id="2147483717" r:id="rId1"/>
    <p:sldLayoutId id="2147483718" r:id="rId2"/>
    <p:sldLayoutId id="2147483719" r:id="rId3"/>
    <p:sldLayoutId id="2147483720" r:id="rId4"/>
    <p:sldLayoutId id="2147483721" r:id="rId5"/>
    <p:sldLayoutId id="2147483722" r:id="rId6"/>
    <p:sldLayoutId id="2147483723" r:id="rId7"/>
    <p:sldLayoutId id="2147483724" r:id="rId8"/>
    <p:sldLayoutId id="2147483725" r:id="rId9"/>
    <p:sldLayoutId id="2147483726" r:id="rId10"/>
    <p:sldLayoutId id="2147483727" r:id="rId11"/>
    <p:sldLayoutId id="2147483694" r:id="rId12"/>
  </p:sldLayoutIdLst>
  <p:txStyles>
    <p:titleStyle>
      <a:lvl1pPr algn="l" defTabSz="3291840" rtl="0" eaLnBrk="1" latinLnBrk="0" hangingPunct="1">
        <a:lnSpc>
          <a:spcPct val="90000"/>
        </a:lnSpc>
        <a:spcBef>
          <a:spcPct val="0"/>
        </a:spcBef>
        <a:buNone/>
        <a:defRPr sz="15840" kern="1200">
          <a:solidFill>
            <a:schemeClr val="tx1"/>
          </a:solidFill>
          <a:latin typeface="+mj-lt"/>
          <a:ea typeface="+mj-ea"/>
          <a:cs typeface="+mj-cs"/>
        </a:defRPr>
      </a:lvl1pPr>
    </p:titleStyle>
    <p:bodyStyle>
      <a:lvl1pPr marL="822960" indent="-822960" algn="l" defTabSz="3291840" rtl="0" eaLnBrk="1" latinLnBrk="0" hangingPunct="1">
        <a:lnSpc>
          <a:spcPct val="90000"/>
        </a:lnSpc>
        <a:spcBef>
          <a:spcPts val="3600"/>
        </a:spcBef>
        <a:buFont typeface="Arial" panose="020B0604020202020204" pitchFamily="34" charset="0"/>
        <a:buChar char="•"/>
        <a:defRPr sz="10080" kern="1200">
          <a:solidFill>
            <a:schemeClr val="tx1"/>
          </a:solidFill>
          <a:latin typeface="+mn-lt"/>
          <a:ea typeface="+mn-ea"/>
          <a:cs typeface="+mn-cs"/>
        </a:defRPr>
      </a:lvl1pPr>
      <a:lvl2pPr marL="2468880" indent="-822960" algn="l" defTabSz="3291840" rtl="0" eaLnBrk="1" latinLnBrk="0" hangingPunct="1">
        <a:lnSpc>
          <a:spcPct val="90000"/>
        </a:lnSpc>
        <a:spcBef>
          <a:spcPts val="1800"/>
        </a:spcBef>
        <a:buFont typeface="Arial" panose="020B0604020202020204" pitchFamily="34" charset="0"/>
        <a:buChar char="•"/>
        <a:defRPr sz="8640" kern="1200">
          <a:solidFill>
            <a:schemeClr val="tx1"/>
          </a:solidFill>
          <a:latin typeface="+mn-lt"/>
          <a:ea typeface="+mn-ea"/>
          <a:cs typeface="+mn-cs"/>
        </a:defRPr>
      </a:lvl2pPr>
      <a:lvl3pPr marL="4114800" indent="-822960" algn="l" defTabSz="3291840" rtl="0" eaLnBrk="1" latinLnBrk="0" hangingPunct="1">
        <a:lnSpc>
          <a:spcPct val="90000"/>
        </a:lnSpc>
        <a:spcBef>
          <a:spcPts val="1800"/>
        </a:spcBef>
        <a:buFont typeface="Arial" panose="020B0604020202020204" pitchFamily="34" charset="0"/>
        <a:buChar char="•"/>
        <a:defRPr sz="7200" kern="1200">
          <a:solidFill>
            <a:schemeClr val="tx1"/>
          </a:solidFill>
          <a:latin typeface="+mn-lt"/>
          <a:ea typeface="+mn-ea"/>
          <a:cs typeface="+mn-cs"/>
        </a:defRPr>
      </a:lvl3pPr>
      <a:lvl4pPr marL="576072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4pPr>
      <a:lvl5pPr marL="740664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5pPr>
      <a:lvl6pPr marL="905256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6pPr>
      <a:lvl7pPr marL="1069848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7pPr>
      <a:lvl8pPr marL="1234440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8pPr>
      <a:lvl9pPr marL="1399032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9pPr>
    </p:bodyStyle>
    <p:otherStyle>
      <a:defPPr>
        <a:defRPr lang="en-US"/>
      </a:defPPr>
      <a:lvl1pPr marL="0" algn="l" defTabSz="3291840" rtl="0" eaLnBrk="1" latinLnBrk="0" hangingPunct="1">
        <a:defRPr sz="6480" kern="1200">
          <a:solidFill>
            <a:schemeClr val="tx1"/>
          </a:solidFill>
          <a:latin typeface="+mn-lt"/>
          <a:ea typeface="+mn-ea"/>
          <a:cs typeface="+mn-cs"/>
        </a:defRPr>
      </a:lvl1pPr>
      <a:lvl2pPr marL="1645920" algn="l" defTabSz="3291840" rtl="0" eaLnBrk="1" latinLnBrk="0" hangingPunct="1">
        <a:defRPr sz="6480" kern="1200">
          <a:solidFill>
            <a:schemeClr val="tx1"/>
          </a:solidFill>
          <a:latin typeface="+mn-lt"/>
          <a:ea typeface="+mn-ea"/>
          <a:cs typeface="+mn-cs"/>
        </a:defRPr>
      </a:lvl2pPr>
      <a:lvl3pPr marL="3291840" algn="l" defTabSz="3291840" rtl="0" eaLnBrk="1" latinLnBrk="0" hangingPunct="1">
        <a:defRPr sz="6480" kern="1200">
          <a:solidFill>
            <a:schemeClr val="tx1"/>
          </a:solidFill>
          <a:latin typeface="+mn-lt"/>
          <a:ea typeface="+mn-ea"/>
          <a:cs typeface="+mn-cs"/>
        </a:defRPr>
      </a:lvl3pPr>
      <a:lvl4pPr marL="4937760" algn="l" defTabSz="3291840" rtl="0" eaLnBrk="1" latinLnBrk="0" hangingPunct="1">
        <a:defRPr sz="6480" kern="1200">
          <a:solidFill>
            <a:schemeClr val="tx1"/>
          </a:solidFill>
          <a:latin typeface="+mn-lt"/>
          <a:ea typeface="+mn-ea"/>
          <a:cs typeface="+mn-cs"/>
        </a:defRPr>
      </a:lvl4pPr>
      <a:lvl5pPr marL="6583680" algn="l" defTabSz="3291840" rtl="0" eaLnBrk="1" latinLnBrk="0" hangingPunct="1">
        <a:defRPr sz="6480" kern="1200">
          <a:solidFill>
            <a:schemeClr val="tx1"/>
          </a:solidFill>
          <a:latin typeface="+mn-lt"/>
          <a:ea typeface="+mn-ea"/>
          <a:cs typeface="+mn-cs"/>
        </a:defRPr>
      </a:lvl5pPr>
      <a:lvl6pPr marL="8229600" algn="l" defTabSz="3291840" rtl="0" eaLnBrk="1" latinLnBrk="0" hangingPunct="1">
        <a:defRPr sz="6480" kern="1200">
          <a:solidFill>
            <a:schemeClr val="tx1"/>
          </a:solidFill>
          <a:latin typeface="+mn-lt"/>
          <a:ea typeface="+mn-ea"/>
          <a:cs typeface="+mn-cs"/>
        </a:defRPr>
      </a:lvl6pPr>
      <a:lvl7pPr marL="9875520" algn="l" defTabSz="3291840" rtl="0" eaLnBrk="1" latinLnBrk="0" hangingPunct="1">
        <a:defRPr sz="6480" kern="1200">
          <a:solidFill>
            <a:schemeClr val="tx1"/>
          </a:solidFill>
          <a:latin typeface="+mn-lt"/>
          <a:ea typeface="+mn-ea"/>
          <a:cs typeface="+mn-cs"/>
        </a:defRPr>
      </a:lvl7pPr>
      <a:lvl8pPr marL="11521440" algn="l" defTabSz="3291840" rtl="0" eaLnBrk="1" latinLnBrk="0" hangingPunct="1">
        <a:defRPr sz="6480" kern="1200">
          <a:solidFill>
            <a:schemeClr val="tx1"/>
          </a:solidFill>
          <a:latin typeface="+mn-lt"/>
          <a:ea typeface="+mn-ea"/>
          <a:cs typeface="+mn-cs"/>
        </a:defRPr>
      </a:lvl8pPr>
      <a:lvl9pPr marL="13167360" algn="l" defTabSz="3291840" rtl="0" eaLnBrk="1" latinLnBrk="0" hangingPunct="1">
        <a:defRPr sz="648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18" Type="http://schemas.openxmlformats.org/officeDocument/2006/relationships/image" Target="../media/image18.png"/><Relationship Id="rId3" Type="http://schemas.openxmlformats.org/officeDocument/2006/relationships/image" Target="../media/image3.png"/><Relationship Id="rId21" Type="http://schemas.openxmlformats.org/officeDocument/2006/relationships/image" Target="../media/image21.png"/><Relationship Id="rId7" Type="http://schemas.openxmlformats.org/officeDocument/2006/relationships/image" Target="../media/image7.png"/><Relationship Id="rId12" Type="http://schemas.openxmlformats.org/officeDocument/2006/relationships/image" Target="../media/image12.png"/><Relationship Id="rId17" Type="http://schemas.openxmlformats.org/officeDocument/2006/relationships/image" Target="../media/image17.png"/><Relationship Id="rId2" Type="http://schemas.openxmlformats.org/officeDocument/2006/relationships/image" Target="../media/image2.jpeg"/><Relationship Id="rId16" Type="http://schemas.openxmlformats.org/officeDocument/2006/relationships/image" Target="../media/image16.png"/><Relationship Id="rId20" Type="http://schemas.openxmlformats.org/officeDocument/2006/relationships/image" Target="../media/image20.png"/><Relationship Id="rId1" Type="http://schemas.openxmlformats.org/officeDocument/2006/relationships/slideLayout" Target="../slideLayouts/slideLayout7.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jpeg"/><Relationship Id="rId15" Type="http://schemas.openxmlformats.org/officeDocument/2006/relationships/image" Target="../media/image15.png"/><Relationship Id="rId10" Type="http://schemas.openxmlformats.org/officeDocument/2006/relationships/image" Target="../media/image10.png"/><Relationship Id="rId19" Type="http://schemas.openxmlformats.org/officeDocument/2006/relationships/image" Target="../media/image19.pn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image" Target="../media/image14.jpeg"/><Relationship Id="rId22"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B7FEF0AD-2B01-4FA1-B989-6345BE0F270E}"/>
              </a:ext>
            </a:extLst>
          </p:cNvPr>
          <p:cNvSpPr txBox="1">
            <a:spLocks noChangeArrowheads="1"/>
          </p:cNvSpPr>
          <p:nvPr/>
        </p:nvSpPr>
        <p:spPr bwMode="auto">
          <a:xfrm>
            <a:off x="7106571" y="1903787"/>
            <a:ext cx="18516600" cy="2746906"/>
          </a:xfrm>
          <a:prstGeom prst="rect">
            <a:avLst/>
          </a:prstGeom>
          <a:noFill/>
          <a:ln>
            <a:noFill/>
          </a:ln>
        </p:spPr>
        <p:txBody>
          <a:bodyPr>
            <a:spAutoFit/>
          </a:bodyPr>
          <a:lstStyle>
            <a:lvl1pPr>
              <a:defRPr sz="7200">
                <a:solidFill>
                  <a:schemeClr val="tx1"/>
                </a:solidFill>
                <a:latin typeface="Arial" panose="020B0604020202020204" pitchFamily="34" charset="0"/>
                <a:ea typeface="ＭＳ Ｐゴシック" panose="020B0600070205080204" pitchFamily="34" charset="-128"/>
              </a:defRPr>
            </a:lvl1pPr>
            <a:lvl2pPr marL="742950" indent="-285750">
              <a:defRPr sz="7200">
                <a:solidFill>
                  <a:schemeClr val="tx1"/>
                </a:solidFill>
                <a:latin typeface="Arial" panose="020B0604020202020204" pitchFamily="34" charset="0"/>
                <a:ea typeface="ＭＳ Ｐゴシック" panose="020B0600070205080204" pitchFamily="34" charset="-128"/>
              </a:defRPr>
            </a:lvl2pPr>
            <a:lvl3pPr marL="1143000" indent="-228600">
              <a:defRPr sz="7200">
                <a:solidFill>
                  <a:schemeClr val="tx1"/>
                </a:solidFill>
                <a:latin typeface="Arial" panose="020B0604020202020204" pitchFamily="34" charset="0"/>
                <a:ea typeface="ＭＳ Ｐゴシック" panose="020B0600070205080204" pitchFamily="34" charset="-128"/>
              </a:defRPr>
            </a:lvl3pPr>
            <a:lvl4pPr marL="1600200" indent="-228600">
              <a:defRPr sz="7200">
                <a:solidFill>
                  <a:schemeClr val="tx1"/>
                </a:solidFill>
                <a:latin typeface="Arial" panose="020B0604020202020204" pitchFamily="34" charset="0"/>
                <a:ea typeface="ＭＳ Ｐゴシック" panose="020B0600070205080204" pitchFamily="34" charset="-128"/>
              </a:defRPr>
            </a:lvl4pPr>
            <a:lvl5pPr marL="2057400" indent="-228600">
              <a:defRPr sz="7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6600" b="1">
                <a:solidFill>
                  <a:schemeClr val="bg1"/>
                </a:solidFill>
              </a:rPr>
              <a:t>Knight Foundation School of Computing and Information Sciences</a:t>
            </a:r>
          </a:p>
          <a:p>
            <a:pPr algn="ctr" eaLnBrk="1" hangingPunct="1"/>
            <a:r>
              <a:rPr lang="en-US" altLang="en-US" sz="4050" i="1">
                <a:solidFill>
                  <a:schemeClr val="bg1"/>
                </a:solidFill>
              </a:rPr>
              <a:t>Fall 2025 Senior Design Project</a:t>
            </a:r>
          </a:p>
        </p:txBody>
      </p:sp>
      <p:sp>
        <p:nvSpPr>
          <p:cNvPr id="4" name="Text Box 12">
            <a:extLst>
              <a:ext uri="{FF2B5EF4-FFF2-40B4-BE49-F238E27FC236}">
                <a16:creationId xmlns:a16="http://schemas.microsoft.com/office/drawing/2014/main" id="{D25C85A4-A9C6-4734-B6B4-D6DCFBDA8CE5}"/>
              </a:ext>
            </a:extLst>
          </p:cNvPr>
          <p:cNvSpPr txBox="1">
            <a:spLocks noChangeArrowheads="1"/>
          </p:cNvSpPr>
          <p:nvPr/>
        </p:nvSpPr>
        <p:spPr bwMode="auto">
          <a:xfrm>
            <a:off x="3238262" y="5131146"/>
            <a:ext cx="26685901" cy="2045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5493" tIns="27746" rIns="55493" bIns="27746">
            <a:spAutoFit/>
          </a:bodyPr>
          <a:lstStyle>
            <a:lvl1pPr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7500" b="1">
                <a:solidFill>
                  <a:srgbClr val="00FFFF"/>
                </a:solidFill>
              </a:rPr>
              <a:t>USB Drop Attack Simulation</a:t>
            </a:r>
          </a:p>
          <a:p>
            <a:pPr algn="ctr">
              <a:spcBef>
                <a:spcPct val="0"/>
              </a:spcBef>
              <a:buNone/>
            </a:pPr>
            <a:r>
              <a:rPr lang="en-US" altLang="en-US" sz="2625">
                <a:solidFill>
                  <a:schemeClr val="bg1"/>
                </a:solidFill>
              </a:rPr>
              <a:t>Students: </a:t>
            </a:r>
            <a:r>
              <a:rPr lang="en-US" altLang="en-US" sz="2800" b="1">
                <a:solidFill>
                  <a:schemeClr val="bg1"/>
                </a:solidFill>
              </a:rPr>
              <a:t>Barbara Andino, Amelia DiGennaro, Damian Figueroa-Gonzalez, Moath Hussein</a:t>
            </a:r>
            <a:endParaRPr lang="en-US" altLang="ja-JP" sz="2800">
              <a:solidFill>
                <a:schemeClr val="bg1"/>
              </a:solidFill>
            </a:endParaRPr>
          </a:p>
          <a:p>
            <a:pPr algn="ctr" eaLnBrk="1" hangingPunct="1">
              <a:spcBef>
                <a:spcPct val="0"/>
              </a:spcBef>
              <a:buFontTx/>
              <a:buNone/>
            </a:pPr>
            <a:r>
              <a:rPr lang="en-US" altLang="en-US" sz="2625" b="1">
                <a:solidFill>
                  <a:schemeClr val="bg1"/>
                </a:solidFill>
              </a:rPr>
              <a:t>Instructor:</a:t>
            </a:r>
            <a:r>
              <a:rPr lang="en-US" altLang="en-US" sz="2625" b="1" i="1">
                <a:solidFill>
                  <a:schemeClr val="bg1"/>
                </a:solidFill>
              </a:rPr>
              <a:t> </a:t>
            </a:r>
            <a:r>
              <a:rPr lang="en-US" altLang="en-US" sz="2625">
                <a:solidFill>
                  <a:schemeClr val="bg1"/>
                </a:solidFill>
              </a:rPr>
              <a:t>Dr. Masoud Sadjadi</a:t>
            </a:r>
            <a:r>
              <a:rPr lang="en-US" altLang="ja-JP" sz="2625">
                <a:solidFill>
                  <a:schemeClr val="bg1"/>
                </a:solidFill>
              </a:rPr>
              <a:t>,</a:t>
            </a:r>
            <a:r>
              <a:rPr lang="en-US" altLang="ja-JP" sz="2625" i="1">
                <a:solidFill>
                  <a:schemeClr val="bg1"/>
                </a:solidFill>
              </a:rPr>
              <a:t> </a:t>
            </a:r>
            <a:r>
              <a:rPr lang="en-US" altLang="en-US" sz="2625">
                <a:solidFill>
                  <a:schemeClr val="bg1"/>
                </a:solidFill>
              </a:rPr>
              <a:t>Florida International University</a:t>
            </a:r>
          </a:p>
        </p:txBody>
      </p:sp>
      <p:sp>
        <p:nvSpPr>
          <p:cNvPr id="8" name="Text Box 72">
            <a:extLst>
              <a:ext uri="{FF2B5EF4-FFF2-40B4-BE49-F238E27FC236}">
                <a16:creationId xmlns:a16="http://schemas.microsoft.com/office/drawing/2014/main" id="{D5A102AD-4840-41C2-8B69-10ED2C38A4FD}"/>
              </a:ext>
            </a:extLst>
          </p:cNvPr>
          <p:cNvSpPr txBox="1">
            <a:spLocks noChangeArrowheads="1"/>
          </p:cNvSpPr>
          <p:nvPr/>
        </p:nvSpPr>
        <p:spPr bwMode="auto">
          <a:xfrm>
            <a:off x="5799041" y="42896875"/>
            <a:ext cx="16083296" cy="333033"/>
          </a:xfrm>
          <a:prstGeom prst="rect">
            <a:avLst/>
          </a:prstGeom>
          <a:noFill/>
          <a:ln w="63500">
            <a:noFill/>
            <a:miter lim="800000"/>
            <a:headEnd/>
            <a:tailEnd/>
          </a:ln>
          <a:extLst>
            <a:ext uri="{909E8E84-426E-40DD-AFC4-6F175D3DCCD1}">
              <a14:hiddenFill xmlns:a14="http://schemas.microsoft.com/office/drawing/2010/main">
                <a:solidFill>
                  <a:srgbClr val="FFFFFF"/>
                </a:solidFill>
              </a14:hiddenFill>
            </a:ext>
          </a:extLst>
        </p:spPr>
        <p:txBody>
          <a:bodyPr wrap="square" lIns="55493" tIns="27746" rIns="55493" bIns="27746" anchor="t">
            <a:spAutoFit/>
          </a:bodyPr>
          <a:lstStyle>
            <a:lvl1pPr marL="493713" indent="-493713"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marL="0" indent="0">
              <a:spcBef>
                <a:spcPct val="0"/>
              </a:spcBef>
              <a:buClr>
                <a:srgbClr val="3333CC"/>
              </a:buClr>
              <a:buNone/>
            </a:pPr>
            <a:r>
              <a:rPr lang="en-US" altLang="en-US" sz="1800">
                <a:solidFill>
                  <a:schemeClr val="bg2"/>
                </a:solidFill>
              </a:rPr>
              <a:t>We thank </a:t>
            </a:r>
            <a:r>
              <a:rPr lang="en-US" altLang="en-US" sz="1800" b="1">
                <a:solidFill>
                  <a:schemeClr val="bg1"/>
                </a:solidFill>
              </a:rPr>
              <a:t>Dr. Masoud Sadjadi</a:t>
            </a:r>
            <a:r>
              <a:rPr lang="en-US" altLang="en-US" sz="1800">
                <a:solidFill>
                  <a:schemeClr val="bg2"/>
                </a:solidFill>
              </a:rPr>
              <a:t> for his assistance and mentorship that we received throughout the senior design project</a:t>
            </a:r>
            <a:r>
              <a:rPr lang="en-US" altLang="en-US" sz="1800" i="1">
                <a:solidFill>
                  <a:schemeClr val="bg2"/>
                </a:solidFill>
              </a:rPr>
              <a:t> </a:t>
            </a:r>
            <a:endParaRPr lang="en-US" altLang="en-US" sz="1800">
              <a:solidFill>
                <a:schemeClr val="bg2"/>
              </a:solidFill>
            </a:endParaRPr>
          </a:p>
        </p:txBody>
      </p:sp>
      <p:sp>
        <p:nvSpPr>
          <p:cNvPr id="10" name="Text Box 19">
            <a:extLst>
              <a:ext uri="{FF2B5EF4-FFF2-40B4-BE49-F238E27FC236}">
                <a16:creationId xmlns:a16="http://schemas.microsoft.com/office/drawing/2014/main" id="{217F303B-4CE7-42FB-9B68-1C1C38FFD189}"/>
              </a:ext>
            </a:extLst>
          </p:cNvPr>
          <p:cNvSpPr txBox="1">
            <a:spLocks noChangeArrowheads="1"/>
          </p:cNvSpPr>
          <p:nvPr/>
        </p:nvSpPr>
        <p:spPr bwMode="auto">
          <a:xfrm>
            <a:off x="5718170" y="42403152"/>
            <a:ext cx="3433678" cy="410875"/>
          </a:xfrm>
          <a:prstGeom prst="rect">
            <a:avLst/>
          </a:prstGeom>
          <a:noFill/>
          <a:ln w="12700">
            <a:noFill/>
            <a:miter lim="800000"/>
            <a:headEnd/>
            <a:tailEnd/>
          </a:ln>
          <a:effectLst/>
        </p:spPr>
        <p:txBody>
          <a:bodyPr wrap="square" lIns="55493" tIns="27746" rIns="55493" bIns="27746">
            <a:spAutoFit/>
          </a:bodyPr>
          <a:lstStyle/>
          <a:p>
            <a:pPr algn="ctr" defTabSz="554506">
              <a:spcBef>
                <a:spcPct val="50000"/>
              </a:spcBef>
              <a:defRPr/>
            </a:pPr>
            <a:r>
              <a:rPr lang="en-US" sz="2306" b="1">
                <a:solidFill>
                  <a:srgbClr val="00FFFF"/>
                </a:solidFill>
                <a:latin typeface="Arial" charset="0"/>
                <a:ea typeface="ＭＳ Ｐゴシック" charset="-128"/>
                <a:cs typeface="ＭＳ Ｐゴシック" charset="-128"/>
              </a:rPr>
              <a:t>ACKNOWLEDGEMENT</a:t>
            </a:r>
          </a:p>
        </p:txBody>
      </p:sp>
      <p:sp>
        <p:nvSpPr>
          <p:cNvPr id="12" name="Text Box 19">
            <a:extLst>
              <a:ext uri="{FF2B5EF4-FFF2-40B4-BE49-F238E27FC236}">
                <a16:creationId xmlns:a16="http://schemas.microsoft.com/office/drawing/2014/main" id="{347B65C0-1F7B-42EA-98B0-39DA60BEE3A1}"/>
              </a:ext>
            </a:extLst>
          </p:cNvPr>
          <p:cNvSpPr txBox="1">
            <a:spLocks noChangeArrowheads="1"/>
          </p:cNvSpPr>
          <p:nvPr/>
        </p:nvSpPr>
        <p:spPr bwMode="auto">
          <a:xfrm>
            <a:off x="4063490" y="8265655"/>
            <a:ext cx="4555648" cy="456143"/>
          </a:xfrm>
          <a:prstGeom prst="rect">
            <a:avLst/>
          </a:prstGeom>
          <a:noFill/>
          <a:ln w="12700">
            <a:noFill/>
            <a:miter lim="800000"/>
            <a:headEnd/>
            <a:tailEnd/>
          </a:ln>
          <a:effectLst/>
        </p:spPr>
        <p:txBody>
          <a:bodyPr wrap="square" lIns="55493" tIns="27746" rIns="55493" bIns="27746">
            <a:spAutoFit/>
          </a:bodyPr>
          <a:lstStyle/>
          <a:p>
            <a:pPr algn="ctr" defTabSz="554506">
              <a:spcBef>
                <a:spcPct val="50000"/>
              </a:spcBef>
              <a:defRPr/>
            </a:pPr>
            <a:r>
              <a:rPr lang="en-US" sz="2600" b="1">
                <a:solidFill>
                  <a:srgbClr val="CC0066"/>
                </a:solidFill>
                <a:latin typeface="Arial" charset="0"/>
                <a:ea typeface="ＭＳ Ｐゴシック" charset="-128"/>
                <a:cs typeface="ＭＳ Ｐゴシック" charset="-128"/>
              </a:rPr>
              <a:t>PROBLEM &amp; MOTIVATION</a:t>
            </a:r>
          </a:p>
        </p:txBody>
      </p:sp>
      <p:sp>
        <p:nvSpPr>
          <p:cNvPr id="14" name="Text Box 19">
            <a:extLst>
              <a:ext uri="{FF2B5EF4-FFF2-40B4-BE49-F238E27FC236}">
                <a16:creationId xmlns:a16="http://schemas.microsoft.com/office/drawing/2014/main" id="{B5ABB58B-EAC8-471E-9CAB-A05D59DF1A03}"/>
              </a:ext>
            </a:extLst>
          </p:cNvPr>
          <p:cNvSpPr txBox="1">
            <a:spLocks noChangeArrowheads="1"/>
          </p:cNvSpPr>
          <p:nvPr/>
        </p:nvSpPr>
        <p:spPr bwMode="auto">
          <a:xfrm>
            <a:off x="14732889" y="8388003"/>
            <a:ext cx="3086100" cy="486921"/>
          </a:xfrm>
          <a:prstGeom prst="rect">
            <a:avLst/>
          </a:prstGeom>
          <a:noFill/>
          <a:ln w="12700">
            <a:noFill/>
            <a:miter lim="800000"/>
            <a:headEnd/>
            <a:tailEnd/>
          </a:ln>
          <a:effectLst/>
        </p:spPr>
        <p:txBody>
          <a:bodyPr lIns="55493" tIns="27746" rIns="55493" bIns="27746">
            <a:spAutoFit/>
          </a:bodyPr>
          <a:lstStyle/>
          <a:p>
            <a:pPr algn="ctr" defTabSz="554506">
              <a:spcBef>
                <a:spcPct val="50000"/>
              </a:spcBef>
              <a:defRPr/>
            </a:pPr>
            <a:r>
              <a:rPr lang="en-US" sz="2800" b="1">
                <a:solidFill>
                  <a:srgbClr val="CC0066"/>
                </a:solidFill>
                <a:latin typeface="Arial" charset="0"/>
                <a:ea typeface="ＭＳ Ｐゴシック" charset="-128"/>
                <a:cs typeface="ＭＳ Ｐゴシック" charset="-128"/>
              </a:rPr>
              <a:t>OUR MISSION</a:t>
            </a:r>
          </a:p>
        </p:txBody>
      </p:sp>
      <p:sp>
        <p:nvSpPr>
          <p:cNvPr id="16" name="Text Box 19">
            <a:extLst>
              <a:ext uri="{FF2B5EF4-FFF2-40B4-BE49-F238E27FC236}">
                <a16:creationId xmlns:a16="http://schemas.microsoft.com/office/drawing/2014/main" id="{3449BF9E-3E62-47F3-8A01-5DA921FBBB61}"/>
              </a:ext>
            </a:extLst>
          </p:cNvPr>
          <p:cNvSpPr txBox="1">
            <a:spLocks noChangeArrowheads="1"/>
          </p:cNvSpPr>
          <p:nvPr/>
        </p:nvSpPr>
        <p:spPr bwMode="auto">
          <a:xfrm>
            <a:off x="24423226" y="8312153"/>
            <a:ext cx="4075912" cy="456143"/>
          </a:xfrm>
          <a:prstGeom prst="rect">
            <a:avLst/>
          </a:prstGeom>
          <a:noFill/>
          <a:ln w="12700">
            <a:noFill/>
            <a:miter lim="800000"/>
            <a:headEnd/>
            <a:tailEnd/>
          </a:ln>
          <a:effectLst/>
        </p:spPr>
        <p:txBody>
          <a:bodyPr wrap="square" lIns="55493" tIns="27746" rIns="55493" bIns="27746">
            <a:spAutoFit/>
          </a:bodyPr>
          <a:lstStyle/>
          <a:p>
            <a:pPr algn="ctr" defTabSz="554506">
              <a:spcBef>
                <a:spcPct val="50000"/>
              </a:spcBef>
              <a:defRPr/>
            </a:pPr>
            <a:r>
              <a:rPr lang="en-US" sz="2600" b="1">
                <a:solidFill>
                  <a:srgbClr val="CC0066"/>
                </a:solidFill>
                <a:latin typeface="Arial" charset="0"/>
                <a:ea typeface="ＭＳ Ｐゴシック" charset="-128"/>
                <a:cs typeface="ＭＳ Ｐゴシック" charset="-128"/>
              </a:rPr>
              <a:t>SYSTEM OVERVIEW</a:t>
            </a:r>
          </a:p>
        </p:txBody>
      </p:sp>
      <p:sp>
        <p:nvSpPr>
          <p:cNvPr id="18" name="Text Box 19">
            <a:extLst>
              <a:ext uri="{FF2B5EF4-FFF2-40B4-BE49-F238E27FC236}">
                <a16:creationId xmlns:a16="http://schemas.microsoft.com/office/drawing/2014/main" id="{11B93C70-CD68-4448-9CC6-F0B8634C2F24}"/>
              </a:ext>
            </a:extLst>
          </p:cNvPr>
          <p:cNvSpPr txBox="1">
            <a:spLocks noChangeArrowheads="1"/>
          </p:cNvSpPr>
          <p:nvPr/>
        </p:nvSpPr>
        <p:spPr bwMode="auto">
          <a:xfrm>
            <a:off x="4371592" y="19999636"/>
            <a:ext cx="3086100" cy="456143"/>
          </a:xfrm>
          <a:prstGeom prst="rect">
            <a:avLst/>
          </a:prstGeom>
          <a:noFill/>
          <a:ln w="12700">
            <a:noFill/>
            <a:miter lim="800000"/>
            <a:headEnd/>
            <a:tailEnd/>
          </a:ln>
          <a:effectLst/>
        </p:spPr>
        <p:txBody>
          <a:bodyPr wrap="square" lIns="55493" tIns="27746" rIns="55493" bIns="27746">
            <a:spAutoFit/>
          </a:bodyPr>
          <a:lstStyle/>
          <a:p>
            <a:pPr algn="ctr" defTabSz="554506">
              <a:spcBef>
                <a:spcPct val="50000"/>
              </a:spcBef>
              <a:defRPr/>
            </a:pPr>
            <a:r>
              <a:rPr lang="en-US" sz="2600" b="1">
                <a:solidFill>
                  <a:srgbClr val="CC0066"/>
                </a:solidFill>
                <a:latin typeface="Arial" charset="0"/>
                <a:ea typeface="ＭＳ Ｐゴシック" charset="-128"/>
                <a:cs typeface="ＭＳ Ｐゴシック" charset="-128"/>
              </a:rPr>
              <a:t>SYSTEM DESIGN</a:t>
            </a:r>
          </a:p>
        </p:txBody>
      </p:sp>
      <p:sp>
        <p:nvSpPr>
          <p:cNvPr id="20" name="Text Box 19">
            <a:extLst>
              <a:ext uri="{FF2B5EF4-FFF2-40B4-BE49-F238E27FC236}">
                <a16:creationId xmlns:a16="http://schemas.microsoft.com/office/drawing/2014/main" id="{6447CBA9-ECB1-4F02-8545-058CB59AD3DC}"/>
              </a:ext>
            </a:extLst>
          </p:cNvPr>
          <p:cNvSpPr txBox="1">
            <a:spLocks noChangeArrowheads="1"/>
          </p:cNvSpPr>
          <p:nvPr/>
        </p:nvSpPr>
        <p:spPr bwMode="auto">
          <a:xfrm>
            <a:off x="14314195" y="20984975"/>
            <a:ext cx="3907679" cy="456143"/>
          </a:xfrm>
          <a:prstGeom prst="rect">
            <a:avLst/>
          </a:prstGeom>
          <a:noFill/>
          <a:ln w="12700">
            <a:noFill/>
            <a:miter lim="800000"/>
            <a:headEnd/>
            <a:tailEnd/>
          </a:ln>
          <a:effectLst/>
        </p:spPr>
        <p:txBody>
          <a:bodyPr wrap="square" lIns="55493" tIns="27746" rIns="55493" bIns="27746">
            <a:spAutoFit/>
          </a:bodyPr>
          <a:lstStyle/>
          <a:p>
            <a:pPr algn="ctr" defTabSz="554506">
              <a:spcBef>
                <a:spcPct val="50000"/>
              </a:spcBef>
              <a:defRPr/>
            </a:pPr>
            <a:r>
              <a:rPr lang="en-US" sz="2600" b="1">
                <a:solidFill>
                  <a:srgbClr val="CC0066"/>
                </a:solidFill>
                <a:latin typeface="Arial" charset="0"/>
                <a:ea typeface="ＭＳ Ｐゴシック" charset="-128"/>
                <a:cs typeface="ＭＳ Ｐゴシック" charset="-128"/>
              </a:rPr>
              <a:t>PAYLOAD SIMULATION</a:t>
            </a:r>
          </a:p>
        </p:txBody>
      </p:sp>
      <p:sp>
        <p:nvSpPr>
          <p:cNvPr id="22" name="Text Box 19">
            <a:extLst>
              <a:ext uri="{FF2B5EF4-FFF2-40B4-BE49-F238E27FC236}">
                <a16:creationId xmlns:a16="http://schemas.microsoft.com/office/drawing/2014/main" id="{FD27A822-67F7-41C5-A132-2CEC965AC561}"/>
              </a:ext>
            </a:extLst>
          </p:cNvPr>
          <p:cNvSpPr txBox="1">
            <a:spLocks noChangeArrowheads="1"/>
          </p:cNvSpPr>
          <p:nvPr/>
        </p:nvSpPr>
        <p:spPr bwMode="auto">
          <a:xfrm>
            <a:off x="25213862" y="20234667"/>
            <a:ext cx="3086100" cy="456143"/>
          </a:xfrm>
          <a:prstGeom prst="rect">
            <a:avLst/>
          </a:prstGeom>
          <a:noFill/>
          <a:ln w="12700">
            <a:noFill/>
            <a:miter lim="800000"/>
            <a:headEnd/>
            <a:tailEnd/>
          </a:ln>
          <a:effectLst/>
        </p:spPr>
        <p:txBody>
          <a:bodyPr wrap="square" lIns="55493" tIns="27746" rIns="55493" bIns="27746">
            <a:spAutoFit/>
          </a:bodyPr>
          <a:lstStyle/>
          <a:p>
            <a:pPr algn="ctr" defTabSz="554506">
              <a:spcBef>
                <a:spcPct val="50000"/>
              </a:spcBef>
              <a:defRPr/>
            </a:pPr>
            <a:r>
              <a:rPr lang="en-US" sz="2600" b="1">
                <a:solidFill>
                  <a:srgbClr val="CC0066"/>
                </a:solidFill>
                <a:latin typeface="Arial" charset="0"/>
                <a:ea typeface="ＭＳ Ｐゴシック" charset="-128"/>
                <a:cs typeface="ＭＳ Ｐゴシック" charset="-128"/>
              </a:rPr>
              <a:t>IMPLEMENTATION</a:t>
            </a:r>
          </a:p>
        </p:txBody>
      </p:sp>
      <p:sp>
        <p:nvSpPr>
          <p:cNvPr id="24" name="Text Box 19">
            <a:extLst>
              <a:ext uri="{FF2B5EF4-FFF2-40B4-BE49-F238E27FC236}">
                <a16:creationId xmlns:a16="http://schemas.microsoft.com/office/drawing/2014/main" id="{320E787B-7D74-47BB-9F7A-0C0688641135}"/>
              </a:ext>
            </a:extLst>
          </p:cNvPr>
          <p:cNvSpPr txBox="1">
            <a:spLocks noChangeArrowheads="1"/>
          </p:cNvSpPr>
          <p:nvPr/>
        </p:nvSpPr>
        <p:spPr bwMode="auto">
          <a:xfrm>
            <a:off x="3563385" y="33398578"/>
            <a:ext cx="4713667" cy="456143"/>
          </a:xfrm>
          <a:prstGeom prst="rect">
            <a:avLst/>
          </a:prstGeom>
          <a:noFill/>
          <a:ln w="12700">
            <a:noFill/>
            <a:miter lim="800000"/>
            <a:headEnd/>
            <a:tailEnd/>
          </a:ln>
          <a:effectLst/>
        </p:spPr>
        <p:txBody>
          <a:bodyPr wrap="square" lIns="55493" tIns="27746" rIns="55493" bIns="27746">
            <a:spAutoFit/>
          </a:bodyPr>
          <a:lstStyle/>
          <a:p>
            <a:pPr algn="ctr" defTabSz="554506">
              <a:spcBef>
                <a:spcPct val="50000"/>
              </a:spcBef>
              <a:defRPr/>
            </a:pPr>
            <a:r>
              <a:rPr lang="en-US" sz="2600" b="1">
                <a:solidFill>
                  <a:srgbClr val="CC0066"/>
                </a:solidFill>
                <a:latin typeface="Arial" charset="0"/>
                <a:ea typeface="ＭＳ Ｐゴシック" charset="-128"/>
                <a:cs typeface="ＭＳ Ｐゴシック" charset="-128"/>
              </a:rPr>
              <a:t>TESTING &amp; EVALUATION</a:t>
            </a:r>
          </a:p>
        </p:txBody>
      </p:sp>
      <p:sp>
        <p:nvSpPr>
          <p:cNvPr id="26" name="Text Box 19">
            <a:extLst>
              <a:ext uri="{FF2B5EF4-FFF2-40B4-BE49-F238E27FC236}">
                <a16:creationId xmlns:a16="http://schemas.microsoft.com/office/drawing/2014/main" id="{BB3CD477-BCCC-459B-99A0-643F50153482}"/>
              </a:ext>
            </a:extLst>
          </p:cNvPr>
          <p:cNvSpPr txBox="1">
            <a:spLocks noChangeArrowheads="1"/>
          </p:cNvSpPr>
          <p:nvPr/>
        </p:nvSpPr>
        <p:spPr bwMode="auto">
          <a:xfrm>
            <a:off x="14724469" y="33053521"/>
            <a:ext cx="3086100" cy="456143"/>
          </a:xfrm>
          <a:prstGeom prst="rect">
            <a:avLst/>
          </a:prstGeom>
          <a:noFill/>
          <a:ln w="12700">
            <a:noFill/>
            <a:miter lim="800000"/>
            <a:headEnd/>
            <a:tailEnd/>
          </a:ln>
          <a:effectLst/>
        </p:spPr>
        <p:txBody>
          <a:bodyPr wrap="square" lIns="55493" tIns="27746" rIns="55493" bIns="27746">
            <a:spAutoFit/>
          </a:bodyPr>
          <a:lstStyle/>
          <a:p>
            <a:pPr algn="ctr" defTabSz="554506">
              <a:spcBef>
                <a:spcPct val="50000"/>
              </a:spcBef>
              <a:defRPr/>
            </a:pPr>
            <a:r>
              <a:rPr lang="en-US" sz="2600" b="1">
                <a:solidFill>
                  <a:srgbClr val="CC0066"/>
                </a:solidFill>
                <a:latin typeface="Arial" charset="0"/>
                <a:ea typeface="ＭＳ Ｐゴシック" charset="-128"/>
                <a:cs typeface="ＭＳ Ｐゴシック" charset="-128"/>
              </a:rPr>
              <a:t>SUMMARY</a:t>
            </a:r>
          </a:p>
        </p:txBody>
      </p:sp>
      <p:sp>
        <p:nvSpPr>
          <p:cNvPr id="28" name="Text Box 19">
            <a:extLst>
              <a:ext uri="{FF2B5EF4-FFF2-40B4-BE49-F238E27FC236}">
                <a16:creationId xmlns:a16="http://schemas.microsoft.com/office/drawing/2014/main" id="{C9D61889-2F49-4A45-9CD6-9C3DCB168A70}"/>
              </a:ext>
            </a:extLst>
          </p:cNvPr>
          <p:cNvSpPr txBox="1">
            <a:spLocks noChangeArrowheads="1"/>
          </p:cNvSpPr>
          <p:nvPr/>
        </p:nvSpPr>
        <p:spPr bwMode="auto">
          <a:xfrm>
            <a:off x="25645166" y="33786385"/>
            <a:ext cx="3086100" cy="456143"/>
          </a:xfrm>
          <a:prstGeom prst="rect">
            <a:avLst/>
          </a:prstGeom>
          <a:noFill/>
          <a:ln w="12700">
            <a:noFill/>
            <a:miter lim="800000"/>
            <a:headEnd/>
            <a:tailEnd/>
          </a:ln>
          <a:effectLst/>
        </p:spPr>
        <p:txBody>
          <a:bodyPr lIns="55493" tIns="27746" rIns="55493" bIns="27746">
            <a:spAutoFit/>
          </a:bodyPr>
          <a:lstStyle/>
          <a:p>
            <a:pPr algn="ctr" defTabSz="554506">
              <a:spcBef>
                <a:spcPct val="50000"/>
              </a:spcBef>
              <a:defRPr/>
            </a:pPr>
            <a:r>
              <a:rPr lang="en-US" sz="2600" b="1">
                <a:solidFill>
                  <a:srgbClr val="CC0066"/>
                </a:solidFill>
                <a:latin typeface="Arial" charset="0"/>
                <a:ea typeface="ＭＳ Ｐゴシック" charset="-128"/>
                <a:cs typeface="ＭＳ Ｐゴシック" charset="-128"/>
              </a:rPr>
              <a:t>REFERENCES</a:t>
            </a:r>
          </a:p>
        </p:txBody>
      </p:sp>
      <p:pic>
        <p:nvPicPr>
          <p:cNvPr id="3" name="Picture 2" descr="A black and white sign with white text&#10;&#10;AI-generated content may be incorrect.">
            <a:extLst>
              <a:ext uri="{FF2B5EF4-FFF2-40B4-BE49-F238E27FC236}">
                <a16:creationId xmlns:a16="http://schemas.microsoft.com/office/drawing/2014/main" id="{B0AE1574-811E-DDB0-2EA3-51B02A56FFD7}"/>
              </a:ext>
            </a:extLst>
          </p:cNvPr>
          <p:cNvPicPr>
            <a:picLocks noChangeAspect="1"/>
          </p:cNvPicPr>
          <p:nvPr/>
        </p:nvPicPr>
        <p:blipFill>
          <a:blip r:embed="rId3"/>
          <a:stretch>
            <a:fillRect/>
          </a:stretch>
        </p:blipFill>
        <p:spPr>
          <a:xfrm>
            <a:off x="22529562" y="42496207"/>
            <a:ext cx="1151860" cy="988379"/>
          </a:xfrm>
          <a:prstGeom prst="rect">
            <a:avLst/>
          </a:prstGeom>
        </p:spPr>
      </p:pic>
      <p:pic>
        <p:nvPicPr>
          <p:cNvPr id="5" name="Picture 4" descr="A blue and yellow text on a black background&#10;&#10;AI-generated content may be incorrect.">
            <a:extLst>
              <a:ext uri="{FF2B5EF4-FFF2-40B4-BE49-F238E27FC236}">
                <a16:creationId xmlns:a16="http://schemas.microsoft.com/office/drawing/2014/main" id="{60538383-25B1-88B5-1F74-02628B3EB342}"/>
              </a:ext>
            </a:extLst>
          </p:cNvPr>
          <p:cNvPicPr>
            <a:picLocks noChangeAspect="1"/>
          </p:cNvPicPr>
          <p:nvPr/>
        </p:nvPicPr>
        <p:blipFill>
          <a:blip r:embed="rId4"/>
          <a:stretch>
            <a:fillRect/>
          </a:stretch>
        </p:blipFill>
        <p:spPr>
          <a:xfrm>
            <a:off x="1387897" y="2696017"/>
            <a:ext cx="4811053" cy="2746906"/>
          </a:xfrm>
          <a:prstGeom prst="rect">
            <a:avLst/>
          </a:prstGeom>
        </p:spPr>
      </p:pic>
      <p:sp>
        <p:nvSpPr>
          <p:cNvPr id="7" name="Rectangle 18">
            <a:extLst>
              <a:ext uri="{FF2B5EF4-FFF2-40B4-BE49-F238E27FC236}">
                <a16:creationId xmlns:a16="http://schemas.microsoft.com/office/drawing/2014/main" id="{B5987CF6-C075-F1B7-8D0E-BD615AC75DFE}"/>
              </a:ext>
            </a:extLst>
          </p:cNvPr>
          <p:cNvSpPr>
            <a:spLocks noChangeArrowheads="1"/>
          </p:cNvSpPr>
          <p:nvPr/>
        </p:nvSpPr>
        <p:spPr bwMode="auto">
          <a:xfrm>
            <a:off x="1463130" y="7828944"/>
            <a:ext cx="30302892" cy="34205039"/>
          </a:xfrm>
          <a:prstGeom prst="rect">
            <a:avLst/>
          </a:prstGeom>
          <a:noFill/>
          <a:ln w="63500">
            <a:solidFill>
              <a:srgbClr val="00FFFF"/>
            </a:solidFill>
            <a:miter lim="800000"/>
            <a:headEnd/>
            <a:tailEnd/>
          </a:ln>
          <a:extLst>
            <a:ext uri="{909E8E84-426E-40DD-AFC4-6F175D3DCCD1}">
              <a14:hiddenFill xmlns:a14="http://schemas.microsoft.com/office/drawing/2010/main">
                <a:solidFill>
                  <a:srgbClr val="FFFFFF"/>
                </a:solidFill>
              </a14:hiddenFill>
            </a:ext>
          </a:extLst>
        </p:spPr>
        <p:txBody>
          <a:bodyPr wrap="none" lIns="91440" tIns="45720" rIns="91440" bIns="45720" anchor="ctr"/>
          <a:lstStyle>
            <a:lvl1pPr>
              <a:spcBef>
                <a:spcPct val="20000"/>
              </a:spcBef>
              <a:buChar char="•"/>
              <a:defRPr sz="150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131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112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94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9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9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9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9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9400">
                <a:solidFill>
                  <a:schemeClr val="tx1"/>
                </a:solidFill>
                <a:latin typeface="Arial" panose="020B0604020202020204" pitchFamily="34" charset="0"/>
                <a:ea typeface="MS PGothic" panose="020B0600070205080204" pitchFamily="34" charset="-128"/>
              </a:defRPr>
            </a:lvl9pPr>
          </a:lstStyle>
          <a:p>
            <a:pPr eaLnBrk="1" hangingPunct="1">
              <a:spcBef>
                <a:spcPct val="0"/>
              </a:spcBef>
              <a:buFontTx/>
              <a:buNone/>
            </a:pPr>
            <a:endParaRPr lang="en-US" altLang="en-US" sz="8400">
              <a:solidFill>
                <a:srgbClr val="00FFFF"/>
              </a:solidFill>
            </a:endParaRPr>
          </a:p>
          <a:p>
            <a:pPr>
              <a:spcBef>
                <a:spcPct val="0"/>
              </a:spcBef>
              <a:buNone/>
            </a:pPr>
            <a:endParaRPr lang="en-US" altLang="en-US" sz="8400">
              <a:solidFill>
                <a:srgbClr val="00FFFF"/>
              </a:solidFill>
              <a:cs typeface="Arial"/>
            </a:endParaRPr>
          </a:p>
        </p:txBody>
      </p:sp>
      <p:sp>
        <p:nvSpPr>
          <p:cNvPr id="17" name="TextBox 16">
            <a:extLst>
              <a:ext uri="{FF2B5EF4-FFF2-40B4-BE49-F238E27FC236}">
                <a16:creationId xmlns:a16="http://schemas.microsoft.com/office/drawing/2014/main" id="{9CD6EA2E-74CB-389E-187A-4A39ED808774}"/>
              </a:ext>
            </a:extLst>
          </p:cNvPr>
          <p:cNvSpPr txBox="1"/>
          <p:nvPr/>
        </p:nvSpPr>
        <p:spPr>
          <a:xfrm>
            <a:off x="23585788" y="8832781"/>
            <a:ext cx="6530892" cy="6093976"/>
          </a:xfrm>
          <a:prstGeom prst="rect">
            <a:avLst/>
          </a:prstGeom>
          <a:noFill/>
          <a:ln>
            <a:noFill/>
          </a:ln>
        </p:spPr>
        <p:txBody>
          <a:bodyPr wrap="square" lIns="91440" tIns="45720" rIns="91440" bIns="45720" rtlCol="0" anchor="t">
            <a:spAutoFit/>
          </a:bodyPr>
          <a:lstStyle/>
          <a:p>
            <a:r>
              <a:rPr lang="en-US" sz="2600">
                <a:solidFill>
                  <a:schemeClr val="bg1"/>
                </a:solidFill>
                <a:latin typeface="Arial"/>
                <a:cs typeface="Arial"/>
              </a:rPr>
              <a:t>The system guides the user through a safe and step-by-step demonstration of what a real USB attack could look like.</a:t>
            </a:r>
          </a:p>
          <a:p>
            <a:endParaRPr lang="en-US" sz="2600">
              <a:solidFill>
                <a:schemeClr val="bg1"/>
              </a:solidFill>
              <a:latin typeface="Arial"/>
              <a:cs typeface="Arial"/>
            </a:endParaRPr>
          </a:p>
          <a:p>
            <a:pPr marL="342900" indent="-342900">
              <a:buFont typeface="Arial"/>
              <a:buChar char="•"/>
            </a:pPr>
            <a:r>
              <a:rPr lang="en-US" sz="2600">
                <a:solidFill>
                  <a:schemeClr val="bg1"/>
                </a:solidFill>
                <a:latin typeface="Arial"/>
                <a:cs typeface="Arial"/>
              </a:rPr>
              <a:t>When the user opens the file on the USB drive, a simulated malware sequence begins.</a:t>
            </a:r>
          </a:p>
          <a:p>
            <a:pPr marL="342900" indent="-342900">
              <a:buFont typeface="Arial"/>
              <a:buChar char="•"/>
            </a:pPr>
            <a:r>
              <a:rPr lang="en-US" sz="2600">
                <a:solidFill>
                  <a:schemeClr val="bg1"/>
                </a:solidFill>
                <a:latin typeface="Arial"/>
                <a:cs typeface="Arial"/>
              </a:rPr>
              <a:t>Fake system scans and warning messages appear.</a:t>
            </a:r>
          </a:p>
          <a:p>
            <a:pPr marL="342900" indent="-342900">
              <a:buFont typeface="Arial"/>
              <a:buChar char="•"/>
            </a:pPr>
            <a:r>
              <a:rPr lang="en-US" sz="2600">
                <a:solidFill>
                  <a:schemeClr val="bg1"/>
                </a:solidFill>
                <a:latin typeface="Arial"/>
                <a:cs typeface="Arial"/>
              </a:rPr>
              <a:t>A terminal-like window displays scripted activity to mimic an infection. </a:t>
            </a:r>
          </a:p>
          <a:p>
            <a:pPr marL="342900" indent="-342900">
              <a:buFont typeface="Arial"/>
              <a:buChar char="•"/>
            </a:pPr>
            <a:r>
              <a:rPr lang="en-US" sz="2600">
                <a:solidFill>
                  <a:schemeClr val="bg1"/>
                </a:solidFill>
                <a:latin typeface="Arial"/>
                <a:cs typeface="Arial"/>
              </a:rPr>
              <a:t>The simulation ends with an educational message explaining the risk and providing best practices for USB handling. </a:t>
            </a:r>
          </a:p>
        </p:txBody>
      </p:sp>
      <p:sp>
        <p:nvSpPr>
          <p:cNvPr id="21" name="TextBox 20">
            <a:extLst>
              <a:ext uri="{FF2B5EF4-FFF2-40B4-BE49-F238E27FC236}">
                <a16:creationId xmlns:a16="http://schemas.microsoft.com/office/drawing/2014/main" id="{5554CD18-88A3-E939-AE83-0885E809C4BD}"/>
              </a:ext>
            </a:extLst>
          </p:cNvPr>
          <p:cNvSpPr txBox="1"/>
          <p:nvPr/>
        </p:nvSpPr>
        <p:spPr>
          <a:xfrm>
            <a:off x="12852031" y="8893556"/>
            <a:ext cx="8033002" cy="3539430"/>
          </a:xfrm>
          <a:prstGeom prst="rect">
            <a:avLst/>
          </a:prstGeom>
          <a:noFill/>
          <a:ln>
            <a:noFill/>
          </a:ln>
        </p:spPr>
        <p:txBody>
          <a:bodyPr wrap="square" lIns="91440" tIns="45720" rIns="91440" bIns="45720" rtlCol="0" anchor="t">
            <a:spAutoFit/>
          </a:bodyPr>
          <a:lstStyle/>
          <a:p>
            <a:r>
              <a:rPr lang="en-US" sz="2800">
                <a:solidFill>
                  <a:schemeClr val="bg1"/>
                </a:solidFill>
                <a:latin typeface="Arial"/>
                <a:cs typeface="Arial"/>
              </a:rPr>
              <a:t>Our goal is to create a harmless, educational USB-drop simulation that mimics the behavior of a malicious payload. When executed,</a:t>
            </a:r>
          </a:p>
          <a:p>
            <a:r>
              <a:rPr lang="en-US" sz="2800">
                <a:solidFill>
                  <a:schemeClr val="bg1"/>
                </a:solidFill>
                <a:latin typeface="Arial"/>
                <a:cs typeface="Arial"/>
              </a:rPr>
              <a:t>it simulates malware-like activity and then educates the user on safe USB practices. </a:t>
            </a:r>
          </a:p>
          <a:p>
            <a:r>
              <a:rPr lang="en-US" sz="2800">
                <a:solidFill>
                  <a:schemeClr val="bg1"/>
                </a:solidFill>
                <a:latin typeface="Arial"/>
                <a:cs typeface="Arial"/>
              </a:rPr>
              <a:t>This interactive experience raises awareness, reduces risky behavior, and supports cybersecurity training.  </a:t>
            </a:r>
          </a:p>
        </p:txBody>
      </p:sp>
      <p:sp>
        <p:nvSpPr>
          <p:cNvPr id="23" name="TextBox 22">
            <a:extLst>
              <a:ext uri="{FF2B5EF4-FFF2-40B4-BE49-F238E27FC236}">
                <a16:creationId xmlns:a16="http://schemas.microsoft.com/office/drawing/2014/main" id="{B112959F-CB92-7F42-AF36-ED1311154C97}"/>
              </a:ext>
            </a:extLst>
          </p:cNvPr>
          <p:cNvSpPr txBox="1"/>
          <p:nvPr/>
        </p:nvSpPr>
        <p:spPr>
          <a:xfrm>
            <a:off x="2560610" y="8760226"/>
            <a:ext cx="7561407" cy="4493538"/>
          </a:xfrm>
          <a:prstGeom prst="rect">
            <a:avLst/>
          </a:prstGeom>
          <a:noFill/>
          <a:ln>
            <a:noFill/>
          </a:ln>
        </p:spPr>
        <p:txBody>
          <a:bodyPr wrap="square" lIns="91440" tIns="45720" rIns="91440" bIns="45720" rtlCol="0" anchor="t">
            <a:spAutoFit/>
          </a:bodyPr>
          <a:lstStyle/>
          <a:p>
            <a:r>
              <a:rPr lang="en-US" sz="2600">
                <a:solidFill>
                  <a:schemeClr val="bg1"/>
                </a:solidFill>
                <a:latin typeface="Arial"/>
                <a:cs typeface="Arial"/>
              </a:rPr>
              <a:t>USB drop attacks remain one of the most effective social engineering methods. </a:t>
            </a:r>
          </a:p>
          <a:p>
            <a:r>
              <a:rPr lang="en-US" sz="2600">
                <a:solidFill>
                  <a:schemeClr val="bg1"/>
                </a:solidFill>
                <a:latin typeface="Arial"/>
                <a:cs typeface="Arial"/>
              </a:rPr>
              <a:t>Curious users often plug unknown USB drives into work or personal computers without understanding the risks. </a:t>
            </a:r>
          </a:p>
          <a:p>
            <a:r>
              <a:rPr lang="en-US" sz="2600">
                <a:solidFill>
                  <a:schemeClr val="bg1"/>
                </a:solidFill>
                <a:latin typeface="Arial"/>
                <a:cs typeface="Arial"/>
              </a:rPr>
              <a:t>Traditional awareness training is passive, text-heavy, and often ignored. </a:t>
            </a:r>
          </a:p>
          <a:p>
            <a:r>
              <a:rPr lang="en-US" sz="2600">
                <a:solidFill>
                  <a:schemeClr val="bg1"/>
                </a:solidFill>
                <a:latin typeface="Arial"/>
                <a:cs typeface="Arial"/>
              </a:rPr>
              <a:t>Organizations need an interactive and realistic, yet also safe, way to demonstrate how quickly malware can execute once a user opens a suspicious file.  </a:t>
            </a:r>
          </a:p>
        </p:txBody>
      </p:sp>
      <p:sp>
        <p:nvSpPr>
          <p:cNvPr id="25" name="TextBox 24">
            <a:extLst>
              <a:ext uri="{FF2B5EF4-FFF2-40B4-BE49-F238E27FC236}">
                <a16:creationId xmlns:a16="http://schemas.microsoft.com/office/drawing/2014/main" id="{8C7ED9E1-7930-382A-AC11-95507D113E54}"/>
              </a:ext>
            </a:extLst>
          </p:cNvPr>
          <p:cNvSpPr txBox="1"/>
          <p:nvPr/>
        </p:nvSpPr>
        <p:spPr>
          <a:xfrm>
            <a:off x="2342516" y="20511582"/>
            <a:ext cx="7983737" cy="7579716"/>
          </a:xfrm>
          <a:prstGeom prst="rect">
            <a:avLst/>
          </a:prstGeom>
          <a:noFill/>
          <a:ln>
            <a:noFill/>
          </a:ln>
        </p:spPr>
        <p:txBody>
          <a:bodyPr wrap="square" rtlCol="0">
            <a:spAutoFit/>
          </a:bodyPr>
          <a:lstStyle/>
          <a:p>
            <a:r>
              <a:rPr lang="en-US" sz="2600">
                <a:solidFill>
                  <a:schemeClr val="bg1"/>
                </a:solidFill>
                <a:latin typeface="Arial" panose="020B0604020202020204" pitchFamily="34" charset="0"/>
                <a:cs typeface="Arial" panose="020B0604020202020204" pitchFamily="34" charset="0"/>
              </a:rPr>
              <a:t>The simulation is built as a standalone executable that runs locally and does not require an internet connection. </a:t>
            </a:r>
          </a:p>
          <a:p>
            <a:r>
              <a:rPr lang="en-US" sz="2600">
                <a:solidFill>
                  <a:schemeClr val="bg1"/>
                </a:solidFill>
                <a:latin typeface="Arial" panose="020B0604020202020204" pitchFamily="34" charset="0"/>
                <a:cs typeface="Arial" panose="020B0604020202020204" pitchFamily="34" charset="0"/>
              </a:rPr>
              <a:t>Components: </a:t>
            </a:r>
          </a:p>
          <a:p>
            <a:pPr marL="342900" indent="-342900">
              <a:buFont typeface="Arial" panose="020B0604020202020204" pitchFamily="34" charset="0"/>
              <a:buChar char="•"/>
            </a:pPr>
            <a:r>
              <a:rPr lang="en-US" sz="2600" b="1">
                <a:solidFill>
                  <a:schemeClr val="bg1"/>
                </a:solidFill>
                <a:latin typeface="Arial" panose="020B0604020202020204" pitchFamily="34" charset="0"/>
                <a:cs typeface="Arial" panose="020B0604020202020204" pitchFamily="34" charset="0"/>
              </a:rPr>
              <a:t>Simulation Engine: </a:t>
            </a:r>
            <a:r>
              <a:rPr lang="en-US" sz="2600">
                <a:solidFill>
                  <a:schemeClr val="bg1"/>
                </a:solidFill>
                <a:latin typeface="Arial" panose="020B0604020202020204" pitchFamily="34" charset="0"/>
                <a:cs typeface="Arial" panose="020B0604020202020204" pitchFamily="34" charset="0"/>
              </a:rPr>
              <a:t>Manages the scripted sequence of events. </a:t>
            </a:r>
          </a:p>
          <a:p>
            <a:pPr marL="342900" indent="-342900">
              <a:buFont typeface="Arial" panose="020B0604020202020204" pitchFamily="34" charset="0"/>
              <a:buChar char="•"/>
            </a:pPr>
            <a:r>
              <a:rPr lang="en-US" sz="2600" b="1">
                <a:solidFill>
                  <a:schemeClr val="bg1"/>
                </a:solidFill>
                <a:latin typeface="Arial" panose="020B0604020202020204" pitchFamily="34" charset="0"/>
                <a:cs typeface="Arial" panose="020B0604020202020204" pitchFamily="34" charset="0"/>
              </a:rPr>
              <a:t>User Interface Layer</a:t>
            </a:r>
            <a:r>
              <a:rPr lang="en-US" sz="2600">
                <a:solidFill>
                  <a:schemeClr val="bg1"/>
                </a:solidFill>
                <a:latin typeface="Arial" panose="020B0604020202020204" pitchFamily="34" charset="0"/>
                <a:cs typeface="Arial" panose="020B0604020202020204" pitchFamily="34" charset="0"/>
              </a:rPr>
              <a:t>: Built using Python’s GUI and terminal-emulation libraries to generate pop-up’s, warnings, and terminal-style animations.  </a:t>
            </a:r>
          </a:p>
          <a:p>
            <a:pPr marL="342900" indent="-342900">
              <a:buFont typeface="Arial" panose="020B0604020202020204" pitchFamily="34" charset="0"/>
              <a:buChar char="•"/>
            </a:pPr>
            <a:r>
              <a:rPr lang="en-US" sz="2600" b="1">
                <a:solidFill>
                  <a:schemeClr val="bg1"/>
                </a:solidFill>
                <a:latin typeface="Arial" panose="020B0604020202020204" pitchFamily="34" charset="0"/>
                <a:cs typeface="Arial" panose="020B0604020202020204" pitchFamily="34" charset="0"/>
              </a:rPr>
              <a:t>Executable Packaging Layer: </a:t>
            </a:r>
            <a:r>
              <a:rPr lang="en-US" sz="2600">
                <a:solidFill>
                  <a:schemeClr val="bg1"/>
                </a:solidFill>
                <a:latin typeface="Arial" panose="020B0604020202020204" pitchFamily="34" charset="0"/>
                <a:cs typeface="Arial" panose="020B0604020202020204" pitchFamily="34" charset="0"/>
              </a:rPr>
              <a:t>The single Python script is converted into a Windows-compatible standalone executable using PyInstaller, enabling one-click execution without requiring Python installed on the host machine. </a:t>
            </a:r>
          </a:p>
          <a:p>
            <a:endParaRPr lang="en-US" sz="2600">
              <a:solidFill>
                <a:schemeClr val="bg1"/>
              </a:solidFill>
              <a:latin typeface="Arial" panose="020B0604020202020204" pitchFamily="34" charset="0"/>
              <a:cs typeface="Arial" panose="020B0604020202020204" pitchFamily="34" charset="0"/>
            </a:endParaRPr>
          </a:p>
          <a:p>
            <a:r>
              <a:rPr lang="en-US" sz="2600">
                <a:solidFill>
                  <a:schemeClr val="bg1"/>
                </a:solidFill>
                <a:latin typeface="Arial" panose="020B0604020202020204" pitchFamily="34" charset="0"/>
                <a:cs typeface="Arial" panose="020B0604020202020204" pitchFamily="34" charset="0"/>
              </a:rPr>
              <a:t>This modular design within a single script ensures a simple, portable solution while allowing future enhancements to be integrated easily. </a:t>
            </a:r>
          </a:p>
        </p:txBody>
      </p:sp>
      <p:sp>
        <p:nvSpPr>
          <p:cNvPr id="27" name="TextBox 26">
            <a:extLst>
              <a:ext uri="{FF2B5EF4-FFF2-40B4-BE49-F238E27FC236}">
                <a16:creationId xmlns:a16="http://schemas.microsoft.com/office/drawing/2014/main" id="{CAC0BE41-C7C2-4692-8015-777A947124A0}"/>
              </a:ext>
            </a:extLst>
          </p:cNvPr>
          <p:cNvSpPr txBox="1"/>
          <p:nvPr/>
        </p:nvSpPr>
        <p:spPr>
          <a:xfrm>
            <a:off x="12991683" y="21552424"/>
            <a:ext cx="7830803" cy="5693866"/>
          </a:xfrm>
          <a:prstGeom prst="rect">
            <a:avLst/>
          </a:prstGeom>
          <a:noFill/>
          <a:ln>
            <a:noFill/>
          </a:ln>
        </p:spPr>
        <p:txBody>
          <a:bodyPr wrap="square" lIns="91440" tIns="45720" rIns="91440" bIns="45720" rtlCol="0" anchor="t">
            <a:spAutoFit/>
          </a:bodyPr>
          <a:lstStyle/>
          <a:p>
            <a:r>
              <a:rPr lang="en-US" sz="2600">
                <a:solidFill>
                  <a:schemeClr val="bg1"/>
                </a:solidFill>
                <a:latin typeface="Arial"/>
                <a:cs typeface="Arial"/>
              </a:rPr>
              <a:t>The payload replicates the “look and feel” of common malware behaviors without performing any harmful actions. </a:t>
            </a:r>
          </a:p>
          <a:p>
            <a:endParaRPr lang="en-US" sz="2600">
              <a:solidFill>
                <a:schemeClr val="bg1"/>
              </a:solidFill>
              <a:latin typeface="Arial" panose="020B0604020202020204" pitchFamily="34" charset="0"/>
              <a:cs typeface="Arial" panose="020B0604020202020204" pitchFamily="34" charset="0"/>
            </a:endParaRPr>
          </a:p>
          <a:p>
            <a:r>
              <a:rPr lang="en-US" sz="2600">
                <a:solidFill>
                  <a:schemeClr val="bg1"/>
                </a:solidFill>
                <a:latin typeface="Arial"/>
                <a:cs typeface="Arial"/>
              </a:rPr>
              <a:t>Our features include: </a:t>
            </a:r>
          </a:p>
          <a:p>
            <a:pPr marL="342900" indent="-342900">
              <a:buFont typeface="Arial" panose="020B0604020202020204" pitchFamily="34" charset="0"/>
              <a:buChar char="•"/>
            </a:pPr>
            <a:r>
              <a:rPr lang="en-US" sz="2600">
                <a:solidFill>
                  <a:schemeClr val="bg1"/>
                </a:solidFill>
                <a:latin typeface="Arial"/>
                <a:cs typeface="Arial"/>
              </a:rPr>
              <a:t>Fake system scan</a:t>
            </a:r>
          </a:p>
          <a:p>
            <a:pPr marL="342900" indent="-342900">
              <a:buFont typeface="Arial" panose="020B0604020202020204" pitchFamily="34" charset="0"/>
              <a:buChar char="•"/>
            </a:pPr>
            <a:r>
              <a:rPr lang="en-US" sz="2600">
                <a:solidFill>
                  <a:schemeClr val="bg1"/>
                </a:solidFill>
                <a:latin typeface="Arial"/>
                <a:cs typeface="Arial"/>
              </a:rPr>
              <a:t>Artificial loading sequences </a:t>
            </a:r>
          </a:p>
          <a:p>
            <a:pPr marL="342900" indent="-342900">
              <a:buFont typeface="Arial" panose="020B0604020202020204" pitchFamily="34" charset="0"/>
              <a:buChar char="•"/>
            </a:pPr>
            <a:r>
              <a:rPr lang="en-US" sz="2600">
                <a:solidFill>
                  <a:schemeClr val="bg1"/>
                </a:solidFill>
                <a:latin typeface="Arial"/>
                <a:cs typeface="Arial"/>
              </a:rPr>
              <a:t>Terminal-style logs</a:t>
            </a:r>
          </a:p>
          <a:p>
            <a:pPr marL="342900" indent="-342900">
              <a:buFont typeface="Arial" panose="020B0604020202020204" pitchFamily="34" charset="0"/>
              <a:buChar char="•"/>
            </a:pPr>
            <a:r>
              <a:rPr lang="en-US" sz="2600">
                <a:solidFill>
                  <a:schemeClr val="bg1"/>
                </a:solidFill>
                <a:latin typeface="Arial"/>
                <a:cs typeface="Arial"/>
              </a:rPr>
              <a:t>Warning pop-up</a:t>
            </a:r>
          </a:p>
          <a:p>
            <a:pPr marL="342900" indent="-342900">
              <a:buFont typeface="Arial" panose="020B0604020202020204" pitchFamily="34" charset="0"/>
              <a:buChar char="•"/>
            </a:pPr>
            <a:r>
              <a:rPr lang="en-US" sz="2600">
                <a:solidFill>
                  <a:schemeClr val="bg1"/>
                </a:solidFill>
                <a:latin typeface="Arial"/>
                <a:cs typeface="Arial"/>
              </a:rPr>
              <a:t>Progress window </a:t>
            </a:r>
          </a:p>
          <a:p>
            <a:pPr marL="342900" indent="-342900">
              <a:buFont typeface="Arial" panose="020B0604020202020204" pitchFamily="34" charset="0"/>
              <a:buChar char="•"/>
            </a:pPr>
            <a:r>
              <a:rPr lang="en-US" sz="2600">
                <a:solidFill>
                  <a:schemeClr val="bg1"/>
                </a:solidFill>
                <a:latin typeface="Arial"/>
                <a:cs typeface="Arial"/>
              </a:rPr>
              <a:t>Final awareness message explaining the risks</a:t>
            </a:r>
          </a:p>
          <a:p>
            <a:pPr marL="342900" indent="-342900">
              <a:buFont typeface="Arial" panose="020B0604020202020204" pitchFamily="34" charset="0"/>
              <a:buChar char="•"/>
            </a:pPr>
            <a:endParaRPr lang="en-US" sz="2600">
              <a:solidFill>
                <a:schemeClr val="bg1"/>
              </a:solidFill>
              <a:latin typeface="Arial" panose="020B0604020202020204" pitchFamily="34" charset="0"/>
              <a:cs typeface="Arial" panose="020B0604020202020204" pitchFamily="34" charset="0"/>
            </a:endParaRPr>
          </a:p>
          <a:p>
            <a:r>
              <a:rPr lang="en-US" sz="2600">
                <a:solidFill>
                  <a:schemeClr val="bg1"/>
                </a:solidFill>
                <a:latin typeface="Arial"/>
                <a:cs typeface="Arial"/>
              </a:rPr>
              <a:t>Together, this creates a realistic but controlled learning experience. </a:t>
            </a:r>
          </a:p>
        </p:txBody>
      </p:sp>
      <p:sp>
        <p:nvSpPr>
          <p:cNvPr id="31" name="TextBox 30">
            <a:extLst>
              <a:ext uri="{FF2B5EF4-FFF2-40B4-BE49-F238E27FC236}">
                <a16:creationId xmlns:a16="http://schemas.microsoft.com/office/drawing/2014/main" id="{1D5AB9C0-269C-44A4-E5AD-90F0017F6FC3}"/>
              </a:ext>
            </a:extLst>
          </p:cNvPr>
          <p:cNvSpPr txBox="1"/>
          <p:nvPr/>
        </p:nvSpPr>
        <p:spPr>
          <a:xfrm>
            <a:off x="2339227" y="33868155"/>
            <a:ext cx="7782789" cy="5693866"/>
          </a:xfrm>
          <a:prstGeom prst="rect">
            <a:avLst/>
          </a:prstGeom>
          <a:noFill/>
          <a:ln>
            <a:noFill/>
          </a:ln>
        </p:spPr>
        <p:txBody>
          <a:bodyPr wrap="square" rtlCol="0">
            <a:spAutoFit/>
          </a:bodyPr>
          <a:lstStyle/>
          <a:p>
            <a:r>
              <a:rPr lang="en-US" sz="2600">
                <a:solidFill>
                  <a:schemeClr val="bg1"/>
                </a:solidFill>
                <a:latin typeface="Arial" panose="020B0604020202020204" pitchFamily="34" charset="0"/>
                <a:cs typeface="Arial" panose="020B0604020202020204" pitchFamily="34" charset="0"/>
              </a:rPr>
              <a:t>Our testing focused on reliability, user experience, and safety. </a:t>
            </a:r>
          </a:p>
          <a:p>
            <a:endParaRPr lang="en-US" sz="2600">
              <a:solidFill>
                <a:schemeClr val="bg1"/>
              </a:solidFill>
              <a:latin typeface="Arial" panose="020B0604020202020204" pitchFamily="34" charset="0"/>
              <a:cs typeface="Arial" panose="020B0604020202020204" pitchFamily="34" charset="0"/>
            </a:endParaRPr>
          </a:p>
          <a:p>
            <a:r>
              <a:rPr lang="en-US" sz="2600">
                <a:solidFill>
                  <a:schemeClr val="bg1"/>
                </a:solidFill>
                <a:latin typeface="Arial" panose="020B0604020202020204" pitchFamily="34" charset="0"/>
                <a:cs typeface="Arial" panose="020B0604020202020204" pitchFamily="34" charset="0"/>
              </a:rPr>
              <a:t>To implement this we included: </a:t>
            </a:r>
          </a:p>
          <a:p>
            <a:pPr marL="342900" indent="-342900">
              <a:buFont typeface="Arial" panose="020B0604020202020204" pitchFamily="34" charset="0"/>
              <a:buChar char="•"/>
            </a:pPr>
            <a:r>
              <a:rPr lang="en-US" sz="2600">
                <a:solidFill>
                  <a:schemeClr val="bg1"/>
                </a:solidFill>
                <a:latin typeface="Arial" panose="020B0604020202020204" pitchFamily="34" charset="0"/>
                <a:cs typeface="Arial" panose="020B0604020202020204" pitchFamily="34" charset="0"/>
              </a:rPr>
              <a:t> Functional Testing: Verified each simulation step executes correctly. </a:t>
            </a:r>
          </a:p>
          <a:p>
            <a:pPr marL="342900" indent="-342900">
              <a:buFont typeface="Arial" panose="020B0604020202020204" pitchFamily="34" charset="0"/>
              <a:buChar char="•"/>
            </a:pPr>
            <a:r>
              <a:rPr lang="en-US" sz="2600">
                <a:solidFill>
                  <a:schemeClr val="bg1"/>
                </a:solidFill>
                <a:latin typeface="Arial" panose="020B0604020202020204" pitchFamily="34" charset="0"/>
                <a:cs typeface="Arial" panose="020B0604020202020204" pitchFamily="34" charset="0"/>
              </a:rPr>
              <a:t>Safety Testing: Ensured no real system changes occur. </a:t>
            </a:r>
          </a:p>
          <a:p>
            <a:pPr marL="342900" indent="-342900">
              <a:buFont typeface="Arial" panose="020B0604020202020204" pitchFamily="34" charset="0"/>
              <a:buChar char="•"/>
            </a:pPr>
            <a:r>
              <a:rPr lang="en-US" sz="2600">
                <a:solidFill>
                  <a:schemeClr val="bg1"/>
                </a:solidFill>
                <a:latin typeface="Arial" panose="020B0604020202020204" pitchFamily="34" charset="0"/>
                <a:cs typeface="Arial" panose="020B0604020202020204" pitchFamily="34" charset="0"/>
              </a:rPr>
              <a:t>User Testing: Observed participants’ reactions and gathered feedback. </a:t>
            </a:r>
          </a:p>
          <a:p>
            <a:pPr marL="342900" indent="-342900">
              <a:buFont typeface="Arial" panose="020B0604020202020204" pitchFamily="34" charset="0"/>
              <a:buChar char="•"/>
            </a:pPr>
            <a:endParaRPr lang="en-US" sz="2600">
              <a:solidFill>
                <a:schemeClr val="bg1"/>
              </a:solidFill>
              <a:latin typeface="Arial" panose="020B0604020202020204" pitchFamily="34" charset="0"/>
              <a:cs typeface="Arial" panose="020B0604020202020204" pitchFamily="34" charset="0"/>
            </a:endParaRPr>
          </a:p>
          <a:p>
            <a:r>
              <a:rPr lang="en-US" sz="2600">
                <a:solidFill>
                  <a:schemeClr val="bg1"/>
                </a:solidFill>
                <a:latin typeface="Arial" panose="020B0604020202020204" pitchFamily="34" charset="0"/>
                <a:cs typeface="Arial" panose="020B0604020202020204" pitchFamily="34" charset="0"/>
              </a:rPr>
              <a:t>We concluded that the payload effectively conveys the risks associated with unknown USB drives, and users found the simulation realistic and informative.</a:t>
            </a:r>
          </a:p>
        </p:txBody>
      </p:sp>
      <p:sp>
        <p:nvSpPr>
          <p:cNvPr id="33" name="TextBox 32">
            <a:extLst>
              <a:ext uri="{FF2B5EF4-FFF2-40B4-BE49-F238E27FC236}">
                <a16:creationId xmlns:a16="http://schemas.microsoft.com/office/drawing/2014/main" id="{C5944960-9783-B6A3-1F20-053E47143D8B}"/>
              </a:ext>
            </a:extLst>
          </p:cNvPr>
          <p:cNvSpPr txBox="1"/>
          <p:nvPr/>
        </p:nvSpPr>
        <p:spPr>
          <a:xfrm>
            <a:off x="12955530" y="33512417"/>
            <a:ext cx="7023059" cy="5693866"/>
          </a:xfrm>
          <a:prstGeom prst="rect">
            <a:avLst/>
          </a:prstGeom>
          <a:noFill/>
          <a:ln>
            <a:noFill/>
          </a:ln>
        </p:spPr>
        <p:txBody>
          <a:bodyPr wrap="square" rtlCol="0">
            <a:spAutoFit/>
          </a:bodyPr>
          <a:lstStyle/>
          <a:p>
            <a:pPr marL="342900" indent="-342900">
              <a:buFont typeface="Arial" panose="020B0604020202020204" pitchFamily="34" charset="0"/>
              <a:buChar char="•"/>
            </a:pPr>
            <a:r>
              <a:rPr lang="en-US" sz="2600">
                <a:solidFill>
                  <a:schemeClr val="bg1"/>
                </a:solidFill>
                <a:latin typeface="Arial" panose="020B0604020202020204" pitchFamily="34" charset="0"/>
                <a:cs typeface="Arial" panose="020B0604020202020204" pitchFamily="34" charset="0"/>
              </a:rPr>
              <a:t>This project provides a hands-on, engaging method to teach users about USB-related risks. </a:t>
            </a:r>
          </a:p>
          <a:p>
            <a:pPr marL="342900" indent="-342900">
              <a:buFont typeface="Arial" panose="020B0604020202020204" pitchFamily="34" charset="0"/>
              <a:buChar char="•"/>
            </a:pPr>
            <a:r>
              <a:rPr lang="en-US" sz="2600">
                <a:solidFill>
                  <a:schemeClr val="bg1"/>
                </a:solidFill>
                <a:latin typeface="Arial" panose="020B0604020202020204" pitchFamily="34" charset="0"/>
                <a:cs typeface="Arial" panose="020B0604020202020204" pitchFamily="34" charset="0"/>
              </a:rPr>
              <a:t>It is interactive, realistic, and prioritizes a user-focused solution. </a:t>
            </a:r>
          </a:p>
          <a:p>
            <a:pPr marL="342900" indent="-342900">
              <a:buFont typeface="Arial" panose="020B0604020202020204" pitchFamily="34" charset="0"/>
              <a:buChar char="•"/>
            </a:pPr>
            <a:r>
              <a:rPr lang="en-US" sz="2600">
                <a:solidFill>
                  <a:schemeClr val="bg1"/>
                </a:solidFill>
                <a:latin typeface="Arial" panose="020B0604020202020204" pitchFamily="34" charset="0"/>
                <a:cs typeface="Arial" panose="020B0604020202020204" pitchFamily="34" charset="0"/>
              </a:rPr>
              <a:t>It provides a clean and engaging experience for individuals who may unknowingly plug in unknown USB devices. </a:t>
            </a:r>
          </a:p>
          <a:p>
            <a:pPr marL="342900" indent="-342900">
              <a:buFont typeface="Arial" panose="020B0604020202020204" pitchFamily="34" charset="0"/>
              <a:buChar char="•"/>
            </a:pPr>
            <a:r>
              <a:rPr lang="en-US" sz="2600">
                <a:solidFill>
                  <a:schemeClr val="bg1"/>
                </a:solidFill>
                <a:latin typeface="Arial" panose="020B0604020202020204" pitchFamily="34" charset="0"/>
                <a:cs typeface="Arial" panose="020B0604020202020204" pitchFamily="34" charset="0"/>
              </a:rPr>
              <a:t>The harmless simulation encourages individuals to think critically before interacting.</a:t>
            </a:r>
          </a:p>
          <a:p>
            <a:pPr marL="342900" indent="-342900">
              <a:buFont typeface="Arial" panose="020B0604020202020204" pitchFamily="34" charset="0"/>
              <a:buChar char="•"/>
            </a:pPr>
            <a:r>
              <a:rPr lang="en-US" sz="2600">
                <a:solidFill>
                  <a:schemeClr val="bg1"/>
                </a:solidFill>
                <a:latin typeface="Arial" panose="020B0604020202020204" pitchFamily="34" charset="0"/>
                <a:cs typeface="Arial" panose="020B0604020202020204" pitchFamily="34" charset="0"/>
              </a:rPr>
              <a:t>This structure allows for future enhancements to be incorporated and ensures the tool remains easy to maintain. </a:t>
            </a:r>
          </a:p>
        </p:txBody>
      </p:sp>
      <p:sp>
        <p:nvSpPr>
          <p:cNvPr id="6" name="Text Box 19">
            <a:extLst>
              <a:ext uri="{FF2B5EF4-FFF2-40B4-BE49-F238E27FC236}">
                <a16:creationId xmlns:a16="http://schemas.microsoft.com/office/drawing/2014/main" id="{E009A385-0CCC-3F21-BC0B-3E91294BCD9D}"/>
              </a:ext>
            </a:extLst>
          </p:cNvPr>
          <p:cNvSpPr txBox="1">
            <a:spLocks noChangeArrowheads="1"/>
          </p:cNvSpPr>
          <p:nvPr/>
        </p:nvSpPr>
        <p:spPr bwMode="auto">
          <a:xfrm>
            <a:off x="23886522" y="20740366"/>
            <a:ext cx="6494739" cy="7258005"/>
          </a:xfrm>
          <a:prstGeom prst="rect">
            <a:avLst/>
          </a:prstGeom>
          <a:noFill/>
          <a:ln w="12700">
            <a:noFill/>
            <a:miter lim="800000"/>
            <a:headEnd/>
            <a:tailEnd/>
          </a:ln>
          <a:effectLst/>
        </p:spPr>
        <p:txBody>
          <a:bodyPr wrap="square" lIns="55493" tIns="27746" rIns="55493" bIns="27746" anchor="t">
            <a:spAutoFit/>
          </a:bodyPr>
          <a:lstStyle/>
          <a:p>
            <a:pPr defTabSz="554506">
              <a:defRPr/>
            </a:pPr>
            <a:r>
              <a:rPr lang="en-US" sz="2600">
                <a:solidFill>
                  <a:schemeClr val="bg1"/>
                </a:solidFill>
                <a:latin typeface="Arial"/>
                <a:ea typeface="ＭＳ Ｐゴシック"/>
                <a:cs typeface="Arial"/>
              </a:rPr>
              <a:t>The executable was developed in Python as a single script, using modules to manage the user interface and pop-up messages. </a:t>
            </a:r>
          </a:p>
          <a:p>
            <a:pPr defTabSz="554506">
              <a:defRPr/>
            </a:pPr>
            <a:endParaRPr lang="en-US" sz="2600">
              <a:solidFill>
                <a:schemeClr val="bg1"/>
              </a:solidFill>
              <a:latin typeface="Arial"/>
              <a:ea typeface="ＭＳ Ｐゴシック"/>
              <a:cs typeface="Arial"/>
            </a:endParaRPr>
          </a:p>
          <a:p>
            <a:pPr defTabSz="554506">
              <a:defRPr/>
            </a:pPr>
            <a:r>
              <a:rPr lang="en-US" sz="2600">
                <a:solidFill>
                  <a:schemeClr val="bg1"/>
                </a:solidFill>
                <a:latin typeface="Arial"/>
                <a:ea typeface="ＭＳ Ｐゴシック"/>
                <a:cs typeface="Arial"/>
              </a:rPr>
              <a:t>Key elements of development included:</a:t>
            </a:r>
          </a:p>
          <a:p>
            <a:pPr marL="342900" indent="-342900" defTabSz="554506">
              <a:buFont typeface="Arial"/>
              <a:buChar char="•"/>
              <a:defRPr/>
            </a:pPr>
            <a:r>
              <a:rPr lang="en-US" sz="2600">
                <a:solidFill>
                  <a:schemeClr val="bg1"/>
                </a:solidFill>
                <a:latin typeface="Arial"/>
                <a:ea typeface="ＭＳ Ｐゴシック"/>
                <a:cs typeface="Arial"/>
              </a:rPr>
              <a:t>GUI creation using Tkinter</a:t>
            </a:r>
          </a:p>
          <a:p>
            <a:pPr marL="342900" indent="-342900" defTabSz="554506">
              <a:buFont typeface="Arial"/>
              <a:buChar char="•"/>
              <a:defRPr/>
            </a:pPr>
            <a:r>
              <a:rPr lang="en-US" sz="2600">
                <a:solidFill>
                  <a:schemeClr val="bg1"/>
                </a:solidFill>
                <a:latin typeface="Arial"/>
                <a:ea typeface="ＭＳ Ｐゴシック"/>
                <a:cs typeface="Arial"/>
              </a:rPr>
              <a:t>Timed terminal-style output</a:t>
            </a:r>
          </a:p>
          <a:p>
            <a:pPr marL="342900" indent="-342900" defTabSz="554506">
              <a:buFont typeface="Arial"/>
              <a:buChar char="•"/>
              <a:defRPr/>
            </a:pPr>
            <a:r>
              <a:rPr lang="en-US" sz="2600">
                <a:solidFill>
                  <a:schemeClr val="bg1"/>
                </a:solidFill>
                <a:latin typeface="Arial"/>
                <a:ea typeface="ＭＳ Ｐゴシック"/>
                <a:cs typeface="Arial"/>
              </a:rPr>
              <a:t>Conversion of our single Python script into a standalone .exe file using PyInstaller</a:t>
            </a:r>
          </a:p>
          <a:p>
            <a:pPr marL="342900" indent="-342900" defTabSz="554506">
              <a:buFont typeface="Arial"/>
              <a:buChar char="•"/>
              <a:defRPr/>
            </a:pPr>
            <a:r>
              <a:rPr lang="en-US" sz="2600">
                <a:solidFill>
                  <a:schemeClr val="bg1"/>
                </a:solidFill>
                <a:latin typeface="Arial"/>
                <a:ea typeface="ＭＳ Ｐゴシック"/>
                <a:cs typeface="Arial"/>
              </a:rPr>
              <a:t>Organized development practices, including daily scrums and sprint-based workflows</a:t>
            </a:r>
          </a:p>
          <a:p>
            <a:pPr marL="342900" indent="-342900" defTabSz="554506">
              <a:buFont typeface="Arial"/>
              <a:buChar char="•"/>
              <a:defRPr/>
            </a:pPr>
            <a:endParaRPr lang="en-US" sz="2600">
              <a:solidFill>
                <a:schemeClr val="bg1"/>
              </a:solidFill>
              <a:latin typeface="Arial"/>
              <a:ea typeface="ＭＳ Ｐゴシック"/>
              <a:cs typeface="Arial"/>
            </a:endParaRPr>
          </a:p>
          <a:p>
            <a:pPr defTabSz="554506">
              <a:defRPr/>
            </a:pPr>
            <a:r>
              <a:rPr lang="en-US" sz="2600">
                <a:solidFill>
                  <a:schemeClr val="bg1"/>
                </a:solidFill>
                <a:latin typeface="Arial"/>
                <a:ea typeface="ＭＳ Ｐゴシック"/>
                <a:cs typeface="Arial"/>
              </a:rPr>
              <a:t>This setup ensures the simulation program runs smoothly, providing users with a clear and educational experience. </a:t>
            </a:r>
          </a:p>
        </p:txBody>
      </p:sp>
      <p:sp>
        <p:nvSpPr>
          <p:cNvPr id="13" name="TextBox 12">
            <a:extLst>
              <a:ext uri="{FF2B5EF4-FFF2-40B4-BE49-F238E27FC236}">
                <a16:creationId xmlns:a16="http://schemas.microsoft.com/office/drawing/2014/main" id="{FC1FAF8E-49D3-E1BC-595A-286459E5E332}"/>
              </a:ext>
            </a:extLst>
          </p:cNvPr>
          <p:cNvSpPr txBox="1"/>
          <p:nvPr/>
        </p:nvSpPr>
        <p:spPr>
          <a:xfrm>
            <a:off x="23106767" y="34341138"/>
            <a:ext cx="8163717" cy="6217087"/>
          </a:xfrm>
          <a:prstGeom prst="rect">
            <a:avLst/>
          </a:prstGeom>
          <a:noFill/>
        </p:spPr>
        <p:txBody>
          <a:bodyPr wrap="square" lIns="91440" tIns="45720" rIns="91440" bIns="45720" rtlCol="0" anchor="t">
            <a:spAutoFit/>
          </a:bodyPr>
          <a:lstStyle/>
          <a:p>
            <a:pPr marL="342900" indent="-342900">
              <a:buFont typeface="Arial"/>
              <a:buChar char="•"/>
            </a:pPr>
            <a:r>
              <a:rPr lang="en-US" sz="2600">
                <a:solidFill>
                  <a:schemeClr val="bg1"/>
                </a:solidFill>
                <a:latin typeface="Arial"/>
                <a:cs typeface="Arial"/>
              </a:rPr>
              <a:t>Bursztein, E., et al. (2016). </a:t>
            </a:r>
            <a:r>
              <a:rPr lang="en-US" sz="2600" i="1">
                <a:solidFill>
                  <a:schemeClr val="bg1"/>
                </a:solidFill>
                <a:latin typeface="Arial"/>
                <a:cs typeface="Arial"/>
              </a:rPr>
              <a:t>Users Really Do Plug in USB Drives They Find.  </a:t>
            </a:r>
            <a:r>
              <a:rPr lang="en-US" sz="2600">
                <a:solidFill>
                  <a:schemeClr val="bg1"/>
                </a:solidFill>
                <a:latin typeface="Arial"/>
                <a:cs typeface="Arial"/>
              </a:rPr>
              <a:t>IEEE Symposium on Security and Privacy. DOI: 10.1109/SP.2016.26. </a:t>
            </a:r>
          </a:p>
          <a:p>
            <a:pPr marL="342900" indent="-342900">
              <a:buFont typeface="Arial"/>
              <a:buChar char="•"/>
            </a:pPr>
            <a:r>
              <a:rPr lang="en-US" sz="2600">
                <a:solidFill>
                  <a:schemeClr val="bg1"/>
                </a:solidFill>
                <a:latin typeface="Arial"/>
                <a:cs typeface="Arial"/>
              </a:rPr>
              <a:t>Cento, G., et al. (2023). Enhancing cybersecurity situation awareness through visualization: A USB data exfiltration case study. National Library of Medicine. DOI: 10.1016/j.heliyon.2023.e13925.</a:t>
            </a:r>
            <a:endParaRPr lang="en-US" sz="2600">
              <a:solidFill>
                <a:schemeClr val="bg1"/>
              </a:solidFill>
              <a:latin typeface="Arial" panose="020B0604020202020204" pitchFamily="34" charset="0"/>
              <a:cs typeface="Arial" panose="020B0604020202020204" pitchFamily="34" charset="0"/>
            </a:endParaRPr>
          </a:p>
          <a:p>
            <a:pPr marL="342900" indent="-342900">
              <a:buFont typeface="Arial"/>
              <a:buChar char="•"/>
            </a:pPr>
            <a:r>
              <a:rPr lang="en-US" sz="2600">
                <a:solidFill>
                  <a:schemeClr val="bg1"/>
                </a:solidFill>
                <a:latin typeface="Arial"/>
                <a:cs typeface="Arial"/>
              </a:rPr>
              <a:t>Kaabouch, N., &amp; </a:t>
            </a:r>
            <a:r>
              <a:rPr lang="en-US" sz="2600" err="1">
                <a:solidFill>
                  <a:schemeClr val="bg1"/>
                </a:solidFill>
                <a:latin typeface="Arial"/>
                <a:cs typeface="Arial"/>
              </a:rPr>
              <a:t>Salahdine</a:t>
            </a:r>
            <a:r>
              <a:rPr lang="en-US" sz="2600">
                <a:solidFill>
                  <a:schemeClr val="bg1"/>
                </a:solidFill>
                <a:latin typeface="Arial"/>
                <a:cs typeface="Arial"/>
              </a:rPr>
              <a:t>, F. (2019). </a:t>
            </a:r>
            <a:r>
              <a:rPr lang="en-US" sz="2600" i="1">
                <a:solidFill>
                  <a:schemeClr val="bg1"/>
                </a:solidFill>
                <a:latin typeface="Arial"/>
                <a:cs typeface="Arial"/>
              </a:rPr>
              <a:t>SocialEnginerring Attacks: A Survey.</a:t>
            </a:r>
            <a:r>
              <a:rPr lang="en-US" sz="2600">
                <a:solidFill>
                  <a:schemeClr val="bg1"/>
                </a:solidFill>
                <a:latin typeface="Arial"/>
                <a:cs typeface="Arial"/>
              </a:rPr>
              <a:t> MDPI. DOI:10.3390/fi11040089.</a:t>
            </a:r>
          </a:p>
          <a:p>
            <a:pPr marL="342900" indent="-342900">
              <a:buFont typeface="Arial"/>
              <a:buChar char="•"/>
            </a:pPr>
            <a:r>
              <a:rPr lang="en-US" sz="2600">
                <a:solidFill>
                  <a:schemeClr val="bg1"/>
                </a:solidFill>
                <a:latin typeface="Arial"/>
                <a:cs typeface="Arial"/>
              </a:rPr>
              <a:t>Srivastava, S., &amp; Verma, H. C. (2024). </a:t>
            </a:r>
            <a:r>
              <a:rPr lang="en-US" sz="2600" i="1">
                <a:solidFill>
                  <a:schemeClr val="bg1"/>
                </a:solidFill>
                <a:latin typeface="Arial"/>
                <a:cs typeface="Arial"/>
              </a:rPr>
              <a:t>The Role of Human Factors in Cybersecurity Vulnerabilities. </a:t>
            </a:r>
            <a:r>
              <a:rPr lang="en-US" sz="2600">
                <a:solidFill>
                  <a:schemeClr val="bg1"/>
                </a:solidFill>
                <a:latin typeface="Arial"/>
                <a:cs typeface="Arial"/>
              </a:rPr>
              <a:t>ResearchGate. DOI: 10.4018/979-8-3693-5.ch001</a:t>
            </a:r>
            <a:endParaRPr lang="en-US" sz="2600">
              <a:solidFill>
                <a:schemeClr val="bg1"/>
              </a:solidFill>
              <a:latin typeface="Arial" panose="020B0604020202020204" pitchFamily="34" charset="0"/>
              <a:cs typeface="Arial" panose="020B0604020202020204" pitchFamily="34" charset="0"/>
            </a:endParaRPr>
          </a:p>
          <a:p>
            <a:pPr marL="342900" indent="-342900">
              <a:buFont typeface="Arial"/>
              <a:buChar char="•"/>
            </a:pPr>
            <a:endParaRPr lang="en-US" sz="2000">
              <a:solidFill>
                <a:schemeClr val="bg1"/>
              </a:solidFill>
              <a:latin typeface="Arial" panose="020B0604020202020204" pitchFamily="34" charset="0"/>
              <a:cs typeface="Arial" panose="020B0604020202020204" pitchFamily="34" charset="0"/>
            </a:endParaRPr>
          </a:p>
          <a:p>
            <a:pPr marL="342900" indent="-342900">
              <a:buFont typeface="Arial"/>
              <a:buChar char="•"/>
            </a:pPr>
            <a:endParaRPr lang="en-US" sz="2000">
              <a:solidFill>
                <a:schemeClr val="bg1"/>
              </a:solidFill>
              <a:latin typeface="Arial" panose="020B0604020202020204" pitchFamily="34" charset="0"/>
              <a:cs typeface="Arial" panose="020B0604020202020204" pitchFamily="34" charset="0"/>
            </a:endParaRPr>
          </a:p>
          <a:p>
            <a:pPr marL="342900" indent="-342900">
              <a:buFont typeface="Arial"/>
              <a:buChar char="•"/>
            </a:pPr>
            <a:endParaRPr lang="en-US" sz="2000">
              <a:solidFill>
                <a:schemeClr val="bg1"/>
              </a:solidFill>
              <a:latin typeface="Arial" panose="020B0604020202020204" pitchFamily="34" charset="0"/>
              <a:cs typeface="Arial" panose="020B0604020202020204" pitchFamily="34" charset="0"/>
            </a:endParaRPr>
          </a:p>
        </p:txBody>
      </p:sp>
      <p:pic>
        <p:nvPicPr>
          <p:cNvPr id="9" name="Picture 8">
            <a:extLst>
              <a:ext uri="{FF2B5EF4-FFF2-40B4-BE49-F238E27FC236}">
                <a16:creationId xmlns:a16="http://schemas.microsoft.com/office/drawing/2014/main" id="{F1C3663B-6BB2-F11E-EE87-2677F57A2F9A}"/>
              </a:ext>
            </a:extLst>
          </p:cNvPr>
          <p:cNvPicPr>
            <a:picLocks noChangeAspect="1"/>
          </p:cNvPicPr>
          <p:nvPr/>
        </p:nvPicPr>
        <p:blipFill>
          <a:blip r:embed="rId5"/>
          <a:srcRect l="2310" r="2310"/>
          <a:stretch/>
        </p:blipFill>
        <p:spPr>
          <a:xfrm>
            <a:off x="2504334" y="13449952"/>
            <a:ext cx="6832360" cy="5174938"/>
          </a:xfrm>
          <a:prstGeom prst="rect">
            <a:avLst/>
          </a:prstGeom>
          <a:solidFill>
            <a:srgbClr val="FFFFFF">
              <a:shade val="85000"/>
            </a:srgbClr>
          </a:solidFill>
          <a:ln w="88900" cap="sq">
            <a:solidFill>
              <a:srgbClr val="CC0066"/>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5" name="TextBox 14">
            <a:extLst>
              <a:ext uri="{FF2B5EF4-FFF2-40B4-BE49-F238E27FC236}">
                <a16:creationId xmlns:a16="http://schemas.microsoft.com/office/drawing/2014/main" id="{36DEB08A-C83C-B730-F994-A3821367E255}"/>
              </a:ext>
            </a:extLst>
          </p:cNvPr>
          <p:cNvSpPr txBox="1"/>
          <p:nvPr/>
        </p:nvSpPr>
        <p:spPr>
          <a:xfrm>
            <a:off x="1746650" y="18893174"/>
            <a:ext cx="8845162" cy="646331"/>
          </a:xfrm>
          <a:prstGeom prst="rect">
            <a:avLst/>
          </a:prstGeom>
          <a:noFill/>
        </p:spPr>
        <p:txBody>
          <a:bodyPr wrap="square">
            <a:spAutoFit/>
          </a:bodyPr>
          <a:lstStyle/>
          <a:p>
            <a:pPr algn="ctr"/>
            <a:r>
              <a:rPr lang="en-US" i="1">
                <a:solidFill>
                  <a:srgbClr val="00B0F0"/>
                </a:solidFill>
                <a:latin typeface="Arial"/>
                <a:cs typeface="Arial"/>
              </a:rPr>
              <a:t>Figure 1: </a:t>
            </a:r>
          </a:p>
          <a:p>
            <a:pPr algn="ctr"/>
            <a:r>
              <a:rPr lang="en-US" i="1">
                <a:solidFill>
                  <a:srgbClr val="00B0F0"/>
                </a:solidFill>
                <a:latin typeface="Arial"/>
                <a:cs typeface="Arial"/>
              </a:rPr>
              <a:t>USB dropped in a public space, waiting to be plugged in to victim's personal device.</a:t>
            </a:r>
            <a:endParaRPr lang="en-US" i="1">
              <a:latin typeface="Arial"/>
              <a:cs typeface="Arial"/>
            </a:endParaRPr>
          </a:p>
        </p:txBody>
      </p:sp>
      <p:pic>
        <p:nvPicPr>
          <p:cNvPr id="4098" name="Picture 2" descr="Usb - Free computer icons">
            <a:extLst>
              <a:ext uri="{FF2B5EF4-FFF2-40B4-BE49-F238E27FC236}">
                <a16:creationId xmlns:a16="http://schemas.microsoft.com/office/drawing/2014/main" id="{2B6EE3F7-1FE2-1E90-417C-E6D9FBA3427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19703992">
            <a:off x="26173970" y="1656738"/>
            <a:ext cx="4311474" cy="4311474"/>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8" descr="A table of numbers and a list of numbers&#10;&#10;AI-generated content may be incorrect.">
            <a:extLst>
              <a:ext uri="{FF2B5EF4-FFF2-40B4-BE49-F238E27FC236}">
                <a16:creationId xmlns:a16="http://schemas.microsoft.com/office/drawing/2014/main" id="{49A33DE3-0BD2-59E8-6B29-14C123F53E07}"/>
              </a:ext>
            </a:extLst>
          </p:cNvPr>
          <p:cNvPicPr>
            <a:picLocks noChangeAspect="1"/>
          </p:cNvPicPr>
          <p:nvPr/>
        </p:nvPicPr>
        <p:blipFill>
          <a:blip r:embed="rId7"/>
          <a:stretch>
            <a:fillRect/>
          </a:stretch>
        </p:blipFill>
        <p:spPr>
          <a:xfrm>
            <a:off x="12953121" y="12803391"/>
            <a:ext cx="7322910" cy="6886752"/>
          </a:xfrm>
          <a:prstGeom prst="rect">
            <a:avLst/>
          </a:prstGeom>
          <a:ln w="88900">
            <a:solidFill>
              <a:srgbClr val="CC0066"/>
            </a:solidFill>
          </a:ln>
        </p:spPr>
      </p:pic>
      <p:sp>
        <p:nvSpPr>
          <p:cNvPr id="19" name="TextBox 18">
            <a:extLst>
              <a:ext uri="{FF2B5EF4-FFF2-40B4-BE49-F238E27FC236}">
                <a16:creationId xmlns:a16="http://schemas.microsoft.com/office/drawing/2014/main" id="{0CFF8BE3-B981-C91F-7957-74D93CCD2F74}"/>
              </a:ext>
            </a:extLst>
          </p:cNvPr>
          <p:cNvSpPr txBox="1"/>
          <p:nvPr/>
        </p:nvSpPr>
        <p:spPr>
          <a:xfrm>
            <a:off x="9775606" y="20011323"/>
            <a:ext cx="13336902" cy="923330"/>
          </a:xfrm>
          <a:prstGeom prst="rect">
            <a:avLst/>
          </a:prstGeom>
          <a:noFill/>
        </p:spPr>
        <p:txBody>
          <a:bodyPr wrap="square">
            <a:spAutoFit/>
          </a:bodyPr>
          <a:lstStyle/>
          <a:p>
            <a:pPr algn="ctr"/>
            <a:r>
              <a:rPr lang="en-US" i="1">
                <a:solidFill>
                  <a:srgbClr val="00B0F0"/>
                </a:solidFill>
                <a:latin typeface="Arial"/>
                <a:cs typeface="Arial"/>
              </a:rPr>
              <a:t>Figure 2: Flash Drive Open Data</a:t>
            </a:r>
          </a:p>
          <a:p>
            <a:pPr algn="ctr"/>
            <a:r>
              <a:rPr lang="en-US" i="1">
                <a:solidFill>
                  <a:srgbClr val="00B0F0"/>
                </a:solidFill>
                <a:latin typeface="Arial"/>
                <a:cs typeface="Arial"/>
              </a:rPr>
              <a:t>Note. Data from “Users Really Do Plug in USB Drives They Find.”  by Bursztein, E., et al. (2016)  </a:t>
            </a:r>
          </a:p>
          <a:p>
            <a:pPr algn="ctr"/>
            <a:r>
              <a:rPr lang="en-US" b="1">
                <a:solidFill>
                  <a:srgbClr val="00B0F0"/>
                </a:solidFill>
                <a:latin typeface="Arial"/>
                <a:cs typeface="Arial"/>
              </a:rPr>
              <a:t> </a:t>
            </a:r>
            <a:endParaRPr lang="en-US">
              <a:latin typeface="Arial"/>
              <a:cs typeface="Arial"/>
            </a:endParaRPr>
          </a:p>
        </p:txBody>
      </p:sp>
      <p:pic>
        <p:nvPicPr>
          <p:cNvPr id="32" name="Picture 31" descr="A computer screen shot of a computer screen&#10;&#10;AI-generated content may be incorrect.">
            <a:extLst>
              <a:ext uri="{FF2B5EF4-FFF2-40B4-BE49-F238E27FC236}">
                <a16:creationId xmlns:a16="http://schemas.microsoft.com/office/drawing/2014/main" id="{43DC226D-22E1-39E6-7C59-7357B6AA9488}"/>
              </a:ext>
            </a:extLst>
          </p:cNvPr>
          <p:cNvPicPr>
            <a:picLocks noChangeAspect="1"/>
          </p:cNvPicPr>
          <p:nvPr/>
        </p:nvPicPr>
        <p:blipFill>
          <a:blip r:embed="rId8"/>
          <a:srcRect b="33758"/>
          <a:stretch>
            <a:fillRect/>
          </a:stretch>
        </p:blipFill>
        <p:spPr>
          <a:xfrm>
            <a:off x="2592762" y="28888626"/>
            <a:ext cx="6652876" cy="3725954"/>
          </a:xfrm>
          <a:prstGeom prst="rect">
            <a:avLst/>
          </a:prstGeom>
          <a:ln w="88900">
            <a:solidFill>
              <a:srgbClr val="CC0066"/>
            </a:solidFill>
          </a:ln>
        </p:spPr>
      </p:pic>
      <p:pic>
        <p:nvPicPr>
          <p:cNvPr id="35" name="Picture 34" descr="A screenshot of a computer error&#10;&#10;AI-generated content may be incorrect.">
            <a:extLst>
              <a:ext uri="{FF2B5EF4-FFF2-40B4-BE49-F238E27FC236}">
                <a16:creationId xmlns:a16="http://schemas.microsoft.com/office/drawing/2014/main" id="{4C604382-8709-F599-2481-1ADC9303A9F5}"/>
              </a:ext>
            </a:extLst>
          </p:cNvPr>
          <p:cNvPicPr>
            <a:picLocks noChangeAspect="1"/>
          </p:cNvPicPr>
          <p:nvPr/>
        </p:nvPicPr>
        <p:blipFill>
          <a:blip r:embed="rId9"/>
          <a:stretch>
            <a:fillRect/>
          </a:stretch>
        </p:blipFill>
        <p:spPr>
          <a:xfrm>
            <a:off x="13282996" y="28503371"/>
            <a:ext cx="6596432" cy="3695934"/>
          </a:xfrm>
          <a:prstGeom prst="rect">
            <a:avLst/>
          </a:prstGeom>
          <a:ln w="88900">
            <a:solidFill>
              <a:srgbClr val="CC0066"/>
            </a:solidFill>
          </a:ln>
        </p:spPr>
      </p:pic>
      <p:sp>
        <p:nvSpPr>
          <p:cNvPr id="37" name="TextBox 36">
            <a:extLst>
              <a:ext uri="{FF2B5EF4-FFF2-40B4-BE49-F238E27FC236}">
                <a16:creationId xmlns:a16="http://schemas.microsoft.com/office/drawing/2014/main" id="{939C0401-DD11-3FFF-524A-FAFF927B3B22}"/>
              </a:ext>
            </a:extLst>
          </p:cNvPr>
          <p:cNvSpPr txBox="1"/>
          <p:nvPr/>
        </p:nvSpPr>
        <p:spPr>
          <a:xfrm>
            <a:off x="3589357" y="28293477"/>
            <a:ext cx="4121154" cy="338554"/>
          </a:xfrm>
          <a:prstGeom prst="rect">
            <a:avLst/>
          </a:prstGeom>
          <a:noFill/>
        </p:spPr>
        <p:txBody>
          <a:bodyPr wrap="square">
            <a:spAutoFit/>
          </a:bodyPr>
          <a:lstStyle/>
          <a:p>
            <a:pPr algn="ctr"/>
            <a:r>
              <a:rPr lang="en-US" sz="1600" i="1">
                <a:solidFill>
                  <a:srgbClr val="00B0F0"/>
                </a:solidFill>
                <a:latin typeface="Arial"/>
                <a:cs typeface="Arial"/>
              </a:rPr>
              <a:t>Figure 3: ”Payload” screen in terminal</a:t>
            </a:r>
          </a:p>
        </p:txBody>
      </p:sp>
      <p:sp>
        <p:nvSpPr>
          <p:cNvPr id="39" name="TextBox 38">
            <a:extLst>
              <a:ext uri="{FF2B5EF4-FFF2-40B4-BE49-F238E27FC236}">
                <a16:creationId xmlns:a16="http://schemas.microsoft.com/office/drawing/2014/main" id="{045C7B58-3B99-ED09-4EFC-534E5FD89A00}"/>
              </a:ext>
            </a:extLst>
          </p:cNvPr>
          <p:cNvSpPr txBox="1"/>
          <p:nvPr/>
        </p:nvSpPr>
        <p:spPr>
          <a:xfrm>
            <a:off x="12591291" y="28011363"/>
            <a:ext cx="7759252" cy="338554"/>
          </a:xfrm>
          <a:prstGeom prst="rect">
            <a:avLst/>
          </a:prstGeom>
          <a:noFill/>
        </p:spPr>
        <p:txBody>
          <a:bodyPr wrap="square">
            <a:spAutoFit/>
          </a:bodyPr>
          <a:lstStyle/>
          <a:p>
            <a:pPr algn="ctr"/>
            <a:r>
              <a:rPr lang="en-US" sz="1600" i="1">
                <a:solidFill>
                  <a:srgbClr val="00B0F0"/>
                </a:solidFill>
                <a:latin typeface="Arial"/>
                <a:cs typeface="Arial"/>
              </a:rPr>
              <a:t>Figure 4: User interface showing the warning message</a:t>
            </a:r>
          </a:p>
        </p:txBody>
      </p:sp>
      <p:pic>
        <p:nvPicPr>
          <p:cNvPr id="30" name="Picture 29" descr="A pink rectangular sign with white text&#10;&#10;AI-generated content may be incorrect.">
            <a:extLst>
              <a:ext uri="{FF2B5EF4-FFF2-40B4-BE49-F238E27FC236}">
                <a16:creationId xmlns:a16="http://schemas.microsoft.com/office/drawing/2014/main" id="{B60F1DA5-F7CC-4127-D8FB-BC38931C5698}"/>
              </a:ext>
            </a:extLst>
          </p:cNvPr>
          <p:cNvPicPr>
            <a:picLocks noChangeAspect="1"/>
          </p:cNvPicPr>
          <p:nvPr/>
        </p:nvPicPr>
        <p:blipFill>
          <a:blip r:embed="rId10"/>
          <a:stretch>
            <a:fillRect/>
          </a:stretch>
        </p:blipFill>
        <p:spPr>
          <a:xfrm>
            <a:off x="21008992" y="14940269"/>
            <a:ext cx="10287000" cy="1704975"/>
          </a:xfrm>
          <a:prstGeom prst="rect">
            <a:avLst/>
          </a:prstGeom>
        </p:spPr>
      </p:pic>
      <p:pic>
        <p:nvPicPr>
          <p:cNvPr id="34" name="Picture 33" descr="Python's Built-in GUI kit: Tkinter | Codementor">
            <a:extLst>
              <a:ext uri="{FF2B5EF4-FFF2-40B4-BE49-F238E27FC236}">
                <a16:creationId xmlns:a16="http://schemas.microsoft.com/office/drawing/2014/main" id="{F5D36E1A-42A0-8862-0A02-F03EA3C4678D}"/>
              </a:ext>
            </a:extLst>
          </p:cNvPr>
          <p:cNvPicPr>
            <a:picLocks noChangeAspect="1"/>
          </p:cNvPicPr>
          <p:nvPr/>
        </p:nvPicPr>
        <p:blipFill>
          <a:blip r:embed="rId11"/>
          <a:stretch>
            <a:fillRect/>
          </a:stretch>
        </p:blipFill>
        <p:spPr>
          <a:xfrm>
            <a:off x="8199015" y="39591287"/>
            <a:ext cx="5641674" cy="2254796"/>
          </a:xfrm>
          <a:prstGeom prst="rect">
            <a:avLst/>
          </a:prstGeom>
        </p:spPr>
      </p:pic>
      <p:pic>
        <p:nvPicPr>
          <p:cNvPr id="11" name="Picture 10" descr="Windows Logo, Interface, Microsoft, Icon, Branding PNG">
            <a:extLst>
              <a:ext uri="{FF2B5EF4-FFF2-40B4-BE49-F238E27FC236}">
                <a16:creationId xmlns:a16="http://schemas.microsoft.com/office/drawing/2014/main" id="{EC623928-A94B-E670-C8BE-73A1EAC87AC0}"/>
              </a:ext>
            </a:extLst>
          </p:cNvPr>
          <p:cNvPicPr>
            <a:picLocks noChangeAspect="1"/>
          </p:cNvPicPr>
          <p:nvPr/>
        </p:nvPicPr>
        <p:blipFill>
          <a:blip r:embed="rId12"/>
          <a:stretch>
            <a:fillRect/>
          </a:stretch>
        </p:blipFill>
        <p:spPr>
          <a:xfrm>
            <a:off x="13602171" y="37543762"/>
            <a:ext cx="6768860" cy="6630838"/>
          </a:xfrm>
          <a:prstGeom prst="rect">
            <a:avLst/>
          </a:prstGeom>
        </p:spPr>
      </p:pic>
      <p:pic>
        <p:nvPicPr>
          <p:cNvPr id="36" name="Picture 35" descr="Python pyinstaller | staceyhandstimleme1985's Ownd">
            <a:extLst>
              <a:ext uri="{FF2B5EF4-FFF2-40B4-BE49-F238E27FC236}">
                <a16:creationId xmlns:a16="http://schemas.microsoft.com/office/drawing/2014/main" id="{F6FD4BA7-09C6-B104-EB49-4FD5A4233C03}"/>
              </a:ext>
            </a:extLst>
          </p:cNvPr>
          <p:cNvPicPr>
            <a:picLocks noChangeAspect="1"/>
          </p:cNvPicPr>
          <p:nvPr/>
        </p:nvPicPr>
        <p:blipFill>
          <a:blip r:embed="rId13"/>
          <a:stretch>
            <a:fillRect/>
          </a:stretch>
        </p:blipFill>
        <p:spPr>
          <a:xfrm>
            <a:off x="20253150" y="39881391"/>
            <a:ext cx="1781041" cy="1922871"/>
          </a:xfrm>
          <a:prstGeom prst="rect">
            <a:avLst/>
          </a:prstGeom>
        </p:spPr>
      </p:pic>
      <p:pic>
        <p:nvPicPr>
          <p:cNvPr id="41" name="Picture 40" descr="A screenshot of a computer&#10;&#10;AI-generated content may be incorrect.">
            <a:extLst>
              <a:ext uri="{FF2B5EF4-FFF2-40B4-BE49-F238E27FC236}">
                <a16:creationId xmlns:a16="http://schemas.microsoft.com/office/drawing/2014/main" id="{3C08C082-C0C6-7E4B-5DD7-F2745EB66FAB}"/>
              </a:ext>
            </a:extLst>
          </p:cNvPr>
          <p:cNvPicPr>
            <a:picLocks noChangeAspect="1"/>
          </p:cNvPicPr>
          <p:nvPr/>
        </p:nvPicPr>
        <p:blipFill>
          <a:blip r:embed="rId14"/>
          <a:stretch>
            <a:fillRect/>
          </a:stretch>
        </p:blipFill>
        <p:spPr>
          <a:xfrm>
            <a:off x="23685380" y="29095216"/>
            <a:ext cx="7044087" cy="3962299"/>
          </a:xfrm>
          <a:prstGeom prst="rect">
            <a:avLst/>
          </a:prstGeom>
          <a:ln w="88900">
            <a:solidFill>
              <a:srgbClr val="CC0066"/>
            </a:solidFill>
          </a:ln>
        </p:spPr>
      </p:pic>
      <p:sp>
        <p:nvSpPr>
          <p:cNvPr id="42" name="TextBox 41">
            <a:extLst>
              <a:ext uri="{FF2B5EF4-FFF2-40B4-BE49-F238E27FC236}">
                <a16:creationId xmlns:a16="http://schemas.microsoft.com/office/drawing/2014/main" id="{49777A50-E1C6-D929-C17E-DBA272F3DF93}"/>
              </a:ext>
            </a:extLst>
          </p:cNvPr>
          <p:cNvSpPr txBox="1"/>
          <p:nvPr/>
        </p:nvSpPr>
        <p:spPr>
          <a:xfrm>
            <a:off x="23320062" y="28533511"/>
            <a:ext cx="7759252" cy="338554"/>
          </a:xfrm>
          <a:prstGeom prst="rect">
            <a:avLst/>
          </a:prstGeom>
          <a:noFill/>
        </p:spPr>
        <p:txBody>
          <a:bodyPr wrap="square">
            <a:spAutoFit/>
          </a:bodyPr>
          <a:lstStyle/>
          <a:p>
            <a:pPr algn="ctr"/>
            <a:r>
              <a:rPr lang="en-US" sz="1600" i="1">
                <a:solidFill>
                  <a:srgbClr val="00B0F0"/>
                </a:solidFill>
                <a:latin typeface="Arial"/>
                <a:cs typeface="Arial"/>
              </a:rPr>
              <a:t>Figure 5: Python code snippet controlling the educational pop-up simulation</a:t>
            </a:r>
          </a:p>
        </p:txBody>
      </p:sp>
      <p:pic>
        <p:nvPicPr>
          <p:cNvPr id="40" name="Picture 39" descr="Blue USB flash drive - Free vector clipart images on creazilla.com">
            <a:extLst>
              <a:ext uri="{FF2B5EF4-FFF2-40B4-BE49-F238E27FC236}">
                <a16:creationId xmlns:a16="http://schemas.microsoft.com/office/drawing/2014/main" id="{A2352A15-1672-0E8A-B78F-EE53BAB244DA}"/>
              </a:ext>
            </a:extLst>
          </p:cNvPr>
          <p:cNvPicPr>
            <a:picLocks noChangeAspect="1"/>
          </p:cNvPicPr>
          <p:nvPr/>
        </p:nvPicPr>
        <p:blipFill>
          <a:blip r:embed="rId15"/>
          <a:stretch>
            <a:fillRect/>
          </a:stretch>
        </p:blipFill>
        <p:spPr>
          <a:xfrm rot="21134012">
            <a:off x="18978436" y="31650803"/>
            <a:ext cx="1579419" cy="1207413"/>
          </a:xfrm>
          <a:prstGeom prst="rect">
            <a:avLst/>
          </a:prstGeom>
        </p:spPr>
      </p:pic>
      <p:pic>
        <p:nvPicPr>
          <p:cNvPr id="43" name="Picture 42" descr="Usb Flash Drive Clipart PNG, Vector, PSD, and Clipart With Transparent  Background for Free Download | Pngtree">
            <a:extLst>
              <a:ext uri="{FF2B5EF4-FFF2-40B4-BE49-F238E27FC236}">
                <a16:creationId xmlns:a16="http://schemas.microsoft.com/office/drawing/2014/main" id="{0959CE46-2EF6-13FC-8D35-417D627AE25F}"/>
              </a:ext>
            </a:extLst>
          </p:cNvPr>
          <p:cNvPicPr>
            <a:picLocks noChangeAspect="1"/>
          </p:cNvPicPr>
          <p:nvPr/>
        </p:nvPicPr>
        <p:blipFill>
          <a:blip r:embed="rId16"/>
          <a:stretch>
            <a:fillRect/>
          </a:stretch>
        </p:blipFill>
        <p:spPr>
          <a:xfrm rot="18698191">
            <a:off x="28793134" y="1700101"/>
            <a:ext cx="3864749" cy="2323534"/>
          </a:xfrm>
          <a:prstGeom prst="rect">
            <a:avLst/>
          </a:prstGeom>
        </p:spPr>
      </p:pic>
      <p:pic>
        <p:nvPicPr>
          <p:cNvPr id="5130" name="Picture 10" descr="document, File, Computer, Archive, virus, interface, malware, Files And  Folders icon">
            <a:extLst>
              <a:ext uri="{FF2B5EF4-FFF2-40B4-BE49-F238E27FC236}">
                <a16:creationId xmlns:a16="http://schemas.microsoft.com/office/drawing/2014/main" id="{674517F7-4C89-CB6B-6175-6C2138E7B6E9}"/>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8509879" y="31677684"/>
            <a:ext cx="1420732" cy="1420732"/>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45" descr="Playful Usb Flash Drive Vector Illustration In Cartoon Style For Digital  Data Storage And File Transfer Themes, Cartoon Clipart, Data Clipart, File  Clipart PNG Transparent Image and Clipart for Free Download">
            <a:extLst>
              <a:ext uri="{FF2B5EF4-FFF2-40B4-BE49-F238E27FC236}">
                <a16:creationId xmlns:a16="http://schemas.microsoft.com/office/drawing/2014/main" id="{42AA987D-53DF-D1AE-863E-629ACCFB5FC8}"/>
              </a:ext>
            </a:extLst>
          </p:cNvPr>
          <p:cNvPicPr>
            <a:picLocks noChangeAspect="1"/>
          </p:cNvPicPr>
          <p:nvPr/>
        </p:nvPicPr>
        <p:blipFill>
          <a:blip r:embed="rId18"/>
          <a:stretch>
            <a:fillRect/>
          </a:stretch>
        </p:blipFill>
        <p:spPr>
          <a:xfrm rot="21179621">
            <a:off x="29410894" y="31194787"/>
            <a:ext cx="2245168" cy="1497078"/>
          </a:xfrm>
          <a:prstGeom prst="rect">
            <a:avLst/>
          </a:prstGeom>
        </p:spPr>
      </p:pic>
      <p:pic>
        <p:nvPicPr>
          <p:cNvPr id="47" name="Picture 46" descr="Vector clip art of purple USB stick | Free SVG">
            <a:extLst>
              <a:ext uri="{FF2B5EF4-FFF2-40B4-BE49-F238E27FC236}">
                <a16:creationId xmlns:a16="http://schemas.microsoft.com/office/drawing/2014/main" id="{EEA2C282-02ED-2A7F-3370-9DC35F08E6E5}"/>
              </a:ext>
            </a:extLst>
          </p:cNvPr>
          <p:cNvPicPr>
            <a:picLocks noChangeAspect="1"/>
          </p:cNvPicPr>
          <p:nvPr/>
        </p:nvPicPr>
        <p:blipFill>
          <a:blip r:embed="rId19"/>
          <a:stretch>
            <a:fillRect/>
          </a:stretch>
        </p:blipFill>
        <p:spPr>
          <a:xfrm rot="18692967">
            <a:off x="28031122" y="17558417"/>
            <a:ext cx="1753835" cy="1753835"/>
          </a:xfrm>
          <a:prstGeom prst="rect">
            <a:avLst/>
          </a:prstGeom>
        </p:spPr>
      </p:pic>
      <p:pic>
        <p:nvPicPr>
          <p:cNvPr id="48" name="Picture 47" descr="Usb - Free networking icons">
            <a:extLst>
              <a:ext uri="{FF2B5EF4-FFF2-40B4-BE49-F238E27FC236}">
                <a16:creationId xmlns:a16="http://schemas.microsoft.com/office/drawing/2014/main" id="{F98EE6F9-3E8B-9C85-9FDB-9E3AB4EEEBEB}"/>
              </a:ext>
            </a:extLst>
          </p:cNvPr>
          <p:cNvPicPr>
            <a:picLocks noChangeAspect="1"/>
          </p:cNvPicPr>
          <p:nvPr/>
        </p:nvPicPr>
        <p:blipFill>
          <a:blip r:embed="rId20"/>
          <a:stretch>
            <a:fillRect/>
          </a:stretch>
        </p:blipFill>
        <p:spPr>
          <a:xfrm rot="20997160">
            <a:off x="25342149" y="4318839"/>
            <a:ext cx="2377286" cy="2377286"/>
          </a:xfrm>
          <a:prstGeom prst="rect">
            <a:avLst/>
          </a:prstGeom>
        </p:spPr>
      </p:pic>
      <p:pic>
        <p:nvPicPr>
          <p:cNvPr id="5138" name="Picture 18" descr="Laptop - Free computer icons">
            <a:extLst>
              <a:ext uri="{FF2B5EF4-FFF2-40B4-BE49-F238E27FC236}">
                <a16:creationId xmlns:a16="http://schemas.microsoft.com/office/drawing/2014/main" id="{0ECE55A2-435D-61B7-9DCF-F00E5D589408}"/>
              </a:ext>
            </a:extLst>
          </p:cNvPr>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24838429" y="17016362"/>
            <a:ext cx="3073790" cy="2679405"/>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48" descr="Danger Logo PNGs for Free Download">
            <a:extLst>
              <a:ext uri="{FF2B5EF4-FFF2-40B4-BE49-F238E27FC236}">
                <a16:creationId xmlns:a16="http://schemas.microsoft.com/office/drawing/2014/main" id="{0CAE317A-A8F1-566F-B654-A573F003EB40}"/>
              </a:ext>
            </a:extLst>
          </p:cNvPr>
          <p:cNvPicPr>
            <a:picLocks noChangeAspect="1"/>
          </p:cNvPicPr>
          <p:nvPr/>
        </p:nvPicPr>
        <p:blipFill>
          <a:blip r:embed="rId22"/>
          <a:stretch>
            <a:fillRect/>
          </a:stretch>
        </p:blipFill>
        <p:spPr>
          <a:xfrm flipH="1">
            <a:off x="25872172" y="17269652"/>
            <a:ext cx="1178021" cy="1148717"/>
          </a:xfrm>
          <a:prstGeom prst="rect">
            <a:avLst/>
          </a:prstGeom>
        </p:spPr>
      </p:pic>
    </p:spTree>
    <p:extLst>
      <p:ext uri="{BB962C8B-B14F-4D97-AF65-F5344CB8AC3E}">
        <p14:creationId xmlns:p14="http://schemas.microsoft.com/office/powerpoint/2010/main" val="302840603"/>
      </p:ext>
    </p:extLst>
  </p:cSld>
  <p:clrMapOvr>
    <a:masterClrMapping/>
  </p:clrMapOvr>
</p:sld>
</file>

<file path=ppt/theme/theme1.xml><?xml version="1.0" encoding="utf-8"?>
<a:theme xmlns:a="http://schemas.openxmlformats.org/drawingml/2006/main" name="Office 2013 - 2022 Theme">
  <a:themeElements>
    <a:clrScheme name="Office 2013 - 2022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2013 - 2022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13 - 2022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8234652b-4e88-4c30-a994-e272914a045d">
      <UserInfo>
        <DisplayName>Yesim Anter</DisplayName>
        <AccountId>16</AccountId>
        <AccountType/>
      </UserInfo>
      <UserInfo>
        <DisplayName>Melanie Blanco Nunes</DisplayName>
        <AccountId>3910</AccountId>
        <AccountType/>
      </UserInfo>
    </SharedWithUser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D3CE5B01EE2D43479BD19C8CF7AEE55D" ma:contentTypeVersion="13" ma:contentTypeDescription="Create a new document." ma:contentTypeScope="" ma:versionID="2d7e13b4c1f9c742a1b729716686fa70">
  <xsd:schema xmlns:xsd="http://www.w3.org/2001/XMLSchema" xmlns:xs="http://www.w3.org/2001/XMLSchema" xmlns:p="http://schemas.microsoft.com/office/2006/metadata/properties" xmlns:ns2="59a830c1-7073-48e7-a623-528add45a120" xmlns:ns3="8234652b-4e88-4c30-a994-e272914a045d" targetNamespace="http://schemas.microsoft.com/office/2006/metadata/properties" ma:root="true" ma:fieldsID="dd72dc9f5930d74132881e2ed6f9d74a" ns2:_="" ns3:_="">
    <xsd:import namespace="59a830c1-7073-48e7-a623-528add45a120"/>
    <xsd:import namespace="8234652b-4e88-4c30-a994-e272914a045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9a830c1-7073-48e7-a623-528add45a12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ServiceSearchProperties" ma:index="20"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234652b-4e88-4c30-a994-e272914a045d"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7899C4F-194D-47FC-918D-4EED357B8EAD}">
  <ds:schemaRefs>
    <ds:schemaRef ds:uri="8234652b-4e88-4c30-a994-e272914a045d"/>
    <ds:schemaRef ds:uri="f1f308d3-4c92-402a-ab04-f7497706f561"/>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8CC15244-6FF3-46F0-8281-63B63B937A69}">
  <ds:schemaRefs>
    <ds:schemaRef ds:uri="http://schemas.microsoft.com/sharepoint/v3/contenttype/forms"/>
  </ds:schemaRefs>
</ds:datastoreItem>
</file>

<file path=customXml/itemProps3.xml><?xml version="1.0" encoding="utf-8"?>
<ds:datastoreItem xmlns:ds="http://schemas.openxmlformats.org/officeDocument/2006/customXml" ds:itemID="{F0D2C1F0-C363-4025-91DB-18F733C5982E}">
  <ds:schemaRefs>
    <ds:schemaRef ds:uri="59a830c1-7073-48e7-a623-528add45a120"/>
    <ds:schemaRef ds:uri="8234652b-4e88-4c30-a994-e272914a045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Office Theme</Template>
  <Application>Microsoft Office PowerPoint</Application>
  <PresentationFormat>Custom</PresentationFormat>
  <Slides>1</Slides>
  <Notes>0</Notes>
  <HiddenSlides>0</HiddenSlide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2013 - 2022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Oscar Negret</dc:creator>
  <cp:revision>4</cp:revision>
  <dcterms:created xsi:type="dcterms:W3CDTF">2019-06-25T19:12:02Z</dcterms:created>
  <dcterms:modified xsi:type="dcterms:W3CDTF">2025-12-15T04:23:51Z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y fmtid="{D5CDD505-2E9C-101B-9397-08002B2CF9AE}" pid="10" name="MSIP_Label_73837e4b-0ef7-4679-94b0-bbfe96e46d8f_Enabled">
    <vt:lpwstr>true</vt:lpwstr>
  </property>
  <property fmtid="{D5CDD505-2E9C-101B-9397-08002B2CF9AE}" pid="11" name="MSIP_Label_73837e4b-0ef7-4679-94b0-bbfe96e46d8f_SetDate">
    <vt:lpwstr>2025-12-01T16:25:30Z</vt:lpwstr>
  </property>
  <property fmtid="{D5CDD505-2E9C-101B-9397-08002B2CF9AE}" pid="12" name="MSIP_Label_73837e4b-0ef7-4679-94b0-bbfe96e46d8f_Method">
    <vt:lpwstr>Privileged</vt:lpwstr>
  </property>
  <property fmtid="{D5CDD505-2E9C-101B-9397-08002B2CF9AE}" pid="13" name="MSIP_Label_73837e4b-0ef7-4679-94b0-bbfe96e46d8f_Name">
    <vt:lpwstr>Public</vt:lpwstr>
  </property>
  <property fmtid="{D5CDD505-2E9C-101B-9397-08002B2CF9AE}" pid="14" name="MSIP_Label_73837e4b-0ef7-4679-94b0-bbfe96e46d8f_SiteId">
    <vt:lpwstr>ac79e5a8-e0e4-434b-a292-2c89b5c28366</vt:lpwstr>
  </property>
  <property fmtid="{D5CDD505-2E9C-101B-9397-08002B2CF9AE}" pid="15" name="MSIP_Label_73837e4b-0ef7-4679-94b0-bbfe96e46d8f_ActionId">
    <vt:lpwstr>5aebffd5-601c-4848-aae4-b227632b9bc7</vt:lpwstr>
  </property>
  <property fmtid="{D5CDD505-2E9C-101B-9397-08002B2CF9AE}" pid="16" name="MSIP_Label_73837e4b-0ef7-4679-94b0-bbfe96e46d8f_ContentBits">
    <vt:lpwstr>0</vt:lpwstr>
  </property>
  <property fmtid="{D5CDD505-2E9C-101B-9397-08002B2CF9AE}" pid="17" name="MSIP_Label_73837e4b-0ef7-4679-94b0-bbfe96e46d8f_Tag">
    <vt:lpwstr>50, 0, 1, 1</vt:lpwstr>
  </property>
</Properties>
</file>