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8"/>
  </p:notesMasterIdLst>
  <p:handoutMasterIdLst>
    <p:handoutMasterId r:id="rId19"/>
  </p:handoutMasterIdLst>
  <p:sldIdLst>
    <p:sldId id="257" r:id="rId5"/>
    <p:sldId id="258" r:id="rId6"/>
    <p:sldId id="274" r:id="rId7"/>
    <p:sldId id="309" r:id="rId8"/>
    <p:sldId id="316" r:id="rId9"/>
    <p:sldId id="318" r:id="rId10"/>
    <p:sldId id="317" r:id="rId11"/>
    <p:sldId id="311" r:id="rId12"/>
    <p:sldId id="267" r:id="rId13"/>
    <p:sldId id="313" r:id="rId14"/>
    <p:sldId id="314" r:id="rId15"/>
    <p:sldId id="319" r:id="rId16"/>
    <p:sldId id="277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F54AADD-B180-474C-2311-24053362A9F7}" v="187" dt="2025-12-03T18:23:24.975"/>
    <p1510:client id="{5E43FA73-EF7A-AD4A-95FB-384B19055F49}" v="1961" dt="2025-12-03T18:36:28.393"/>
    <p1510:client id="{E9A546F2-4217-E9E0-F952-4BC8450AB10A}" v="1411" dt="2025-12-03T17:44:16.67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75"/>
    <p:restoredTop sz="96327"/>
  </p:normalViewPr>
  <p:slideViewPr>
    <p:cSldViewPr snapToGrid="0" snapToObjects="1">
      <p:cViewPr varScale="1">
        <p:scale>
          <a:sx n="126" d="100"/>
          <a:sy n="126" d="100"/>
        </p:scale>
        <p:origin x="58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83CD627-DC96-2748-A684-4F9D71930042}" type="doc">
      <dgm:prSet loTypeId="urn:microsoft.com/office/officeart/2005/8/layout/process3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E3C73B6-551C-954B-AFC8-0F1934EA2DB2}">
      <dgm:prSet phldrT="[Text]"/>
      <dgm:spPr/>
      <dgm:t>
        <a:bodyPr/>
        <a:lstStyle/>
        <a:p>
          <a:r>
            <a:rPr lang="en-US" dirty="0"/>
            <a:t>Click on .exe</a:t>
          </a:r>
        </a:p>
      </dgm:t>
    </dgm:pt>
    <dgm:pt modelId="{C5B9C891-ACA3-974F-A511-AD1C51561631}" type="parTrans" cxnId="{07074F7C-B412-6245-9BE8-0B58657998DC}">
      <dgm:prSet/>
      <dgm:spPr/>
      <dgm:t>
        <a:bodyPr/>
        <a:lstStyle/>
        <a:p>
          <a:endParaRPr lang="en-US"/>
        </a:p>
      </dgm:t>
    </dgm:pt>
    <dgm:pt modelId="{001B33D4-D49E-CD4E-A2F1-958CFFB38A19}" type="sibTrans" cxnId="{07074F7C-B412-6245-9BE8-0B58657998DC}">
      <dgm:prSet/>
      <dgm:spPr>
        <a:solidFill>
          <a:schemeClr val="accent3"/>
        </a:solidFill>
      </dgm:spPr>
      <dgm:t>
        <a:bodyPr/>
        <a:lstStyle/>
        <a:p>
          <a:endParaRPr lang="en-US"/>
        </a:p>
      </dgm:t>
    </dgm:pt>
    <dgm:pt modelId="{5B98B4DD-320D-3F45-881C-3257704EF05B}">
      <dgm:prSet phldrT="[Text]"/>
      <dgm:spPr/>
      <dgm:t>
        <a:bodyPr/>
        <a:lstStyle/>
        <a:p>
          <a:r>
            <a:rPr lang="en-US" dirty="0"/>
            <a:t>Terminal Simulation</a:t>
          </a:r>
        </a:p>
      </dgm:t>
    </dgm:pt>
    <dgm:pt modelId="{75C78732-9EF6-1A49-86EB-C06A7E9B480A}" type="parTrans" cxnId="{6EF081CF-3C56-BD45-8E73-C52E027769E2}">
      <dgm:prSet/>
      <dgm:spPr/>
      <dgm:t>
        <a:bodyPr/>
        <a:lstStyle/>
        <a:p>
          <a:endParaRPr lang="en-US"/>
        </a:p>
      </dgm:t>
    </dgm:pt>
    <dgm:pt modelId="{30B377D3-7CE6-8547-8FFC-4BD5D5E4B8C9}" type="sibTrans" cxnId="{6EF081CF-3C56-BD45-8E73-C52E027769E2}">
      <dgm:prSet/>
      <dgm:spPr>
        <a:solidFill>
          <a:schemeClr val="accent3"/>
        </a:solidFill>
      </dgm:spPr>
      <dgm:t>
        <a:bodyPr/>
        <a:lstStyle/>
        <a:p>
          <a:endParaRPr lang="en-US"/>
        </a:p>
      </dgm:t>
    </dgm:pt>
    <dgm:pt modelId="{786469B0-0C0C-DF44-A814-92505FC62DB9}">
      <dgm:prSet phldrT="[Text]"/>
      <dgm:spPr/>
      <dgm:t>
        <a:bodyPr/>
        <a:lstStyle/>
        <a:p>
          <a:r>
            <a:rPr lang="en-US" dirty="0"/>
            <a:t>GUI pop-up</a:t>
          </a:r>
        </a:p>
      </dgm:t>
    </dgm:pt>
    <dgm:pt modelId="{DB1757D0-A244-F844-86A2-730AFCC1E782}" type="parTrans" cxnId="{EA27544D-B218-3B43-9C6C-861209B8034B}">
      <dgm:prSet/>
      <dgm:spPr/>
      <dgm:t>
        <a:bodyPr/>
        <a:lstStyle/>
        <a:p>
          <a:endParaRPr lang="en-US"/>
        </a:p>
      </dgm:t>
    </dgm:pt>
    <dgm:pt modelId="{746A6131-A23E-3346-A3A4-46C46555F264}" type="sibTrans" cxnId="{EA27544D-B218-3B43-9C6C-861209B8034B}">
      <dgm:prSet/>
      <dgm:spPr/>
      <dgm:t>
        <a:bodyPr/>
        <a:lstStyle/>
        <a:p>
          <a:endParaRPr lang="en-US"/>
        </a:p>
      </dgm:t>
    </dgm:pt>
    <dgm:pt modelId="{56A5963A-19FD-6F4F-A134-B2DF93DC2B5A}" type="pres">
      <dgm:prSet presAssocID="{C83CD627-DC96-2748-A684-4F9D71930042}" presName="linearFlow" presStyleCnt="0">
        <dgm:presLayoutVars>
          <dgm:dir/>
          <dgm:animLvl val="lvl"/>
          <dgm:resizeHandles val="exact"/>
        </dgm:presLayoutVars>
      </dgm:prSet>
      <dgm:spPr/>
    </dgm:pt>
    <dgm:pt modelId="{0DC4C862-71C7-6B49-B5C5-DCF9928AD7B2}" type="pres">
      <dgm:prSet presAssocID="{FE3C73B6-551C-954B-AFC8-0F1934EA2DB2}" presName="composite" presStyleCnt="0"/>
      <dgm:spPr/>
    </dgm:pt>
    <dgm:pt modelId="{8B441F4C-1880-F44E-B3EE-EEC25B3220CC}" type="pres">
      <dgm:prSet presAssocID="{FE3C73B6-551C-954B-AFC8-0F1934EA2DB2}" presName="par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393D7041-927D-3B48-AE82-B2C0F984F724}" type="pres">
      <dgm:prSet presAssocID="{FE3C73B6-551C-954B-AFC8-0F1934EA2DB2}" presName="parSh" presStyleLbl="node1" presStyleIdx="0" presStyleCnt="3" custLinFactNeighborX="-373" custLinFactNeighborY="-22490"/>
      <dgm:spPr/>
    </dgm:pt>
    <dgm:pt modelId="{AE176236-4B22-6A43-BB9D-69745BDB6101}" type="pres">
      <dgm:prSet presAssocID="{FE3C73B6-551C-954B-AFC8-0F1934EA2DB2}" presName="desTx" presStyleLbl="fgAcc1" presStyleIdx="0" presStyleCnt="3" custFlipHor="1" custScaleX="21360" custScaleY="9371">
        <dgm:presLayoutVars>
          <dgm:bulletEnabled val="1"/>
        </dgm:presLayoutVars>
      </dgm:prSet>
      <dgm:spPr/>
    </dgm:pt>
    <dgm:pt modelId="{18702250-3631-6D4A-8453-9F584FA9A3E2}" type="pres">
      <dgm:prSet presAssocID="{001B33D4-D49E-CD4E-A2F1-958CFFB38A19}" presName="sibTrans" presStyleLbl="sibTrans2D1" presStyleIdx="0" presStyleCnt="2"/>
      <dgm:spPr/>
    </dgm:pt>
    <dgm:pt modelId="{0C4C84AD-79F5-6543-9868-11091AF065B0}" type="pres">
      <dgm:prSet presAssocID="{001B33D4-D49E-CD4E-A2F1-958CFFB38A19}" presName="connTx" presStyleLbl="sibTrans2D1" presStyleIdx="0" presStyleCnt="2"/>
      <dgm:spPr/>
    </dgm:pt>
    <dgm:pt modelId="{F3DCEA4F-BE9A-CC4B-9275-E6A5B2A6DF13}" type="pres">
      <dgm:prSet presAssocID="{5B98B4DD-320D-3F45-881C-3257704EF05B}" presName="composite" presStyleCnt="0"/>
      <dgm:spPr/>
    </dgm:pt>
    <dgm:pt modelId="{84A4393A-8DEC-D740-81B7-B5F32E08A692}" type="pres">
      <dgm:prSet presAssocID="{5B98B4DD-320D-3F45-881C-3257704EF05B}" presName="par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2C405476-2FD3-F340-AB0B-876AE91832ED}" type="pres">
      <dgm:prSet presAssocID="{5B98B4DD-320D-3F45-881C-3257704EF05B}" presName="parSh" presStyleLbl="node1" presStyleIdx="1" presStyleCnt="3" custLinFactNeighborX="4660" custLinFactNeighborY="-45160"/>
      <dgm:spPr/>
    </dgm:pt>
    <dgm:pt modelId="{86FF06CC-67E5-3044-96A9-A6A9D056FD22}" type="pres">
      <dgm:prSet presAssocID="{5B98B4DD-320D-3F45-881C-3257704EF05B}" presName="desTx" presStyleLbl="fgAcc1" presStyleIdx="1" presStyleCnt="3" custFlipHor="1" custScaleX="31627" custScaleY="6098" custLinFactNeighborX="-27500" custLinFactNeighborY="-60014">
        <dgm:presLayoutVars>
          <dgm:bulletEnabled val="1"/>
        </dgm:presLayoutVars>
      </dgm:prSet>
      <dgm:spPr/>
    </dgm:pt>
    <dgm:pt modelId="{95764C37-8624-2544-B98A-F76BEE7FF0A2}" type="pres">
      <dgm:prSet presAssocID="{30B377D3-7CE6-8547-8FFC-4BD5D5E4B8C9}" presName="sibTrans" presStyleLbl="sibTrans2D1" presStyleIdx="1" presStyleCnt="2"/>
      <dgm:spPr/>
    </dgm:pt>
    <dgm:pt modelId="{01C2D1AC-898F-F844-8B29-322248C3AC9A}" type="pres">
      <dgm:prSet presAssocID="{30B377D3-7CE6-8547-8FFC-4BD5D5E4B8C9}" presName="connTx" presStyleLbl="sibTrans2D1" presStyleIdx="1" presStyleCnt="2"/>
      <dgm:spPr/>
    </dgm:pt>
    <dgm:pt modelId="{1CE839E9-C8C3-AC4E-9E8B-88D9226CE0AD}" type="pres">
      <dgm:prSet presAssocID="{786469B0-0C0C-DF44-A814-92505FC62DB9}" presName="composite" presStyleCnt="0"/>
      <dgm:spPr/>
    </dgm:pt>
    <dgm:pt modelId="{94CEDE8D-96C1-6D45-AD20-D5AF5EF07D35}" type="pres">
      <dgm:prSet presAssocID="{786469B0-0C0C-DF44-A814-92505FC62DB9}" presName="par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75485181-BA52-154E-BB27-46B56606A571}" type="pres">
      <dgm:prSet presAssocID="{786469B0-0C0C-DF44-A814-92505FC62DB9}" presName="parSh" presStyleLbl="node1" presStyleIdx="2" presStyleCnt="3" custLinFactNeighborX="17275" custLinFactNeighborY="-11037"/>
      <dgm:spPr/>
    </dgm:pt>
    <dgm:pt modelId="{38734830-2890-D542-861C-F91F373AE359}" type="pres">
      <dgm:prSet presAssocID="{786469B0-0C0C-DF44-A814-92505FC62DB9}" presName="desTx" presStyleLbl="fgAcc1" presStyleIdx="2" presStyleCnt="3" custScaleX="38695" custScaleY="44865" custLinFactNeighborX="-657" custLinFactNeighborY="-15959">
        <dgm:presLayoutVars>
          <dgm:bulletEnabled val="1"/>
        </dgm:presLayoutVars>
      </dgm:prSet>
      <dgm:spPr/>
    </dgm:pt>
  </dgm:ptLst>
  <dgm:cxnLst>
    <dgm:cxn modelId="{749A1423-9E88-5B44-AE20-C5E2952A8303}" type="presOf" srcId="{001B33D4-D49E-CD4E-A2F1-958CFFB38A19}" destId="{18702250-3631-6D4A-8453-9F584FA9A3E2}" srcOrd="0" destOrd="0" presId="urn:microsoft.com/office/officeart/2005/8/layout/process3"/>
    <dgm:cxn modelId="{52751F31-042F-C74C-9A37-6451A214F30D}" type="presOf" srcId="{30B377D3-7CE6-8547-8FFC-4BD5D5E4B8C9}" destId="{01C2D1AC-898F-F844-8B29-322248C3AC9A}" srcOrd="1" destOrd="0" presId="urn:microsoft.com/office/officeart/2005/8/layout/process3"/>
    <dgm:cxn modelId="{9F31624C-26A1-724D-A95F-97184D78B02F}" type="presOf" srcId="{FE3C73B6-551C-954B-AFC8-0F1934EA2DB2}" destId="{8B441F4C-1880-F44E-B3EE-EEC25B3220CC}" srcOrd="0" destOrd="0" presId="urn:microsoft.com/office/officeart/2005/8/layout/process3"/>
    <dgm:cxn modelId="{EA27544D-B218-3B43-9C6C-861209B8034B}" srcId="{C83CD627-DC96-2748-A684-4F9D71930042}" destId="{786469B0-0C0C-DF44-A814-92505FC62DB9}" srcOrd="2" destOrd="0" parTransId="{DB1757D0-A244-F844-86A2-730AFCC1E782}" sibTransId="{746A6131-A23E-3346-A3A4-46C46555F264}"/>
    <dgm:cxn modelId="{9E733555-8AC9-EA49-95DC-D43AE1A61D8F}" type="presOf" srcId="{001B33D4-D49E-CD4E-A2F1-958CFFB38A19}" destId="{0C4C84AD-79F5-6543-9868-11091AF065B0}" srcOrd="1" destOrd="0" presId="urn:microsoft.com/office/officeart/2005/8/layout/process3"/>
    <dgm:cxn modelId="{80443259-57D5-F74B-B9B6-F0A9C3B100F8}" type="presOf" srcId="{786469B0-0C0C-DF44-A814-92505FC62DB9}" destId="{75485181-BA52-154E-BB27-46B56606A571}" srcOrd="1" destOrd="0" presId="urn:microsoft.com/office/officeart/2005/8/layout/process3"/>
    <dgm:cxn modelId="{2F7A765E-1A64-6F44-89D3-F506F3E41169}" type="presOf" srcId="{5B98B4DD-320D-3F45-881C-3257704EF05B}" destId="{2C405476-2FD3-F340-AB0B-876AE91832ED}" srcOrd="1" destOrd="0" presId="urn:microsoft.com/office/officeart/2005/8/layout/process3"/>
    <dgm:cxn modelId="{07074F7C-B412-6245-9BE8-0B58657998DC}" srcId="{C83CD627-DC96-2748-A684-4F9D71930042}" destId="{FE3C73B6-551C-954B-AFC8-0F1934EA2DB2}" srcOrd="0" destOrd="0" parTransId="{C5B9C891-ACA3-974F-A511-AD1C51561631}" sibTransId="{001B33D4-D49E-CD4E-A2F1-958CFFB38A19}"/>
    <dgm:cxn modelId="{371A5C82-D377-244B-AE8C-F16D3D3383B5}" type="presOf" srcId="{FE3C73B6-551C-954B-AFC8-0F1934EA2DB2}" destId="{393D7041-927D-3B48-AE82-B2C0F984F724}" srcOrd="1" destOrd="0" presId="urn:microsoft.com/office/officeart/2005/8/layout/process3"/>
    <dgm:cxn modelId="{C7D82885-485B-6F44-800C-CFD4E5FF7CFD}" type="presOf" srcId="{5B98B4DD-320D-3F45-881C-3257704EF05B}" destId="{84A4393A-8DEC-D740-81B7-B5F32E08A692}" srcOrd="0" destOrd="0" presId="urn:microsoft.com/office/officeart/2005/8/layout/process3"/>
    <dgm:cxn modelId="{4EA28187-1641-F040-BEFF-DAA8D05320FA}" type="presOf" srcId="{786469B0-0C0C-DF44-A814-92505FC62DB9}" destId="{94CEDE8D-96C1-6D45-AD20-D5AF5EF07D35}" srcOrd="0" destOrd="0" presId="urn:microsoft.com/office/officeart/2005/8/layout/process3"/>
    <dgm:cxn modelId="{102C66AC-022A-0A4D-B5F3-C9D71E55158D}" type="presOf" srcId="{C83CD627-DC96-2748-A684-4F9D71930042}" destId="{56A5963A-19FD-6F4F-A134-B2DF93DC2B5A}" srcOrd="0" destOrd="0" presId="urn:microsoft.com/office/officeart/2005/8/layout/process3"/>
    <dgm:cxn modelId="{6C1615B0-011F-4D46-AAEF-A7762F79C95C}" type="presOf" srcId="{30B377D3-7CE6-8547-8FFC-4BD5D5E4B8C9}" destId="{95764C37-8624-2544-B98A-F76BEE7FF0A2}" srcOrd="0" destOrd="0" presId="urn:microsoft.com/office/officeart/2005/8/layout/process3"/>
    <dgm:cxn modelId="{6EF081CF-3C56-BD45-8E73-C52E027769E2}" srcId="{C83CD627-DC96-2748-A684-4F9D71930042}" destId="{5B98B4DD-320D-3F45-881C-3257704EF05B}" srcOrd="1" destOrd="0" parTransId="{75C78732-9EF6-1A49-86EB-C06A7E9B480A}" sibTransId="{30B377D3-7CE6-8547-8FFC-4BD5D5E4B8C9}"/>
    <dgm:cxn modelId="{99BFB4C3-0677-534C-98A1-B532F5EAAD32}" type="presParOf" srcId="{56A5963A-19FD-6F4F-A134-B2DF93DC2B5A}" destId="{0DC4C862-71C7-6B49-B5C5-DCF9928AD7B2}" srcOrd="0" destOrd="0" presId="urn:microsoft.com/office/officeart/2005/8/layout/process3"/>
    <dgm:cxn modelId="{75E39063-2A64-CB4E-8005-E05C5C3839D6}" type="presParOf" srcId="{0DC4C862-71C7-6B49-B5C5-DCF9928AD7B2}" destId="{8B441F4C-1880-F44E-B3EE-EEC25B3220CC}" srcOrd="0" destOrd="0" presId="urn:microsoft.com/office/officeart/2005/8/layout/process3"/>
    <dgm:cxn modelId="{32AE49B9-C8EA-3E45-8F99-52AD919F565D}" type="presParOf" srcId="{0DC4C862-71C7-6B49-B5C5-DCF9928AD7B2}" destId="{393D7041-927D-3B48-AE82-B2C0F984F724}" srcOrd="1" destOrd="0" presId="urn:microsoft.com/office/officeart/2005/8/layout/process3"/>
    <dgm:cxn modelId="{E0AD604B-0211-B544-8EEB-DB119B301A13}" type="presParOf" srcId="{0DC4C862-71C7-6B49-B5C5-DCF9928AD7B2}" destId="{AE176236-4B22-6A43-BB9D-69745BDB6101}" srcOrd="2" destOrd="0" presId="urn:microsoft.com/office/officeart/2005/8/layout/process3"/>
    <dgm:cxn modelId="{82341018-4079-D143-A40A-EEC98FF3F51E}" type="presParOf" srcId="{56A5963A-19FD-6F4F-A134-B2DF93DC2B5A}" destId="{18702250-3631-6D4A-8453-9F584FA9A3E2}" srcOrd="1" destOrd="0" presId="urn:microsoft.com/office/officeart/2005/8/layout/process3"/>
    <dgm:cxn modelId="{181393BB-6669-8647-A3C0-0D81D7AAD1A7}" type="presParOf" srcId="{18702250-3631-6D4A-8453-9F584FA9A3E2}" destId="{0C4C84AD-79F5-6543-9868-11091AF065B0}" srcOrd="0" destOrd="0" presId="urn:microsoft.com/office/officeart/2005/8/layout/process3"/>
    <dgm:cxn modelId="{7E0B4A81-2725-5F45-BF79-34F66A5A0758}" type="presParOf" srcId="{56A5963A-19FD-6F4F-A134-B2DF93DC2B5A}" destId="{F3DCEA4F-BE9A-CC4B-9275-E6A5B2A6DF13}" srcOrd="2" destOrd="0" presId="urn:microsoft.com/office/officeart/2005/8/layout/process3"/>
    <dgm:cxn modelId="{256DD1A9-FE67-2349-92E6-9F3B395CF99B}" type="presParOf" srcId="{F3DCEA4F-BE9A-CC4B-9275-E6A5B2A6DF13}" destId="{84A4393A-8DEC-D740-81B7-B5F32E08A692}" srcOrd="0" destOrd="0" presId="urn:microsoft.com/office/officeart/2005/8/layout/process3"/>
    <dgm:cxn modelId="{12A052A0-5EE6-E44C-B051-4C6BC7E2A9AF}" type="presParOf" srcId="{F3DCEA4F-BE9A-CC4B-9275-E6A5B2A6DF13}" destId="{2C405476-2FD3-F340-AB0B-876AE91832ED}" srcOrd="1" destOrd="0" presId="urn:microsoft.com/office/officeart/2005/8/layout/process3"/>
    <dgm:cxn modelId="{C462B178-2EFD-764F-88AD-780C61BAD6A5}" type="presParOf" srcId="{F3DCEA4F-BE9A-CC4B-9275-E6A5B2A6DF13}" destId="{86FF06CC-67E5-3044-96A9-A6A9D056FD22}" srcOrd="2" destOrd="0" presId="urn:microsoft.com/office/officeart/2005/8/layout/process3"/>
    <dgm:cxn modelId="{3FFA9856-52A8-0344-8CE8-6C4940EFA6C8}" type="presParOf" srcId="{56A5963A-19FD-6F4F-A134-B2DF93DC2B5A}" destId="{95764C37-8624-2544-B98A-F76BEE7FF0A2}" srcOrd="3" destOrd="0" presId="urn:microsoft.com/office/officeart/2005/8/layout/process3"/>
    <dgm:cxn modelId="{E7470014-D61E-744A-864D-0C99A824355B}" type="presParOf" srcId="{95764C37-8624-2544-B98A-F76BEE7FF0A2}" destId="{01C2D1AC-898F-F844-8B29-322248C3AC9A}" srcOrd="0" destOrd="0" presId="urn:microsoft.com/office/officeart/2005/8/layout/process3"/>
    <dgm:cxn modelId="{8FA91E9E-6D89-A348-8F44-F569BE62C2AC}" type="presParOf" srcId="{56A5963A-19FD-6F4F-A134-B2DF93DC2B5A}" destId="{1CE839E9-C8C3-AC4E-9E8B-88D9226CE0AD}" srcOrd="4" destOrd="0" presId="urn:microsoft.com/office/officeart/2005/8/layout/process3"/>
    <dgm:cxn modelId="{F03EA903-8A10-8247-B082-C27AC8BA27BE}" type="presParOf" srcId="{1CE839E9-C8C3-AC4E-9E8B-88D9226CE0AD}" destId="{94CEDE8D-96C1-6D45-AD20-D5AF5EF07D35}" srcOrd="0" destOrd="0" presId="urn:microsoft.com/office/officeart/2005/8/layout/process3"/>
    <dgm:cxn modelId="{4B44C012-F1F8-F048-867A-59508F9B15C9}" type="presParOf" srcId="{1CE839E9-C8C3-AC4E-9E8B-88D9226CE0AD}" destId="{75485181-BA52-154E-BB27-46B56606A571}" srcOrd="1" destOrd="0" presId="urn:microsoft.com/office/officeart/2005/8/layout/process3"/>
    <dgm:cxn modelId="{543925F4-A646-DA4B-8EF6-7B43BDD66A90}" type="presParOf" srcId="{1CE839E9-C8C3-AC4E-9E8B-88D9226CE0AD}" destId="{38734830-2890-D542-861C-F91F373AE359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3D7041-927D-3B48-AE82-B2C0F984F724}">
      <dsp:nvSpPr>
        <dsp:cNvPr id="0" name=""/>
        <dsp:cNvSpPr/>
      </dsp:nvSpPr>
      <dsp:spPr>
        <a:xfrm>
          <a:off x="0" y="618239"/>
          <a:ext cx="2486844" cy="14663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9525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Click on .exe</a:t>
          </a:r>
        </a:p>
      </dsp:txBody>
      <dsp:txXfrm>
        <a:off x="0" y="618239"/>
        <a:ext cx="2486844" cy="977566"/>
      </dsp:txXfrm>
    </dsp:sp>
    <dsp:sp modelId="{AE176236-4B22-6A43-BB9D-69745BDB6101}">
      <dsp:nvSpPr>
        <dsp:cNvPr id="0" name=""/>
        <dsp:cNvSpPr/>
      </dsp:nvSpPr>
      <dsp:spPr>
        <a:xfrm flipH="1">
          <a:off x="1493013" y="2578116"/>
          <a:ext cx="531189" cy="1349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702250-3631-6D4A-8453-9F584FA9A3E2}">
      <dsp:nvSpPr>
        <dsp:cNvPr id="0" name=""/>
        <dsp:cNvSpPr/>
      </dsp:nvSpPr>
      <dsp:spPr>
        <a:xfrm rot="21295225">
          <a:off x="2765761" y="635633"/>
          <a:ext cx="596128" cy="619152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/>
        </a:p>
      </dsp:txBody>
      <dsp:txXfrm>
        <a:off x="2766112" y="767380"/>
        <a:ext cx="417290" cy="371492"/>
      </dsp:txXfrm>
    </dsp:sp>
    <dsp:sp modelId="{2C405476-2FD3-F340-AB0B-876AE91832ED}">
      <dsp:nvSpPr>
        <dsp:cNvPr id="0" name=""/>
        <dsp:cNvSpPr/>
      </dsp:nvSpPr>
      <dsp:spPr>
        <a:xfrm>
          <a:off x="3607196" y="297600"/>
          <a:ext cx="2486844" cy="14663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9525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Terminal Simulation</a:t>
          </a:r>
        </a:p>
      </dsp:txBody>
      <dsp:txXfrm>
        <a:off x="3607196" y="297600"/>
        <a:ext cx="2486844" cy="977566"/>
      </dsp:txXfrm>
    </dsp:sp>
    <dsp:sp modelId="{86FF06CC-67E5-3044-96A9-A6A9D056FD22}">
      <dsp:nvSpPr>
        <dsp:cNvPr id="0" name=""/>
        <dsp:cNvSpPr/>
      </dsp:nvSpPr>
      <dsp:spPr>
        <a:xfrm flipH="1">
          <a:off x="4166946" y="1749263"/>
          <a:ext cx="786514" cy="878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764C37-8624-2544-B98A-F76BEE7FF0A2}">
      <dsp:nvSpPr>
        <dsp:cNvPr id="0" name=""/>
        <dsp:cNvSpPr/>
      </dsp:nvSpPr>
      <dsp:spPr>
        <a:xfrm rot="366073">
          <a:off x="6314844" y="658633"/>
          <a:ext cx="473629" cy="619152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/>
        </a:p>
      </dsp:txBody>
      <dsp:txXfrm>
        <a:off x="6315246" y="774912"/>
        <a:ext cx="331540" cy="371492"/>
      </dsp:txXfrm>
    </dsp:sp>
    <dsp:sp modelId="{75485181-BA52-154E-BB27-46B56606A571}">
      <dsp:nvSpPr>
        <dsp:cNvPr id="0" name=""/>
        <dsp:cNvSpPr/>
      </dsp:nvSpPr>
      <dsp:spPr>
        <a:xfrm>
          <a:off x="6982619" y="658402"/>
          <a:ext cx="2486844" cy="14663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9525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GUI pop-up</a:t>
          </a:r>
        </a:p>
      </dsp:txBody>
      <dsp:txXfrm>
        <a:off x="6982619" y="658402"/>
        <a:ext cx="2486844" cy="977566"/>
      </dsp:txXfrm>
    </dsp:sp>
    <dsp:sp modelId="{38734830-2890-D542-861C-F91F373AE359}">
      <dsp:nvSpPr>
        <dsp:cNvPr id="0" name=""/>
        <dsp:cNvSpPr/>
      </dsp:nvSpPr>
      <dsp:spPr>
        <a:xfrm>
          <a:off x="8232081" y="1964972"/>
          <a:ext cx="962284" cy="6460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C7D74A2-3B4D-954C-BCE0-BA697DC5CE4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AF4C31-EF37-264F-8C4F-A3A07C139E0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4CDE01-A1F3-2049-81BA-B7E4D3301AE3}" type="datetimeFigureOut">
              <a:rPr lang="en-US" smtClean="0"/>
              <a:t>12/14/25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743C93-A831-5544-9766-0D18935B52D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8FBCD7-D303-7B4D-A718-8B6CB0EF84C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0B6429-A076-9E48-9B7C-D88E10C09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4298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F6A9CC-D495-EF43-8C44-1644A9ED4984}" type="datetimeFigureOut">
              <a:rPr lang="en-US" smtClean="0"/>
              <a:t>12/14/25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AB882A-90D7-FB4D-B996-1F0AF3284E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353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84E2D5E-E304-F744-92B4-C2614AA64448}"/>
              </a:ext>
            </a:extLst>
          </p:cNvPr>
          <p:cNvSpPr txBox="1"/>
          <p:nvPr userDrawn="1"/>
        </p:nvSpPr>
        <p:spPr>
          <a:xfrm>
            <a:off x="4064295" y="418470"/>
            <a:ext cx="40729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88DEB929-9798-7B44-8E54-60948088B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3727" y="3721808"/>
            <a:ext cx="898454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36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3665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6564F3C-4E9C-A84A-915B-1971194754C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D10DF140-61C7-C94E-9347-6DD282A33E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654" y="6123851"/>
            <a:ext cx="1217550" cy="56388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7A209E8-E5E1-5D41-92D2-2615A78E26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6040" y="544528"/>
            <a:ext cx="3358280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2400">
                <a:solidFill>
                  <a:srgbClr val="CC0066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BB3200B7-23B0-6542-AF46-FF8EFBF9FBAF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6042" y="1371538"/>
            <a:ext cx="2583215" cy="3444301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 dirty="0"/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0CB99F92-7B2D-DA41-8932-E06E340EA02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 flipH="1">
            <a:off x="3632199" y="743802"/>
            <a:ext cx="7976031" cy="5370396"/>
          </a:xfrm>
          <a:prstGeom prst="corner">
            <a:avLst>
              <a:gd name="adj1" fmla="val 57567"/>
              <a:gd name="adj2" fmla="val 95877"/>
            </a:avLst>
          </a:prstGeom>
          <a:blipFill dpi="0" rotWithShape="0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BDDF83C-8AC7-A941-A027-BAAF20DCA295}"/>
              </a:ext>
            </a:extLst>
          </p:cNvPr>
          <p:cNvGrpSpPr/>
          <p:nvPr userDrawn="1"/>
        </p:nvGrpSpPr>
        <p:grpSpPr>
          <a:xfrm>
            <a:off x="3632200" y="637953"/>
            <a:ext cx="7976031" cy="2393648"/>
            <a:chOff x="3683000" y="638356"/>
            <a:chExt cx="7976031" cy="2393648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DA12D9A-A693-B545-A8F5-2A9593D2A685}"/>
                </a:ext>
              </a:extLst>
            </p:cNvPr>
            <p:cNvSpPr/>
            <p:nvPr/>
          </p:nvSpPr>
          <p:spPr>
            <a:xfrm>
              <a:off x="6417481" y="638356"/>
              <a:ext cx="5241550" cy="11007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635189E-CF3C-9646-86FF-9D061A9687AC}"/>
                </a:ext>
              </a:extLst>
            </p:cNvPr>
            <p:cNvSpPr/>
            <p:nvPr/>
          </p:nvSpPr>
          <p:spPr>
            <a:xfrm rot="16200000">
              <a:off x="5327064" y="1829604"/>
              <a:ext cx="2292822" cy="111977"/>
            </a:xfrm>
            <a:prstGeom prst="rect">
              <a:avLst/>
            </a:prstGeom>
            <a:gradFill>
              <a:gsLst>
                <a:gs pos="9700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1F58982-B41E-8340-83CF-555551EE8C45}"/>
                </a:ext>
              </a:extLst>
            </p:cNvPr>
            <p:cNvSpPr/>
            <p:nvPr/>
          </p:nvSpPr>
          <p:spPr>
            <a:xfrm flipH="1">
              <a:off x="3683000" y="2924436"/>
              <a:ext cx="2754068" cy="10605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1E713DD1-BC1A-3248-8CC2-6E864ABAACD2}"/>
              </a:ext>
            </a:extLst>
          </p:cNvPr>
          <p:cNvSpPr txBox="1"/>
          <p:nvPr userDrawn="1"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1737366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rn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33A9093-3691-AA4C-A2F4-304998E299F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F342235-2539-9C42-9FFC-2583D8FF2508}"/>
              </a:ext>
            </a:extLst>
          </p:cNvPr>
          <p:cNvGrpSpPr/>
          <p:nvPr userDrawn="1"/>
        </p:nvGrpSpPr>
        <p:grpSpPr>
          <a:xfrm flipH="1" flipV="1">
            <a:off x="10644674" y="5408676"/>
            <a:ext cx="735606" cy="746592"/>
            <a:chOff x="897887" y="745236"/>
            <a:chExt cx="735606" cy="74659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B082B33-8809-4D4E-892A-871B1D090AB4}"/>
                </a:ext>
              </a:extLst>
            </p:cNvPr>
            <p:cNvSpPr/>
            <p:nvPr/>
          </p:nvSpPr>
          <p:spPr>
            <a:xfrm rot="16200000" flipH="1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D9A3A04-48C2-9046-99D8-29E0696CC719}"/>
                </a:ext>
              </a:extLst>
            </p:cNvPr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7234CB5F-76F4-6745-89D4-C806CD69862C}"/>
              </a:ext>
            </a:extLst>
          </p:cNvPr>
          <p:cNvGrpSpPr/>
          <p:nvPr userDrawn="1"/>
        </p:nvGrpSpPr>
        <p:grpSpPr>
          <a:xfrm flipV="1">
            <a:off x="789474" y="5408676"/>
            <a:ext cx="735606" cy="746592"/>
            <a:chOff x="897887" y="745236"/>
            <a:chExt cx="735606" cy="74659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9A027F7-340B-AE49-A6E7-AF7808C4881B}"/>
                </a:ext>
              </a:extLst>
            </p:cNvPr>
            <p:cNvSpPr/>
            <p:nvPr/>
          </p:nvSpPr>
          <p:spPr>
            <a:xfrm rot="16200000" flipH="1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008E556-02A5-F644-8527-1071C399CF8F}"/>
                </a:ext>
              </a:extLst>
            </p:cNvPr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F0C6396-694E-7E4D-99B5-1FFF7CB06E00}"/>
              </a:ext>
            </a:extLst>
          </p:cNvPr>
          <p:cNvGrpSpPr/>
          <p:nvPr userDrawn="1"/>
        </p:nvGrpSpPr>
        <p:grpSpPr>
          <a:xfrm flipH="1">
            <a:off x="10644674" y="745236"/>
            <a:ext cx="735606" cy="746592"/>
            <a:chOff x="897887" y="745236"/>
            <a:chExt cx="735606" cy="746592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ED90838-A6BF-0F4F-9EEF-F4EF18A3585C}"/>
                </a:ext>
              </a:extLst>
            </p:cNvPr>
            <p:cNvSpPr/>
            <p:nvPr/>
          </p:nvSpPr>
          <p:spPr>
            <a:xfrm rot="16200000" flipH="1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3FA1B5D-1100-BA4E-880C-425F37DC1986}"/>
                </a:ext>
              </a:extLst>
            </p:cNvPr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3" name="Content Placeholder 15">
            <a:extLst>
              <a:ext uri="{FF2B5EF4-FFF2-40B4-BE49-F238E27FC236}">
                <a16:creationId xmlns:a16="http://schemas.microsoft.com/office/drawing/2014/main" id="{A9768829-BB27-E04C-AC08-35C2DCF4342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418591" y="2310784"/>
            <a:ext cx="7510717" cy="339445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67577F2A-343B-0547-90B9-310710267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8590" y="1198471"/>
            <a:ext cx="7510718" cy="8459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6432753-6F7F-614E-852E-0E437C757C8A}"/>
              </a:ext>
            </a:extLst>
          </p:cNvPr>
          <p:cNvGrpSpPr/>
          <p:nvPr userDrawn="1"/>
        </p:nvGrpSpPr>
        <p:grpSpPr>
          <a:xfrm rot="16200000" flipH="1">
            <a:off x="786644" y="682484"/>
            <a:ext cx="731520" cy="747831"/>
            <a:chOff x="897887" y="745236"/>
            <a:chExt cx="731520" cy="747831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EC23CBF0-EBAD-5A48-BEB5-7F7ED127ED9A}"/>
                </a:ext>
              </a:extLst>
            </p:cNvPr>
            <p:cNvSpPr/>
            <p:nvPr/>
          </p:nvSpPr>
          <p:spPr>
            <a:xfrm rot="16200000" flipH="1">
              <a:off x="1184399" y="458724"/>
              <a:ext cx="158496" cy="731520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754997F-8EB7-5140-9E75-4B286C8C6FED}"/>
                </a:ext>
              </a:extLst>
            </p:cNvPr>
            <p:cNvSpPr/>
            <p:nvPr/>
          </p:nvSpPr>
          <p:spPr>
            <a:xfrm flipH="1">
              <a:off x="897887" y="898707"/>
              <a:ext cx="158496" cy="594360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FBA6A42-FE1F-9645-96ED-324FE44DC5BA}"/>
              </a:ext>
            </a:extLst>
          </p:cNvPr>
          <p:cNvSpPr txBox="1"/>
          <p:nvPr userDrawn="1"/>
        </p:nvSpPr>
        <p:spPr>
          <a:xfrm>
            <a:off x="3849624" y="222722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FE8F787-C129-6C49-8A83-661932E4AB9C}"/>
              </a:ext>
            </a:extLst>
          </p:cNvPr>
          <p:cNvSpPr txBox="1"/>
          <p:nvPr userDrawn="1"/>
        </p:nvSpPr>
        <p:spPr>
          <a:xfrm>
            <a:off x="3849623" y="640444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4536423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enter Text Magenta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C5C2860B-6047-5A4C-A34C-2CE3559F5E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7F1827C6-B251-F84D-ADAF-23A63055EED5}"/>
              </a:ext>
            </a:extLst>
          </p:cNvPr>
          <p:cNvSpPr txBox="1">
            <a:spLocks/>
          </p:cNvSpPr>
          <p:nvPr userDrawn="1"/>
        </p:nvSpPr>
        <p:spPr>
          <a:xfrm>
            <a:off x="3244174" y="1626141"/>
            <a:ext cx="5791200" cy="9310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endParaRPr lang="en-US" sz="3600" spc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Content Placeholder 15">
            <a:extLst>
              <a:ext uri="{FF2B5EF4-FFF2-40B4-BE49-F238E27FC236}">
                <a16:creationId xmlns:a16="http://schemas.microsoft.com/office/drawing/2014/main" id="{3FE4AA1A-321B-034B-A436-1489DB5063E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29190" y="2737943"/>
            <a:ext cx="8147304" cy="2967038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DD80675-BCCC-9D43-8C06-61A6E7547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3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A0847C5-0827-A54F-A6C7-C9B067E223ED}"/>
              </a:ext>
            </a:extLst>
          </p:cNvPr>
          <p:cNvSpPr txBox="1"/>
          <p:nvPr userDrawn="1"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5615873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enter Text Cyan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creenshot&#10;&#10;Description automatically generated">
            <a:extLst>
              <a:ext uri="{FF2B5EF4-FFF2-40B4-BE49-F238E27FC236}">
                <a16:creationId xmlns:a16="http://schemas.microsoft.com/office/drawing/2014/main" id="{AD24B231-6806-6549-A9EB-CC858BE52B4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" name="Content Placeholder 15">
            <a:extLst>
              <a:ext uri="{FF2B5EF4-FFF2-40B4-BE49-F238E27FC236}">
                <a16:creationId xmlns:a16="http://schemas.microsoft.com/office/drawing/2014/main" id="{853AFDF2-6FAF-3C45-BA79-69FE0FE7C59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29190" y="2737943"/>
            <a:ext cx="8147304" cy="2967038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E51A568-E78E-1345-A344-90658C4D4D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F930188-7E2F-2641-ACC0-DA6AE8E7DD3B}"/>
              </a:ext>
            </a:extLst>
          </p:cNvPr>
          <p:cNvSpPr txBox="1"/>
          <p:nvPr userDrawn="1"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17362852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6D844F3F-144D-EC46-9448-847C2C242B4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7443" cy="6858000"/>
          </a:xfrm>
          <a:prstGeom prst="rect">
            <a:avLst/>
          </a:prstGeom>
        </p:spPr>
      </p:pic>
      <p:sp>
        <p:nvSpPr>
          <p:cNvPr id="4" name="Content Placeholder 15">
            <a:extLst>
              <a:ext uri="{FF2B5EF4-FFF2-40B4-BE49-F238E27FC236}">
                <a16:creationId xmlns:a16="http://schemas.microsoft.com/office/drawing/2014/main" id="{1D0C1A8D-A891-934D-BEDF-BCAF239DB67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29190" y="2737943"/>
            <a:ext cx="8147304" cy="2967038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161F8EC-ACD0-3544-9489-9E14A2C45F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032EC2A-C03A-5C4E-BD58-969F342CE503}"/>
              </a:ext>
            </a:extLst>
          </p:cNvPr>
          <p:cNvSpPr txBox="1"/>
          <p:nvPr userDrawn="1"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AF58DAC-98E0-154E-9F0F-8F24314D2DE6}"/>
              </a:ext>
            </a:extLst>
          </p:cNvPr>
          <p:cNvSpPr txBox="1"/>
          <p:nvPr userDrawn="1"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4003104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holding, yellow, colorful, sign&#10;&#10;Description automatically generated">
            <a:extLst>
              <a:ext uri="{FF2B5EF4-FFF2-40B4-BE49-F238E27FC236}">
                <a16:creationId xmlns:a16="http://schemas.microsoft.com/office/drawing/2014/main" id="{74C3F4AC-284C-8648-B74F-734AD0C970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Content Placeholder 15">
            <a:extLst>
              <a:ext uri="{FF2B5EF4-FFF2-40B4-BE49-F238E27FC236}">
                <a16:creationId xmlns:a16="http://schemas.microsoft.com/office/drawing/2014/main" id="{DCC8F7BA-1E34-D442-AEF7-6604F2F7263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29190" y="2737943"/>
            <a:ext cx="8147304" cy="2967038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5571367-FB83-B648-89F4-308268D2E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D8B100-C385-674E-A4AE-603DC4A8231C}"/>
              </a:ext>
            </a:extLst>
          </p:cNvPr>
          <p:cNvSpPr txBox="1"/>
          <p:nvPr userDrawn="1"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93C050D-E4D0-A64C-B907-0F116DA9CB2E}"/>
              </a:ext>
            </a:extLst>
          </p:cNvPr>
          <p:cNvSpPr txBox="1"/>
          <p:nvPr userDrawn="1"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42736368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Ba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C2FC0D-00C8-2B44-BFC5-85A3072DBA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B51B882C-C539-A944-97F2-FC0CDA5F0C74}"/>
              </a:ext>
            </a:extLst>
          </p:cNvPr>
          <p:cNvGrpSpPr/>
          <p:nvPr userDrawn="1"/>
        </p:nvGrpSpPr>
        <p:grpSpPr>
          <a:xfrm flipV="1">
            <a:off x="11185080" y="298640"/>
            <a:ext cx="735606" cy="746592"/>
            <a:chOff x="10666920" y="5421408"/>
            <a:chExt cx="735606" cy="746592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16B3CB66-C4EA-1D4A-AB31-F3B036627C35}"/>
                </a:ext>
              </a:extLst>
            </p:cNvPr>
            <p:cNvSpPr/>
            <p:nvPr/>
          </p:nvSpPr>
          <p:spPr>
            <a:xfrm rot="16200000" flipV="1">
              <a:off x="10955475" y="5720949"/>
              <a:ext cx="158496" cy="735606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2A919F03-190B-A144-89EE-F2C24C54E8DF}"/>
                </a:ext>
              </a:extLst>
            </p:cNvPr>
            <p:cNvSpPr/>
            <p:nvPr/>
          </p:nvSpPr>
          <p:spPr>
            <a:xfrm flipV="1">
              <a:off x="11244030" y="5421408"/>
              <a:ext cx="158496" cy="593121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0" name="Content Placeholder 15">
            <a:extLst>
              <a:ext uri="{FF2B5EF4-FFF2-40B4-BE49-F238E27FC236}">
                <a16:creationId xmlns:a16="http://schemas.microsoft.com/office/drawing/2014/main" id="{B1D91A48-7ACA-AC4C-961A-3A2B06F35F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282203" y="1788668"/>
            <a:ext cx="7902877" cy="424948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1" name="Title 18">
            <a:extLst>
              <a:ext uri="{FF2B5EF4-FFF2-40B4-BE49-F238E27FC236}">
                <a16:creationId xmlns:a16="http://schemas.microsoft.com/office/drawing/2014/main" id="{C716CB0E-F1FF-504E-9653-C73C2D7C4396}"/>
              </a:ext>
            </a:extLst>
          </p:cNvPr>
          <p:cNvSpPr txBox="1">
            <a:spLocks/>
          </p:cNvSpPr>
          <p:nvPr userDrawn="1"/>
        </p:nvSpPr>
        <p:spPr>
          <a:xfrm>
            <a:off x="3282203" y="894071"/>
            <a:ext cx="6105637" cy="7216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spc="300">
                <a:solidFill>
                  <a:srgbClr val="D92D8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sz="3200" spc="0" dirty="0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1AFD9C3E-7E7C-AB48-8364-4BE099796C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2203" y="819848"/>
            <a:ext cx="7902877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200">
                <a:solidFill>
                  <a:schemeClr val="accent3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4" name="Picture 3" descr="A blue sky&#10;&#10;Description automatically generated">
            <a:extLst>
              <a:ext uri="{FF2B5EF4-FFF2-40B4-BE49-F238E27FC236}">
                <a16:creationId xmlns:a16="http://schemas.microsoft.com/office/drawing/2014/main" id="{F52B9004-D179-1A4A-80CE-4571C434E5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2465798" cy="6857999"/>
          </a:xfrm>
          <a:prstGeom prst="rect">
            <a:avLst/>
          </a:prstGeom>
        </p:spPr>
      </p:pic>
      <p:pic>
        <p:nvPicPr>
          <p:cNvPr id="26" name="Picture 25" descr="A close up of a sign&#10;&#10;Description automatically generated">
            <a:extLst>
              <a:ext uri="{FF2B5EF4-FFF2-40B4-BE49-F238E27FC236}">
                <a16:creationId xmlns:a16="http://schemas.microsoft.com/office/drawing/2014/main" id="{E42E6738-1097-D848-A34E-74053B1D65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90" y="5713629"/>
            <a:ext cx="1217550" cy="56388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06E9D32-A765-F043-8AF6-BD4FF2155B96}"/>
              </a:ext>
            </a:extLst>
          </p:cNvPr>
          <p:cNvSpPr txBox="1"/>
          <p:nvPr userDrawn="1"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20573696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Bar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C2FC0D-00C8-2B44-BFC5-85A3072DBA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Content Placeholder 15">
            <a:extLst>
              <a:ext uri="{FF2B5EF4-FFF2-40B4-BE49-F238E27FC236}">
                <a16:creationId xmlns:a16="http://schemas.microsoft.com/office/drawing/2014/main" id="{B1D91A48-7ACA-AC4C-961A-3A2B06F35F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282203" y="1788667"/>
            <a:ext cx="7929604" cy="4175261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200CCED-6E70-9C4C-8D34-9653C97BC9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2203" y="819848"/>
            <a:ext cx="7929604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200">
                <a:solidFill>
                  <a:schemeClr val="accent3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19" name="Picture 18" descr="A blue sky&#10;&#10;Description automatically generated">
            <a:extLst>
              <a:ext uri="{FF2B5EF4-FFF2-40B4-BE49-F238E27FC236}">
                <a16:creationId xmlns:a16="http://schemas.microsoft.com/office/drawing/2014/main" id="{6B427909-11C3-2B4F-99E1-06647A8293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2465798" cy="6858000"/>
          </a:xfrm>
          <a:prstGeom prst="rect">
            <a:avLst/>
          </a:prstGeom>
        </p:spPr>
      </p:pic>
      <p:pic>
        <p:nvPicPr>
          <p:cNvPr id="26" name="Picture 25" descr="A close up of a sign&#10;&#10;Description automatically generated">
            <a:extLst>
              <a:ext uri="{FF2B5EF4-FFF2-40B4-BE49-F238E27FC236}">
                <a16:creationId xmlns:a16="http://schemas.microsoft.com/office/drawing/2014/main" id="{E42E6738-1097-D848-A34E-74053B1D65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90" y="5713629"/>
            <a:ext cx="1217550" cy="563880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6C4F623B-6644-7B41-A514-8B0D97CB3BB5}"/>
              </a:ext>
            </a:extLst>
          </p:cNvPr>
          <p:cNvGrpSpPr/>
          <p:nvPr userDrawn="1"/>
        </p:nvGrpSpPr>
        <p:grpSpPr>
          <a:xfrm>
            <a:off x="2393879" y="0"/>
            <a:ext cx="9798121" cy="6889337"/>
            <a:chOff x="2421466" y="-1"/>
            <a:chExt cx="9810796" cy="6874007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7E3BA29-D548-E14A-925A-6DDE5A185378}"/>
                </a:ext>
              </a:extLst>
            </p:cNvPr>
            <p:cNvSpPr/>
            <p:nvPr/>
          </p:nvSpPr>
          <p:spPr>
            <a:xfrm rot="16200000" flipH="1">
              <a:off x="-852862" y="3408870"/>
              <a:ext cx="6723461" cy="174801"/>
            </a:xfrm>
            <a:prstGeom prst="rect">
              <a:avLst/>
            </a:prstGeom>
            <a:gradFill>
              <a:gsLst>
                <a:gs pos="98000">
                  <a:srgbClr val="D92D8A"/>
                </a:gs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66DB505-A3CE-D74D-92E0-CB719251EDDA}"/>
                </a:ext>
              </a:extLst>
            </p:cNvPr>
            <p:cNvSpPr/>
            <p:nvPr/>
          </p:nvSpPr>
          <p:spPr>
            <a:xfrm flipH="1">
              <a:off x="2421466" y="-1"/>
              <a:ext cx="9770533" cy="134540"/>
            </a:xfrm>
            <a:prstGeom prst="rect">
              <a:avLst/>
            </a:prstGeom>
            <a:gradFill>
              <a:gsLst>
                <a:gs pos="96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B5620D0-8507-8C49-B78D-FCF723E33FB3}"/>
                </a:ext>
              </a:extLst>
            </p:cNvPr>
            <p:cNvSpPr/>
            <p:nvPr/>
          </p:nvSpPr>
          <p:spPr>
            <a:xfrm flipH="1">
              <a:off x="2421467" y="6739466"/>
              <a:ext cx="5266266" cy="134540"/>
            </a:xfrm>
            <a:prstGeom prst="rect">
              <a:avLst/>
            </a:prstGeom>
            <a:gradFill>
              <a:gsLst>
                <a:gs pos="96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0D88CDB-1D99-0741-8F0C-6B653BC890C1}"/>
                </a:ext>
              </a:extLst>
            </p:cNvPr>
            <p:cNvSpPr/>
            <p:nvPr/>
          </p:nvSpPr>
          <p:spPr>
            <a:xfrm rot="16200000" flipH="1">
              <a:off x="11018794" y="1038665"/>
              <a:ext cx="2252134" cy="174802"/>
            </a:xfrm>
            <a:prstGeom prst="rect">
              <a:avLst/>
            </a:prstGeom>
            <a:gradFill>
              <a:gsLst>
                <a:gs pos="96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300312A5-3945-8243-B728-D8550A1AD6B5}"/>
              </a:ext>
            </a:extLst>
          </p:cNvPr>
          <p:cNvSpPr txBox="1"/>
          <p:nvPr userDrawn="1"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30784859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xed Background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C2FC0D-00C8-2B44-BFC5-85A3072DBA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 descr="A close up of a sign&#10;&#10;Description automatically generated">
            <a:extLst>
              <a:ext uri="{FF2B5EF4-FFF2-40B4-BE49-F238E27FC236}">
                <a16:creationId xmlns:a16="http://schemas.microsoft.com/office/drawing/2014/main" id="{E42E6738-1097-D848-A34E-74053B1D652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90" y="5713629"/>
            <a:ext cx="1217550" cy="563880"/>
          </a:xfrm>
          <a:prstGeom prst="rect">
            <a:avLst/>
          </a:prstGeom>
        </p:spPr>
      </p:pic>
      <p:sp>
        <p:nvSpPr>
          <p:cNvPr id="30" name="Content Placeholder 15">
            <a:extLst>
              <a:ext uri="{FF2B5EF4-FFF2-40B4-BE49-F238E27FC236}">
                <a16:creationId xmlns:a16="http://schemas.microsoft.com/office/drawing/2014/main" id="{B1D91A48-7ACA-AC4C-961A-3A2B06F35F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5290" y="1852474"/>
            <a:ext cx="3802775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B112813B-6A84-0946-A634-0826DA95D6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800">
                <a:solidFill>
                  <a:schemeClr val="accent3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31" name="Picture 30" descr="A blue sky&#10;&#10;Description automatically generated">
            <a:extLst>
              <a:ext uri="{FF2B5EF4-FFF2-40B4-BE49-F238E27FC236}">
                <a16:creationId xmlns:a16="http://schemas.microsoft.com/office/drawing/2014/main" id="{7F8F79F9-053E-AC4E-A228-8BCFC40902F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7568" y="0"/>
            <a:ext cx="7214432" cy="6858000"/>
          </a:xfrm>
          <a:prstGeom prst="rect">
            <a:avLst/>
          </a:prstGeom>
        </p:spPr>
      </p:pic>
      <p:sp>
        <p:nvSpPr>
          <p:cNvPr id="34" name="Content Placeholder 15">
            <a:extLst>
              <a:ext uri="{FF2B5EF4-FFF2-40B4-BE49-F238E27FC236}">
                <a16:creationId xmlns:a16="http://schemas.microsoft.com/office/drawing/2014/main" id="{FA4447E9-32AB-CE42-93AE-D7EC1B389ED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490347" y="1852474"/>
            <a:ext cx="4277180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DBF4C30-962C-1E4F-9E58-14FE84F789BA}"/>
              </a:ext>
            </a:extLst>
          </p:cNvPr>
          <p:cNvGrpSpPr/>
          <p:nvPr userDrawn="1"/>
        </p:nvGrpSpPr>
        <p:grpSpPr>
          <a:xfrm flipV="1">
            <a:off x="5539550" y="5593682"/>
            <a:ext cx="522582" cy="530387"/>
            <a:chOff x="5537621" y="745236"/>
            <a:chExt cx="522582" cy="530387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850B0C7-D302-0B4B-AD72-E890FFCB54EE}"/>
                </a:ext>
              </a:extLst>
            </p:cNvPr>
            <p:cNvSpPr/>
            <p:nvPr/>
          </p:nvSpPr>
          <p:spPr>
            <a:xfrm rot="162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649CCCB-7919-8C48-AA2A-25B9454C5E42}"/>
                </a:ext>
              </a:extLst>
            </p:cNvPr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D4B3544-D1C9-F748-A16A-673E8B5DE3A0}"/>
              </a:ext>
            </a:extLst>
          </p:cNvPr>
          <p:cNvGrpSpPr/>
          <p:nvPr userDrawn="1"/>
        </p:nvGrpSpPr>
        <p:grpSpPr>
          <a:xfrm>
            <a:off x="5539550" y="745236"/>
            <a:ext cx="522582" cy="529651"/>
            <a:chOff x="5537621" y="745236"/>
            <a:chExt cx="522582" cy="529651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058E3C8-4ED3-FA44-8429-ECCE05048DE4}"/>
                </a:ext>
              </a:extLst>
            </p:cNvPr>
            <p:cNvSpPr/>
            <p:nvPr/>
          </p:nvSpPr>
          <p:spPr>
            <a:xfrm rot="162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0143827-EC07-1845-BF59-7E49CB3304DC}"/>
                </a:ext>
              </a:extLst>
            </p:cNvPr>
            <p:cNvSpPr/>
            <p:nvPr/>
          </p:nvSpPr>
          <p:spPr>
            <a:xfrm flipH="1">
              <a:off x="5537621" y="854263"/>
              <a:ext cx="112597" cy="420624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78A2E4B-D844-0742-91AF-B6EE973CA645}"/>
              </a:ext>
            </a:extLst>
          </p:cNvPr>
          <p:cNvGrpSpPr/>
          <p:nvPr userDrawn="1"/>
        </p:nvGrpSpPr>
        <p:grpSpPr>
          <a:xfrm>
            <a:off x="11086608" y="745236"/>
            <a:ext cx="522582" cy="530387"/>
            <a:chOff x="11140977" y="745236"/>
            <a:chExt cx="522582" cy="530387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C654D92-F1BA-A349-9034-C64E2FC07C5E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AF6365A-E6EB-6243-9EDA-C82AE5EF6EA1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FF200F0-881B-AE40-AFBB-575D931372BB}"/>
              </a:ext>
            </a:extLst>
          </p:cNvPr>
          <p:cNvGrpSpPr/>
          <p:nvPr userDrawn="1"/>
        </p:nvGrpSpPr>
        <p:grpSpPr>
          <a:xfrm flipV="1">
            <a:off x="11086608" y="5593682"/>
            <a:ext cx="522582" cy="530387"/>
            <a:chOff x="11140977" y="745236"/>
            <a:chExt cx="522582" cy="530387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46C6B3E1-3A65-FB44-990B-A4475CBDDD93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FD0C5D8-C5A4-A943-A2B2-8EF3C3E01D9E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AAF42ADD-11E9-0C4D-B772-CBE1FB52960C}"/>
              </a:ext>
            </a:extLst>
          </p:cNvPr>
          <p:cNvSpPr txBox="1"/>
          <p:nvPr userDrawn="1"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D97CE62-9048-574E-AA6E-594E72B1C971}"/>
              </a:ext>
            </a:extLst>
          </p:cNvPr>
          <p:cNvSpPr txBox="1"/>
          <p:nvPr userDrawn="1"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467274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xed Background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C2FC0D-00C8-2B44-BFC5-85A3072DBA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 descr="A blue sky&#10;&#10;Description automatically generated">
            <a:extLst>
              <a:ext uri="{FF2B5EF4-FFF2-40B4-BE49-F238E27FC236}">
                <a16:creationId xmlns:a16="http://schemas.microsoft.com/office/drawing/2014/main" id="{5941AC91-51E1-BD44-8333-8EC6B8C58C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7568" y="0"/>
            <a:ext cx="7214432" cy="6858000"/>
          </a:xfrm>
          <a:prstGeom prst="rect">
            <a:avLst/>
          </a:prstGeom>
        </p:spPr>
      </p:pic>
      <p:pic>
        <p:nvPicPr>
          <p:cNvPr id="26" name="Picture 25" descr="A close up of a sign&#10;&#10;Description automatically generated">
            <a:extLst>
              <a:ext uri="{FF2B5EF4-FFF2-40B4-BE49-F238E27FC236}">
                <a16:creationId xmlns:a16="http://schemas.microsoft.com/office/drawing/2014/main" id="{E42E6738-1097-D848-A34E-74053B1D65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90" y="5713629"/>
            <a:ext cx="1217550" cy="563880"/>
          </a:xfrm>
          <a:prstGeom prst="rect">
            <a:avLst/>
          </a:prstGeom>
        </p:spPr>
      </p:pic>
      <p:sp>
        <p:nvSpPr>
          <p:cNvPr id="30" name="Content Placeholder 15">
            <a:extLst>
              <a:ext uri="{FF2B5EF4-FFF2-40B4-BE49-F238E27FC236}">
                <a16:creationId xmlns:a16="http://schemas.microsoft.com/office/drawing/2014/main" id="{B1D91A48-7ACA-AC4C-961A-3A2B06F35F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5290" y="1852474"/>
            <a:ext cx="3802775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B10E303A-0EE2-014D-982B-DD7765D176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800">
                <a:solidFill>
                  <a:schemeClr val="accent3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BE6CB02-B2E4-FD48-BD48-A0CD3144A8D8}"/>
              </a:ext>
            </a:extLst>
          </p:cNvPr>
          <p:cNvGrpSpPr/>
          <p:nvPr userDrawn="1"/>
        </p:nvGrpSpPr>
        <p:grpSpPr>
          <a:xfrm flipH="1" flipV="1">
            <a:off x="11087460" y="5596087"/>
            <a:ext cx="522582" cy="530386"/>
            <a:chOff x="2645664" y="2011680"/>
            <a:chExt cx="735606" cy="746592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F87CEFF8-E1E9-8041-AC38-FEBE13C577B2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E8AB8CF-68F3-2B43-811F-C129FA1BA13A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8E541D45-E316-744F-BD0C-4BFACA731C29}"/>
              </a:ext>
            </a:extLst>
          </p:cNvPr>
          <p:cNvGrpSpPr/>
          <p:nvPr userDrawn="1"/>
        </p:nvGrpSpPr>
        <p:grpSpPr>
          <a:xfrm flipV="1">
            <a:off x="5539549" y="5593683"/>
            <a:ext cx="522582" cy="530386"/>
            <a:chOff x="2645664" y="2011680"/>
            <a:chExt cx="735606" cy="746592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17D29A71-357A-DD47-96D9-D8E4DEBA1741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53E9CFD4-BC95-8047-BE3F-CA666B3459D8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F1632377-3A0F-C443-BA2C-398E882AC060}"/>
              </a:ext>
            </a:extLst>
          </p:cNvPr>
          <p:cNvGrpSpPr/>
          <p:nvPr userDrawn="1"/>
        </p:nvGrpSpPr>
        <p:grpSpPr>
          <a:xfrm>
            <a:off x="5540614" y="745361"/>
            <a:ext cx="522582" cy="530386"/>
            <a:chOff x="2645664" y="2011680"/>
            <a:chExt cx="735606" cy="746592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5689ABA4-7585-2A44-A2F2-E1D06AEEB21B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32732AD-65BD-0C4B-8F28-9B79B9820FC9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DB2452C-A655-8D47-A8D4-3493DDA1D602}"/>
              </a:ext>
            </a:extLst>
          </p:cNvPr>
          <p:cNvGrpSpPr/>
          <p:nvPr userDrawn="1"/>
        </p:nvGrpSpPr>
        <p:grpSpPr>
          <a:xfrm flipH="1">
            <a:off x="11087460" y="742129"/>
            <a:ext cx="522582" cy="530386"/>
            <a:chOff x="2645664" y="2011680"/>
            <a:chExt cx="735606" cy="746592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02C730C6-91C6-664D-9DC8-68F6D2CB25FB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ABD38127-BA89-A54A-B41C-130C55941480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3" name="Content Placeholder 15">
            <a:extLst>
              <a:ext uri="{FF2B5EF4-FFF2-40B4-BE49-F238E27FC236}">
                <a16:creationId xmlns:a16="http://schemas.microsoft.com/office/drawing/2014/main" id="{895CA8A0-79E6-DE47-B969-C4A95B671AB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490347" y="1852474"/>
            <a:ext cx="4277180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834FB87-CB2A-D646-B7BD-30BCD5E6FC4B}"/>
              </a:ext>
            </a:extLst>
          </p:cNvPr>
          <p:cNvSpPr txBox="1"/>
          <p:nvPr userDrawn="1"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92359A8-7512-DF4F-A76B-6A7EB216BE56}"/>
              </a:ext>
            </a:extLst>
          </p:cNvPr>
          <p:cNvSpPr txBox="1"/>
          <p:nvPr userDrawn="1"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4176022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98F8D55-B506-3449-B7ED-0C6B5D8C8EA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590222" y="1939925"/>
            <a:ext cx="8984543" cy="433895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DBEB633C-F7A2-6145-BF98-E1B7E0CDEE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600"/>
            </a:lvl1pPr>
          </a:lstStyle>
          <a:p>
            <a:endParaRPr lang="en-US" dirty="0"/>
          </a:p>
        </p:txBody>
      </p:sp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02B47B7A-374F-F040-A985-8B40D325DE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8510" y="219326"/>
            <a:ext cx="1217550" cy="56388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32868F4-779E-AA44-95BD-4CC72A6CA6F0}"/>
              </a:ext>
            </a:extLst>
          </p:cNvPr>
          <p:cNvSpPr txBox="1"/>
          <p:nvPr userDrawn="1"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0B5ED8F-25D7-8A40-AA69-E1CAC8F5F0D3}"/>
              </a:ext>
            </a:extLst>
          </p:cNvPr>
          <p:cNvSpPr txBox="1"/>
          <p:nvPr userDrawn="1"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41615444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xed Background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C2FC0D-00C8-2B44-BFC5-85A3072DBA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D4B3544-D1C9-F748-A16A-673E8B5DE3A0}"/>
              </a:ext>
            </a:extLst>
          </p:cNvPr>
          <p:cNvGrpSpPr/>
          <p:nvPr userDrawn="1"/>
        </p:nvGrpSpPr>
        <p:grpSpPr>
          <a:xfrm>
            <a:off x="5539550" y="745236"/>
            <a:ext cx="522582" cy="530387"/>
            <a:chOff x="5537621" y="745236"/>
            <a:chExt cx="522582" cy="530387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058E3C8-4ED3-FA44-8429-ECCE05048DE4}"/>
                </a:ext>
              </a:extLst>
            </p:cNvPr>
            <p:cNvSpPr/>
            <p:nvPr/>
          </p:nvSpPr>
          <p:spPr>
            <a:xfrm rot="162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0143827-EC07-1845-BF59-7E49CB3304DC}"/>
                </a:ext>
              </a:extLst>
            </p:cNvPr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DBF4C30-962C-1E4F-9E58-14FE84F789BA}"/>
              </a:ext>
            </a:extLst>
          </p:cNvPr>
          <p:cNvGrpSpPr/>
          <p:nvPr userDrawn="1"/>
        </p:nvGrpSpPr>
        <p:grpSpPr>
          <a:xfrm flipV="1">
            <a:off x="5539550" y="5593682"/>
            <a:ext cx="522582" cy="530387"/>
            <a:chOff x="5537621" y="745236"/>
            <a:chExt cx="522582" cy="530387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850B0C7-D302-0B4B-AD72-E890FFCB54EE}"/>
                </a:ext>
              </a:extLst>
            </p:cNvPr>
            <p:cNvSpPr/>
            <p:nvPr/>
          </p:nvSpPr>
          <p:spPr>
            <a:xfrm rot="162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649CCCB-7919-8C48-AA2A-25B9454C5E42}"/>
                </a:ext>
              </a:extLst>
            </p:cNvPr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78A2E4B-D844-0742-91AF-B6EE973CA645}"/>
              </a:ext>
            </a:extLst>
          </p:cNvPr>
          <p:cNvGrpSpPr/>
          <p:nvPr userDrawn="1"/>
        </p:nvGrpSpPr>
        <p:grpSpPr>
          <a:xfrm>
            <a:off x="11086608" y="745236"/>
            <a:ext cx="522582" cy="530387"/>
            <a:chOff x="11140977" y="745236"/>
            <a:chExt cx="522582" cy="530387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C654D92-F1BA-A349-9034-C64E2FC07C5E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AF6365A-E6EB-6243-9EDA-C82AE5EF6EA1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FF200F0-881B-AE40-AFBB-575D931372BB}"/>
              </a:ext>
            </a:extLst>
          </p:cNvPr>
          <p:cNvGrpSpPr/>
          <p:nvPr userDrawn="1"/>
        </p:nvGrpSpPr>
        <p:grpSpPr>
          <a:xfrm flipV="1">
            <a:off x="11086608" y="5593682"/>
            <a:ext cx="522582" cy="530387"/>
            <a:chOff x="11140977" y="745236"/>
            <a:chExt cx="522582" cy="530387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46C6B3E1-3A65-FB44-990B-A4475CBDDD93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FD0C5D8-C5A4-A943-A2B2-8EF3C3E01D9E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3" name="Content Placeholder 15">
            <a:extLst>
              <a:ext uri="{FF2B5EF4-FFF2-40B4-BE49-F238E27FC236}">
                <a16:creationId xmlns:a16="http://schemas.microsoft.com/office/drawing/2014/main" id="{895CA8A0-79E6-DE47-B969-C4A95B671AB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490347" y="1852474"/>
            <a:ext cx="4277180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5" name="Picture 34" descr="A blue sky&#10;&#10;Description automatically generated">
            <a:extLst>
              <a:ext uri="{FF2B5EF4-FFF2-40B4-BE49-F238E27FC236}">
                <a16:creationId xmlns:a16="http://schemas.microsoft.com/office/drawing/2014/main" id="{36B238F2-2857-544E-8AD3-AED1952A87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5065873" cy="6858000"/>
          </a:xfrm>
          <a:prstGeom prst="rect">
            <a:avLst/>
          </a:prstGeom>
        </p:spPr>
      </p:pic>
      <p:pic>
        <p:nvPicPr>
          <p:cNvPr id="26" name="Picture 25" descr="A close up of a sign&#10;&#10;Description automatically generated">
            <a:extLst>
              <a:ext uri="{FF2B5EF4-FFF2-40B4-BE49-F238E27FC236}">
                <a16:creationId xmlns:a16="http://schemas.microsoft.com/office/drawing/2014/main" id="{E42E6738-1097-D848-A34E-74053B1D65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90" y="5713629"/>
            <a:ext cx="1217550" cy="563880"/>
          </a:xfrm>
          <a:prstGeom prst="rect">
            <a:avLst/>
          </a:prstGeom>
        </p:spPr>
      </p:pic>
      <p:sp>
        <p:nvSpPr>
          <p:cNvPr id="30" name="Content Placeholder 15">
            <a:extLst>
              <a:ext uri="{FF2B5EF4-FFF2-40B4-BE49-F238E27FC236}">
                <a16:creationId xmlns:a16="http://schemas.microsoft.com/office/drawing/2014/main" id="{B1D91A48-7ACA-AC4C-961A-3A2B06F35F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5290" y="1852474"/>
            <a:ext cx="3802775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CCFBBF3E-8312-B947-832D-CDD3E3286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4FAAA71-8596-3F49-BEF5-47CD4EB6EAE4}"/>
              </a:ext>
            </a:extLst>
          </p:cNvPr>
          <p:cNvSpPr txBox="1"/>
          <p:nvPr userDrawn="1"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DE175FA-E49D-F14E-910A-C70CA2595DB4}"/>
              </a:ext>
            </a:extLst>
          </p:cNvPr>
          <p:cNvSpPr txBox="1"/>
          <p:nvPr userDrawn="1"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792012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-ou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476AA251-3835-8641-83B2-FAB7327B0A35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2994074" y="2799440"/>
            <a:ext cx="6203852" cy="1259120"/>
          </a:xfrm>
        </p:spPr>
        <p:txBody>
          <a:bodyPr anchor="ctr">
            <a:normAutofit/>
          </a:bodyPr>
          <a:lstStyle>
            <a:lvl1pPr marL="0" indent="0" algn="ctr">
              <a:buNone/>
              <a:defRPr sz="3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98D820-CA12-3348-9CE5-033338F534A1}"/>
              </a:ext>
            </a:extLst>
          </p:cNvPr>
          <p:cNvSpPr txBox="1"/>
          <p:nvPr userDrawn="1"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AAF04C-3797-0042-84B5-09E19421E193}"/>
              </a:ext>
            </a:extLst>
          </p:cNvPr>
          <p:cNvSpPr txBox="1"/>
          <p:nvPr userDrawn="1"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4079690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A634E62-8BC6-A34F-8FFD-C562690FB714}"/>
              </a:ext>
            </a:extLst>
          </p:cNvPr>
          <p:cNvSpPr txBox="1"/>
          <p:nvPr userDrawn="1"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51B2EA-0E7C-1D47-8BE2-0F6912069F58}"/>
              </a:ext>
            </a:extLst>
          </p:cNvPr>
          <p:cNvSpPr txBox="1"/>
          <p:nvPr userDrawn="1"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000" spc="3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 algn="l" defTabSz="914400" rtl="0" eaLnBrk="1" latinLnBrk="0" hangingPunct="1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180768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-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60D855-4CD9-FC45-9379-29AA291866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90222" y="1951592"/>
            <a:ext cx="4222749" cy="433895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FF7AE448-EA8B-3741-9051-021832094D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8510" y="219326"/>
            <a:ext cx="1217550" cy="563880"/>
          </a:xfrm>
          <a:prstGeom prst="rect">
            <a:avLst/>
          </a:prstGeom>
        </p:spPr>
      </p:pic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0EF1B571-98EE-5644-AF99-B840E32144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600"/>
            </a:lvl1pPr>
          </a:lstStyle>
          <a:p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9C10A61-C3FE-6D42-9D75-3E01190582E4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352016" y="1951592"/>
            <a:ext cx="4222749" cy="433895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1E19F95-A052-B345-B8CB-24664E9F155A}"/>
              </a:ext>
            </a:extLst>
          </p:cNvPr>
          <p:cNvSpPr txBox="1"/>
          <p:nvPr userDrawn="1"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000" spc="3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2C5CFA7-7F30-664A-88A0-76774E0DD320}"/>
              </a:ext>
            </a:extLst>
          </p:cNvPr>
          <p:cNvSpPr txBox="1"/>
          <p:nvPr userDrawn="1"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714295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0">
            <a:extLst>
              <a:ext uri="{FF2B5EF4-FFF2-40B4-BE49-F238E27FC236}">
                <a16:creationId xmlns:a16="http://schemas.microsoft.com/office/drawing/2014/main" id="{01F82B3F-9873-EF4E-94EC-057DD4B20E2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flipH="1">
            <a:off x="3721834" y="880677"/>
            <a:ext cx="7988142" cy="5366010"/>
          </a:xfrm>
          <a:prstGeom prst="corner">
            <a:avLst>
              <a:gd name="adj1" fmla="val 57242"/>
              <a:gd name="adj2" fmla="val 95740"/>
            </a:avLst>
          </a:prstGeom>
          <a:blipFill dpi="0" rotWithShape="0">
            <a:blip r:embed="rId2" cstate="email">
              <a:alphaModFix amt="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rmAutofit/>
          </a:bodyPr>
          <a:lstStyle/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BEEB5A-8893-144A-91F5-C06A23DED1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951929"/>
            <a:ext cx="2469469" cy="304136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1FA37C7-20CF-AC4A-BD08-C6142B1C5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48430"/>
            <a:ext cx="4720887" cy="1854093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024E5270-E663-6349-BFBE-6C5E5807A1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654" y="6123851"/>
            <a:ext cx="1217550" cy="56388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C1995F14-BCAF-A943-B330-BDBF466216E3}"/>
              </a:ext>
            </a:extLst>
          </p:cNvPr>
          <p:cNvGrpSpPr/>
          <p:nvPr userDrawn="1"/>
        </p:nvGrpSpPr>
        <p:grpSpPr>
          <a:xfrm>
            <a:off x="3721835" y="773552"/>
            <a:ext cx="7988141" cy="2408473"/>
            <a:chOff x="3673920" y="736031"/>
            <a:chExt cx="7988141" cy="2408473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2DC6E15-79FC-9B4E-8E6B-F01C12947347}"/>
                </a:ext>
              </a:extLst>
            </p:cNvPr>
            <p:cNvSpPr/>
            <p:nvPr/>
          </p:nvSpPr>
          <p:spPr>
            <a:xfrm>
              <a:off x="6426113" y="736031"/>
              <a:ext cx="5235948" cy="1103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62493B4-9D15-5940-B5ED-66732B4B293A}"/>
                </a:ext>
              </a:extLst>
            </p:cNvPr>
            <p:cNvSpPr/>
            <p:nvPr/>
          </p:nvSpPr>
          <p:spPr>
            <a:xfrm rot="5400000">
              <a:off x="6048976" y="1212201"/>
              <a:ext cx="860965" cy="10669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56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F65F000-A2F0-714C-ADAA-960582B7C4AB}"/>
                </a:ext>
              </a:extLst>
            </p:cNvPr>
            <p:cNvSpPr/>
            <p:nvPr/>
          </p:nvSpPr>
          <p:spPr>
            <a:xfrm rot="16200000">
              <a:off x="5741965" y="2347501"/>
              <a:ext cx="1474993" cy="106693"/>
            </a:xfrm>
            <a:prstGeom prst="rect">
              <a:avLst/>
            </a:prstGeom>
            <a:gradFill>
              <a:gsLst>
                <a:gs pos="7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86AD155-D0FF-8642-B412-219D327DA829}"/>
                </a:ext>
              </a:extLst>
            </p:cNvPr>
            <p:cNvSpPr/>
            <p:nvPr/>
          </p:nvSpPr>
          <p:spPr>
            <a:xfrm flipH="1">
              <a:off x="3673920" y="3034776"/>
              <a:ext cx="2858884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1CC004EC-C3AC-0046-902C-40A3A5EE8F21}"/>
              </a:ext>
            </a:extLst>
          </p:cNvPr>
          <p:cNvSpPr txBox="1"/>
          <p:nvPr userDrawn="1"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38812983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6525A8C-1EFB-6341-8B8C-79B7C59F703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43957" y="696340"/>
            <a:ext cx="7622001" cy="5015143"/>
          </a:xfrm>
          <a:prstGeom prst="corner">
            <a:avLst>
              <a:gd name="adj1" fmla="val 78408"/>
              <a:gd name="adj2" fmla="val 117748"/>
            </a:avLst>
          </a:prstGeom>
        </p:spPr>
        <p:txBody>
          <a:bodyPr/>
          <a:lstStyle/>
          <a:p>
            <a:endParaRPr lang="en-US" dirty="0"/>
          </a:p>
        </p:txBody>
      </p:sp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31E7B94C-6884-7948-9EDC-3BED80DDDB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9936" y="686124"/>
            <a:ext cx="1217550" cy="563880"/>
          </a:xfrm>
          <a:prstGeom prst="rect">
            <a:avLst/>
          </a:prstGeom>
        </p:spPr>
      </p:pic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821AA497-2E05-2249-9F34-D8D245642331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6042" y="1371538"/>
            <a:ext cx="2583215" cy="3444301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6C8A8FC-C281-7540-A2F1-0C7261C1A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90C27EA-5D11-5546-8472-866F259E7BFC}"/>
              </a:ext>
            </a:extLst>
          </p:cNvPr>
          <p:cNvGrpSpPr/>
          <p:nvPr userDrawn="1"/>
        </p:nvGrpSpPr>
        <p:grpSpPr>
          <a:xfrm>
            <a:off x="3843957" y="582803"/>
            <a:ext cx="7628351" cy="1197932"/>
            <a:chOff x="3840781" y="580943"/>
            <a:chExt cx="7628351" cy="119793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215F3C6-7BE9-E34E-B778-A0FF431CC9C1}"/>
                </a:ext>
              </a:extLst>
            </p:cNvPr>
            <p:cNvSpPr/>
            <p:nvPr/>
          </p:nvSpPr>
          <p:spPr>
            <a:xfrm flipH="1">
              <a:off x="3840781" y="580944"/>
              <a:ext cx="5970185" cy="113536"/>
            </a:xfrm>
            <a:prstGeom prst="rect">
              <a:avLst/>
            </a:prstGeom>
            <a:gradFill>
              <a:gsLst>
                <a:gs pos="7000">
                  <a:srgbClr val="00FFFF"/>
                </a:gs>
                <a:gs pos="79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C83E426-A956-204B-922C-C9B114A51E89}"/>
                </a:ext>
              </a:extLst>
            </p:cNvPr>
            <p:cNvSpPr/>
            <p:nvPr/>
          </p:nvSpPr>
          <p:spPr>
            <a:xfrm>
              <a:off x="9757159" y="1669147"/>
              <a:ext cx="1711973" cy="109728"/>
            </a:xfrm>
            <a:prstGeom prst="rect">
              <a:avLst/>
            </a:prstGeom>
            <a:gradFill>
              <a:gsLst>
                <a:gs pos="9000">
                  <a:srgbClr val="00FFFF"/>
                </a:gs>
                <a:gs pos="6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44F2D43-E606-9E4C-B3E1-C3F4607A4260}"/>
                </a:ext>
              </a:extLst>
            </p:cNvPr>
            <p:cNvSpPr/>
            <p:nvPr/>
          </p:nvSpPr>
          <p:spPr>
            <a:xfrm rot="5400000" flipH="1">
              <a:off x="9201318" y="1125045"/>
              <a:ext cx="1197932" cy="109728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46F0BFE3-62C4-4143-B7A4-34BE2F0631E2}"/>
              </a:ext>
            </a:extLst>
          </p:cNvPr>
          <p:cNvSpPr txBox="1"/>
          <p:nvPr userDrawn="1"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5E0D03-2997-3848-9DA3-8A864CF76775}"/>
              </a:ext>
            </a:extLst>
          </p:cNvPr>
          <p:cNvSpPr txBox="1"/>
          <p:nvPr userDrawn="1"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6598099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flying, plane, bird&#10;&#10;Description automatically generated">
            <a:extLst>
              <a:ext uri="{FF2B5EF4-FFF2-40B4-BE49-F238E27FC236}">
                <a16:creationId xmlns:a16="http://schemas.microsoft.com/office/drawing/2014/main" id="{64D9EE0F-6494-1A4B-AB72-3C7AE9F28FC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7443" cy="6858000"/>
          </a:xfrm>
          <a:prstGeom prst="rect">
            <a:avLst/>
          </a:prstGeom>
        </p:spPr>
      </p:pic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084FFD0-FE9F-7B4A-B7A3-7CE892EF9B9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87648" y="546137"/>
            <a:ext cx="7578309" cy="5618863"/>
          </a:xfrm>
          <a:prstGeom prst="corner">
            <a:avLst>
              <a:gd name="adj1" fmla="val 80709"/>
              <a:gd name="adj2" fmla="val 104483"/>
            </a:avLst>
          </a:prstGeo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BE8B4190-7A7B-3447-AACA-71ED88EA3DC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9936" y="686124"/>
            <a:ext cx="1217550" cy="563880"/>
          </a:xfrm>
          <a:prstGeom prst="rect">
            <a:avLst/>
          </a:prstGeom>
        </p:spPr>
      </p:pic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BBA3D3B-F75B-7247-96EC-42A55EF769AE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6042" y="1371538"/>
            <a:ext cx="2583215" cy="3444301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EA623E1-FED3-3B47-8817-14EF8A883FB7}"/>
              </a:ext>
            </a:extLst>
          </p:cNvPr>
          <p:cNvGrpSpPr/>
          <p:nvPr userDrawn="1"/>
        </p:nvGrpSpPr>
        <p:grpSpPr>
          <a:xfrm>
            <a:off x="3887648" y="438917"/>
            <a:ext cx="7578438" cy="1195570"/>
            <a:chOff x="3884346" y="453875"/>
            <a:chExt cx="7578438" cy="119557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090177E-9537-5F45-AFBE-4A490F8D6F92}"/>
                </a:ext>
              </a:extLst>
            </p:cNvPr>
            <p:cNvSpPr/>
            <p:nvPr/>
          </p:nvSpPr>
          <p:spPr>
            <a:xfrm flipH="1">
              <a:off x="3884346" y="453875"/>
              <a:ext cx="5975988" cy="108513"/>
            </a:xfrm>
            <a:prstGeom prst="rect">
              <a:avLst/>
            </a:prstGeom>
            <a:gradFill>
              <a:gsLst>
                <a:gs pos="7000">
                  <a:srgbClr val="00FFFF"/>
                </a:gs>
                <a:gs pos="79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169BA91-4DC2-7049-92BF-1B3EAE687357}"/>
                </a:ext>
              </a:extLst>
            </p:cNvPr>
            <p:cNvSpPr/>
            <p:nvPr/>
          </p:nvSpPr>
          <p:spPr>
            <a:xfrm rot="5400000" flipH="1">
              <a:off x="9264368" y="944309"/>
              <a:ext cx="1080817" cy="111114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211978C-319D-DE49-9152-FBF63531B669}"/>
                </a:ext>
              </a:extLst>
            </p:cNvPr>
            <p:cNvSpPr/>
            <p:nvPr/>
          </p:nvSpPr>
          <p:spPr>
            <a:xfrm>
              <a:off x="9750298" y="1538958"/>
              <a:ext cx="1712486" cy="110487"/>
            </a:xfrm>
            <a:prstGeom prst="rect">
              <a:avLst/>
            </a:prstGeom>
            <a:gradFill>
              <a:gsLst>
                <a:gs pos="9000">
                  <a:srgbClr val="00FFFF"/>
                </a:gs>
                <a:gs pos="6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sp>
        <p:nvSpPr>
          <p:cNvPr id="11" name="Title 1">
            <a:extLst>
              <a:ext uri="{FF2B5EF4-FFF2-40B4-BE49-F238E27FC236}">
                <a16:creationId xmlns:a16="http://schemas.microsoft.com/office/drawing/2014/main" id="{DBB3F20F-B263-4446-8E1A-6206F5691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9285CD-4628-A141-A01F-52CF4A6E0625}"/>
              </a:ext>
            </a:extLst>
          </p:cNvPr>
          <p:cNvSpPr txBox="1"/>
          <p:nvPr userDrawn="1"/>
        </p:nvSpPr>
        <p:spPr>
          <a:xfrm>
            <a:off x="245940" y="6483240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CDB4C7-0A17-2A41-8CE6-D9D79E493896}"/>
              </a:ext>
            </a:extLst>
          </p:cNvPr>
          <p:cNvSpPr txBox="1"/>
          <p:nvPr userDrawn="1"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760997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F743E-C74B-214B-B173-9EFE2CD82F0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57611A3-7DA6-4941-8266-CCDEC1D5B74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93905" y="537158"/>
            <a:ext cx="7570949" cy="5799726"/>
          </a:xfrm>
          <a:prstGeom prst="corner">
            <a:avLst>
              <a:gd name="adj1" fmla="val 83572"/>
              <a:gd name="adj2" fmla="val 113968"/>
            </a:avLst>
          </a:prstGeom>
        </p:spPr>
        <p:txBody>
          <a:bodyPr/>
          <a:lstStyle/>
          <a:p>
            <a:endParaRPr lang="en-US"/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CA158107-483F-AE4B-81A6-57EC0902E1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654" y="6123851"/>
            <a:ext cx="1217550" cy="56388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36ACA9C-A609-644F-AC2C-E59094058F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2400">
                <a:solidFill>
                  <a:schemeClr val="accent3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A3DAFB7-60E6-1441-B24D-9C1F734F58BF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6042" y="1371538"/>
            <a:ext cx="2583215" cy="3444301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D4E7D76-C3ED-8641-B474-65A69EB4CAD3}"/>
              </a:ext>
            </a:extLst>
          </p:cNvPr>
          <p:cNvGrpSpPr/>
          <p:nvPr userDrawn="1"/>
        </p:nvGrpSpPr>
        <p:grpSpPr>
          <a:xfrm>
            <a:off x="3893905" y="434340"/>
            <a:ext cx="7570949" cy="1059565"/>
            <a:chOff x="3893905" y="434339"/>
            <a:chExt cx="7570949" cy="105956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D80F71C-3C06-414A-B4F3-EA00E023389F}"/>
                </a:ext>
              </a:extLst>
            </p:cNvPr>
            <p:cNvSpPr/>
            <p:nvPr/>
          </p:nvSpPr>
          <p:spPr>
            <a:xfrm flipH="1">
              <a:off x="3893905" y="434339"/>
              <a:ext cx="6713955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091A517-7BE4-1947-9D32-E2AC4C6021B3}"/>
                </a:ext>
              </a:extLst>
            </p:cNvPr>
            <p:cNvSpPr/>
            <p:nvPr/>
          </p:nvSpPr>
          <p:spPr>
            <a:xfrm rot="5400000" flipH="1">
              <a:off x="10127459" y="906370"/>
              <a:ext cx="848793" cy="110368"/>
            </a:xfrm>
            <a:prstGeom prst="rect">
              <a:avLst/>
            </a:prstGeom>
            <a:gradFill>
              <a:gsLst>
                <a:gs pos="9700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1B09379-08CB-F142-8445-073D64045AF1}"/>
                </a:ext>
              </a:extLst>
            </p:cNvPr>
            <p:cNvSpPr/>
            <p:nvPr/>
          </p:nvSpPr>
          <p:spPr>
            <a:xfrm>
              <a:off x="10497148" y="1381850"/>
              <a:ext cx="967706" cy="112054"/>
            </a:xfrm>
            <a:prstGeom prst="rect">
              <a:avLst/>
            </a:prstGeom>
            <a:gradFill>
              <a:gsLst>
                <a:gs pos="10000">
                  <a:srgbClr val="D92D8A"/>
                </a:gs>
                <a:gs pos="61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D18A989C-9180-2547-9BE6-F4182009A23C}"/>
              </a:ext>
            </a:extLst>
          </p:cNvPr>
          <p:cNvSpPr txBox="1"/>
          <p:nvPr userDrawn="1"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3082222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0F1F921-75B0-9943-B1DF-025B2C48E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1FDCEF-2E0F-6748-B31C-B512291498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 descr="A blue sky&#10;&#10;Description automatically generated">
            <a:extLst>
              <a:ext uri="{FF2B5EF4-FFF2-40B4-BE49-F238E27FC236}">
                <a16:creationId xmlns:a16="http://schemas.microsoft.com/office/drawing/2014/main" id="{E2B0E723-963E-D746-9C64-1044790CE17F}"/>
              </a:ext>
            </a:extLst>
          </p:cNvPr>
          <p:cNvPicPr>
            <a:picLocks noChangeAspect="1"/>
          </p:cNvPicPr>
          <p:nvPr userDrawn="1"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060"/>
            <a:ext cx="12192000" cy="6854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888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0" r:id="rId3"/>
    <p:sldLayoutId id="2147483688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  <p:sldLayoutId id="2147483685" r:id="rId18"/>
    <p:sldLayoutId id="2147483687" r:id="rId19"/>
    <p:sldLayoutId id="2147483686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5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5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5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5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7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25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D5EE7E-78DF-CB43-BB57-897A3D5D9C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Helvetica"/>
                <a:cs typeface="Arial"/>
              </a:rPr>
              <a:t>USB Drop Attack Simulation </a:t>
            </a:r>
            <a:endParaRPr lang="en-US" dirty="0">
              <a:latin typeface="Helvetica" pitchFamily="2" charset="0"/>
            </a:endParaRPr>
          </a:p>
        </p:txBody>
      </p:sp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3009D0D4-1336-7142-B403-8AA4F8F5F3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6603" y="2240270"/>
            <a:ext cx="4658794" cy="8959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9EB3864-F426-01EF-67B9-1EDE8ECBF61A}"/>
              </a:ext>
            </a:extLst>
          </p:cNvPr>
          <p:cNvSpPr txBox="1"/>
          <p:nvPr/>
        </p:nvSpPr>
        <p:spPr>
          <a:xfrm>
            <a:off x="1456518" y="5047371"/>
            <a:ext cx="9278960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Helvetica"/>
                <a:cs typeface="Helvetica"/>
              </a:rPr>
              <a:t>Students: Barbara Andino, Amelia DiGennaro, Damian Figuera-Gonzalez, Moath Hussien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69C7405-5777-F41B-2B3D-41154879668D}"/>
              </a:ext>
            </a:extLst>
          </p:cNvPr>
          <p:cNvSpPr txBox="1"/>
          <p:nvPr/>
        </p:nvSpPr>
        <p:spPr>
          <a:xfrm>
            <a:off x="2773035" y="5416703"/>
            <a:ext cx="66459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b="1" dirty="0">
                <a:solidFill>
                  <a:srgbClr val="FFFFFF"/>
                </a:solidFill>
                <a:effectLst/>
                <a:latin typeface="Helvetica" pitchFamily="2" charset="0"/>
              </a:rPr>
              <a:t>Instructor:</a:t>
            </a:r>
            <a:r>
              <a:rPr lang="en-US" b="1" i="1" dirty="0">
                <a:solidFill>
                  <a:srgbClr val="FFFFFF"/>
                </a:solidFill>
                <a:effectLst/>
                <a:latin typeface="Helvetica" pitchFamily="2" charset="0"/>
              </a:rPr>
              <a:t> </a:t>
            </a:r>
            <a:r>
              <a:rPr lang="en-US" dirty="0">
                <a:solidFill>
                  <a:srgbClr val="FFFFFF"/>
                </a:solidFill>
                <a:effectLst/>
                <a:latin typeface="Helvetica" pitchFamily="2" charset="0"/>
              </a:rPr>
              <a:t>Dr. Masoud Sadjadi,</a:t>
            </a:r>
            <a:r>
              <a:rPr lang="en-US" i="1" dirty="0">
                <a:solidFill>
                  <a:srgbClr val="FFFFFF"/>
                </a:solidFill>
                <a:effectLst/>
                <a:latin typeface="Helvetica" pitchFamily="2" charset="0"/>
              </a:rPr>
              <a:t> </a:t>
            </a:r>
            <a:r>
              <a:rPr lang="en-US" dirty="0">
                <a:solidFill>
                  <a:srgbClr val="FFFFFF"/>
                </a:solidFill>
                <a:effectLst/>
                <a:latin typeface="Helvetica" pitchFamily="2" charset="0"/>
              </a:rPr>
              <a:t>Florida International University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BD45C69-2978-172B-A2A9-6082BCF5EBE9}"/>
              </a:ext>
            </a:extLst>
          </p:cNvPr>
          <p:cNvSpPr txBox="1"/>
          <p:nvPr/>
        </p:nvSpPr>
        <p:spPr>
          <a:xfrm>
            <a:off x="4804229" y="5786035"/>
            <a:ext cx="288834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Helvetica"/>
                <a:cs typeface="Helvetica"/>
              </a:rPr>
              <a:t>Date: December 5</a:t>
            </a:r>
            <a:r>
              <a:rPr lang="en-US" baseline="30000" dirty="0">
                <a:solidFill>
                  <a:schemeClr val="bg1"/>
                </a:solidFill>
                <a:latin typeface="Helvetica"/>
                <a:cs typeface="Helvetica"/>
              </a:rPr>
              <a:t>th</a:t>
            </a:r>
            <a:r>
              <a:rPr lang="en-US" dirty="0">
                <a:solidFill>
                  <a:schemeClr val="bg1"/>
                </a:solidFill>
                <a:latin typeface="Helvetica"/>
                <a:cs typeface="Helvetica"/>
              </a:rPr>
              <a:t>, 2025</a:t>
            </a:r>
          </a:p>
        </p:txBody>
      </p:sp>
    </p:spTree>
    <p:extLst>
      <p:ext uri="{BB962C8B-B14F-4D97-AF65-F5344CB8AC3E}">
        <p14:creationId xmlns:p14="http://schemas.microsoft.com/office/powerpoint/2010/main" val="22871284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E2BE5B-D405-FA82-980D-6B853DF86F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9AAE496-80CB-49D1-F7C7-82600CFEC02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The simulation successfully imitates malware behavior without actual risk to the system.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Sudden warning pop-up effectively shows psychological impact of an unexpected threat.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Final educational message clearly reinforces safe practices and improves user awareness.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7F28BC7-8411-DC58-A7D7-CA546C2241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Helvetica"/>
                <a:cs typeface="Arial"/>
              </a:rPr>
              <a:t>Evaluation</a:t>
            </a:r>
            <a:endParaRPr lang="en-US" dirty="0">
              <a:latin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5489281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D71FD0-C5EB-7326-5995-BC1C624965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532AE3F-2BDB-F6CD-650D-04ACA8BE793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Add cross-platform support (macOS/Linux)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Adding logging to measure user reactions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Include optional training quizzes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Improve UI and graphics for realism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3211225-406C-1842-1FB8-88EC4FA871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Helvetica" pitchFamily="2" charset="0"/>
              </a:rPr>
              <a:t>Future Work</a:t>
            </a:r>
          </a:p>
        </p:txBody>
      </p:sp>
    </p:spTree>
    <p:extLst>
      <p:ext uri="{BB962C8B-B14F-4D97-AF65-F5344CB8AC3E}">
        <p14:creationId xmlns:p14="http://schemas.microsoft.com/office/powerpoint/2010/main" val="3712098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21D995-9C2B-0BD7-7599-3292A53E8C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D708D1-959B-F660-E4B8-F6CE84DD582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USB drop attacks remain a real-world cybersecurity threat.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Our simulation teaches users how quickly malware can activate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It helps reinforce safe behaviors in a low-risk environment.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0C43669-143D-C066-4B4A-D28EC2671D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Helvetica"/>
                <a:cs typeface="Arial"/>
              </a:rPr>
              <a:t>Conclusion</a:t>
            </a:r>
            <a:endParaRPr lang="en-US" dirty="0">
              <a:latin typeface="Helvetica"/>
            </a:endParaRPr>
          </a:p>
        </p:txBody>
      </p:sp>
      <p:pic>
        <p:nvPicPr>
          <p:cNvPr id="4" name="Picture 3" descr="Usb Flash Drive Clipart PNG, Vector, PSD, and Clipart With Transparent  Background for Free Download | Pngtree">
            <a:extLst>
              <a:ext uri="{FF2B5EF4-FFF2-40B4-BE49-F238E27FC236}">
                <a16:creationId xmlns:a16="http://schemas.microsoft.com/office/drawing/2014/main" id="{1BA62AFC-4BCE-0F8A-A349-3F1EF18C5D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665154">
            <a:off x="8251674" y="793999"/>
            <a:ext cx="1548425" cy="957387"/>
          </a:xfrm>
          <a:prstGeom prst="rect">
            <a:avLst/>
          </a:prstGeom>
        </p:spPr>
      </p:pic>
      <p:pic>
        <p:nvPicPr>
          <p:cNvPr id="5" name="Picture 4" descr="Usb - Free networking icons">
            <a:extLst>
              <a:ext uri="{FF2B5EF4-FFF2-40B4-BE49-F238E27FC236}">
                <a16:creationId xmlns:a16="http://schemas.microsoft.com/office/drawing/2014/main" id="{09BF426C-8C69-E5F6-40FB-0FDBEB7C95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6424" y="788138"/>
            <a:ext cx="978878" cy="969110"/>
          </a:xfrm>
          <a:prstGeom prst="rect">
            <a:avLst/>
          </a:prstGeom>
        </p:spPr>
      </p:pic>
      <p:pic>
        <p:nvPicPr>
          <p:cNvPr id="6" name="Picture 5" descr="Usb - Free computer icons">
            <a:extLst>
              <a:ext uri="{FF2B5EF4-FFF2-40B4-BE49-F238E27FC236}">
                <a16:creationId xmlns:a16="http://schemas.microsoft.com/office/drawing/2014/main" id="{9098C250-A77C-7173-A980-3E2FFFA03D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933672">
            <a:off x="7522908" y="836230"/>
            <a:ext cx="744416" cy="744416"/>
          </a:xfrm>
          <a:prstGeom prst="rect">
            <a:avLst/>
          </a:prstGeom>
        </p:spPr>
      </p:pic>
      <p:pic>
        <p:nvPicPr>
          <p:cNvPr id="7" name="Picture 6" descr="Blue USB flash drive - Free vector clipart images on creazilla.com">
            <a:extLst>
              <a:ext uri="{FF2B5EF4-FFF2-40B4-BE49-F238E27FC236}">
                <a16:creationId xmlns:a16="http://schemas.microsoft.com/office/drawing/2014/main" id="{EB1B1B89-FA49-8734-AE2F-215767D8ED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54358" y="1078990"/>
            <a:ext cx="762001" cy="587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8299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60044592-2717-5544-BDA2-337795D66E7B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2994074" y="2799440"/>
            <a:ext cx="6203852" cy="1259120"/>
          </a:xfrm>
        </p:spPr>
        <p:txBody>
          <a:bodyPr>
            <a:noAutofit/>
          </a:bodyPr>
          <a:lstStyle/>
          <a:p>
            <a:r>
              <a:rPr lang="en-US" dirty="0">
                <a:latin typeface="Helvetica" pitchFamily="2" charset="0"/>
                <a:cs typeface="Arial"/>
              </a:rPr>
              <a:t>Thank you! </a:t>
            </a:r>
          </a:p>
          <a:p>
            <a:r>
              <a:rPr lang="en-US" dirty="0">
                <a:latin typeface="Helvetica" pitchFamily="2" charset="0"/>
                <a:cs typeface="Arial"/>
              </a:rPr>
              <a:t>We would be happy to take any questions. 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64FB039-E8CD-B54C-85C3-533C2258CD7A}"/>
              </a:ext>
            </a:extLst>
          </p:cNvPr>
          <p:cNvGrpSpPr/>
          <p:nvPr/>
        </p:nvGrpSpPr>
        <p:grpSpPr>
          <a:xfrm>
            <a:off x="2555362" y="2291874"/>
            <a:ext cx="487681" cy="2279905"/>
            <a:chOff x="1975104" y="2011680"/>
            <a:chExt cx="487681" cy="2779777"/>
          </a:xfrm>
          <a:solidFill>
            <a:srgbClr val="00FFFF"/>
          </a:solidFill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D4EF17E-E4E0-2649-B9F8-6459BA016D44}"/>
                </a:ext>
              </a:extLst>
            </p:cNvPr>
            <p:cNvSpPr/>
            <p:nvPr/>
          </p:nvSpPr>
          <p:spPr>
            <a:xfrm>
              <a:off x="1975104" y="2011680"/>
              <a:ext cx="110314" cy="27797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rgbClr val="00FFFF"/>
                </a:solidFill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4360EEAC-9137-8D4D-B2EB-C75754EEF60D}"/>
                </a:ext>
              </a:extLst>
            </p:cNvPr>
            <p:cNvSpPr/>
            <p:nvPr/>
          </p:nvSpPr>
          <p:spPr>
            <a:xfrm rot="5400000">
              <a:off x="2152051" y="1834734"/>
              <a:ext cx="133786" cy="487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rgbClr val="00FFFF"/>
                </a:solidFill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65F3118-4393-8343-A772-A38E8ED51B2C}"/>
                </a:ext>
              </a:extLst>
            </p:cNvPr>
            <p:cNvSpPr/>
            <p:nvPr/>
          </p:nvSpPr>
          <p:spPr>
            <a:xfrm rot="5400000">
              <a:off x="2151985" y="4480657"/>
              <a:ext cx="133920" cy="487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rgbClr val="00FFFF"/>
                </a:solidFill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6DA493BD-0AB3-1C41-A451-D157D2ADF004}"/>
              </a:ext>
            </a:extLst>
          </p:cNvPr>
          <p:cNvGrpSpPr/>
          <p:nvPr/>
        </p:nvGrpSpPr>
        <p:grpSpPr>
          <a:xfrm rot="10800000">
            <a:off x="9148955" y="2291874"/>
            <a:ext cx="487681" cy="2279905"/>
            <a:chOff x="1975104" y="2011680"/>
            <a:chExt cx="487681" cy="2779777"/>
          </a:xfrm>
          <a:solidFill>
            <a:srgbClr val="00FFFF"/>
          </a:solidFill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625A470-A4B5-8142-8CA5-CE6C459AFD53}"/>
                </a:ext>
              </a:extLst>
            </p:cNvPr>
            <p:cNvSpPr/>
            <p:nvPr/>
          </p:nvSpPr>
          <p:spPr>
            <a:xfrm>
              <a:off x="1975104" y="2011680"/>
              <a:ext cx="110314" cy="27797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3DDE266-7F14-904C-A042-2E4181E8F2EA}"/>
                </a:ext>
              </a:extLst>
            </p:cNvPr>
            <p:cNvSpPr/>
            <p:nvPr/>
          </p:nvSpPr>
          <p:spPr>
            <a:xfrm rot="5400000">
              <a:off x="2152051" y="1834734"/>
              <a:ext cx="133786" cy="487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CBF656C-551E-4E49-83CD-E761771E6CC7}"/>
                </a:ext>
              </a:extLst>
            </p:cNvPr>
            <p:cNvSpPr/>
            <p:nvPr/>
          </p:nvSpPr>
          <p:spPr>
            <a:xfrm rot="5400000">
              <a:off x="2151985" y="4480657"/>
              <a:ext cx="133920" cy="487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68243C0C-E8E0-0C81-4172-A9B87946FB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290" y="2346739"/>
            <a:ext cx="2291873" cy="2291873"/>
          </a:xfrm>
          <a:prstGeom prst="rect">
            <a:avLst/>
          </a:prstGeom>
        </p:spPr>
      </p:pic>
      <p:pic>
        <p:nvPicPr>
          <p:cNvPr id="15" name="Picture 14" descr="Usb - Free computer icons">
            <a:extLst>
              <a:ext uri="{FF2B5EF4-FFF2-40B4-BE49-F238E27FC236}">
                <a16:creationId xmlns:a16="http://schemas.microsoft.com/office/drawing/2014/main" id="{32354ED7-A9F6-01D2-A5A3-31318A38CC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60000">
            <a:off x="9923272" y="2585969"/>
            <a:ext cx="1760417" cy="1740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7010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F79C512-F028-824E-91F2-9E2FECA850A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590222" y="1939925"/>
            <a:ext cx="9319254" cy="4338956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457200" indent="-457200">
              <a:buChar char="•"/>
            </a:pPr>
            <a:r>
              <a:rPr lang="en-US">
                <a:latin typeface="Arial"/>
                <a:cs typeface="Arial"/>
              </a:rPr>
              <a:t>USB Drop Attacks are a real-world social engineering tactic used to exploit human curiosity.</a:t>
            </a:r>
          </a:p>
          <a:p>
            <a:pPr marL="457200" indent="-457200">
              <a:buChar char="•"/>
            </a:pPr>
            <a:r>
              <a:rPr lang="en-US">
                <a:latin typeface="Arial"/>
                <a:cs typeface="Arial"/>
              </a:rPr>
              <a:t>Many people plug in unknown USBs without considering potential risks.</a:t>
            </a:r>
            <a:endParaRPr lang="en-US"/>
          </a:p>
          <a:p>
            <a:pPr marL="457200" indent="-457200">
              <a:buChar char="•"/>
            </a:pPr>
            <a:r>
              <a:rPr lang="en-US">
                <a:latin typeface="Arial"/>
                <a:cs typeface="Arial"/>
              </a:rPr>
              <a:t>Our motivation is to build a safe and controlled simulation that demonstrates a malicious USB attack and educates users.</a:t>
            </a:r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5087496-8249-1841-8F34-D0D75CAF3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Helvetica" pitchFamily="2" charset="0"/>
              </a:rPr>
              <a:t>Problem &amp; Motivation</a:t>
            </a:r>
          </a:p>
        </p:txBody>
      </p:sp>
    </p:spTree>
    <p:extLst>
      <p:ext uri="{BB962C8B-B14F-4D97-AF65-F5344CB8AC3E}">
        <p14:creationId xmlns:p14="http://schemas.microsoft.com/office/powerpoint/2010/main" val="14441149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B5A565-7140-C848-A7D7-0820125AFA8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04505" y="1414454"/>
            <a:ext cx="4506824" cy="3280664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200">
                <a:solidFill>
                  <a:schemeClr val="tx1">
                    <a:lumMod val="76000"/>
                    <a:lumOff val="24000"/>
                  </a:schemeClr>
                </a:solidFill>
                <a:latin typeface="Arial"/>
                <a:cs typeface="Arial"/>
              </a:rPr>
              <a:t>Our goal is to simulate a realistic "malicious" payload.</a:t>
            </a:r>
          </a:p>
          <a:p>
            <a:r>
              <a:rPr lang="en-US" sz="2200">
                <a:solidFill>
                  <a:schemeClr val="tx1">
                    <a:lumMod val="76000"/>
                    <a:lumOff val="24000"/>
                  </a:schemeClr>
                </a:solidFill>
                <a:latin typeface="Arial"/>
                <a:cs typeface="Arial"/>
              </a:rPr>
              <a:t>Demonstrate potential real-world consequences without causing any actual harm.</a:t>
            </a:r>
          </a:p>
          <a:p>
            <a:r>
              <a:rPr lang="en-US" sz="2200">
                <a:solidFill>
                  <a:schemeClr val="tx1">
                    <a:lumMod val="76000"/>
                    <a:lumOff val="24000"/>
                  </a:schemeClr>
                </a:solidFill>
                <a:latin typeface="Arial"/>
                <a:cs typeface="Arial"/>
              </a:rPr>
              <a:t>Highlight how attackers take advantage of user curiosity and misplaced trust.</a:t>
            </a:r>
          </a:p>
          <a:p>
            <a:r>
              <a:rPr lang="en-US" sz="2200">
                <a:solidFill>
                  <a:schemeClr val="tx1">
                    <a:lumMod val="76000"/>
                    <a:lumOff val="24000"/>
                  </a:schemeClr>
                </a:solidFill>
                <a:latin typeface="Arial"/>
                <a:cs typeface="Arial"/>
              </a:rPr>
              <a:t>Provide warnings and tips to educate the user on safe USB practices and spread awareness.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A8C1EE6-748C-B340-897D-5A6EDA65C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955" y="391886"/>
            <a:ext cx="3802775" cy="949927"/>
          </a:xfrm>
        </p:spPr>
        <p:txBody>
          <a:bodyPr/>
          <a:lstStyle/>
          <a:p>
            <a:r>
              <a:rPr lang="en-US" sz="3600">
                <a:latin typeface="Helvetica"/>
                <a:cs typeface="Arial"/>
              </a:rPr>
              <a:t>Purpose &amp; Goals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CF61709-9C01-3039-4191-C5B63B6715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9415" y="4152361"/>
            <a:ext cx="6501771" cy="108240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33A2ACB-9166-E306-260D-CF215F2536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8625" y="1717166"/>
            <a:ext cx="3943350" cy="1990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0881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AE4591-B8F7-A040-9BAD-194C10F3BF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34760" y="3322248"/>
            <a:ext cx="6998738" cy="2784993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285750" indent="-285750">
              <a:buChar char="•"/>
            </a:pPr>
            <a:r>
              <a:rPr lang="en-US" sz="1900" dirty="0">
                <a:latin typeface="Arial"/>
                <a:cs typeface="Arial"/>
              </a:rPr>
              <a:t>We developed a Python-based simulation that imitates real malicious USB behavior.</a:t>
            </a:r>
          </a:p>
          <a:p>
            <a:pPr marL="285750" indent="-285750">
              <a:buChar char="•"/>
            </a:pPr>
            <a:r>
              <a:rPr lang="en-US" sz="1900" dirty="0">
                <a:latin typeface="Arial"/>
                <a:cs typeface="Arial"/>
              </a:rPr>
              <a:t>Created a standalone Windows executable (.exe) with the deceptive file name "</a:t>
            </a:r>
            <a:r>
              <a:rPr lang="en-US" sz="1900">
                <a:latin typeface="Arial"/>
                <a:cs typeface="Arial"/>
              </a:rPr>
              <a:t>CNT4403_AnswerKey</a:t>
            </a:r>
            <a:r>
              <a:rPr lang="en-US" sz="1900" dirty="0">
                <a:latin typeface="Arial"/>
                <a:cs typeface="Arial"/>
              </a:rPr>
              <a:t>”. </a:t>
            </a:r>
            <a:endParaRPr lang="en-US" sz="1900" dirty="0"/>
          </a:p>
          <a:p>
            <a:pPr marL="285750" indent="-285750">
              <a:buChar char="•"/>
            </a:pPr>
            <a:r>
              <a:rPr lang="en-US" sz="1900" dirty="0">
                <a:latin typeface="Arial"/>
                <a:cs typeface="Arial"/>
              </a:rPr>
              <a:t>Tested the simulation across multiple Windows devices to ensure consistent and safe behavior.</a:t>
            </a:r>
          </a:p>
          <a:p>
            <a:pPr marL="285750" indent="-285750">
              <a:buChar char="•"/>
            </a:pPr>
            <a:r>
              <a:rPr lang="en-US" sz="1900" dirty="0">
                <a:latin typeface="Arial"/>
                <a:cs typeface="Arial"/>
              </a:rPr>
              <a:t>Followed an agile workflow completing daily scrums, sprint planning, and sprint reviews.</a:t>
            </a:r>
            <a:endParaRPr lang="en-US" sz="1900" dirty="0"/>
          </a:p>
          <a:p>
            <a:pPr marL="285750" indent="-285750">
              <a:buChar char="•"/>
            </a:pPr>
            <a:endParaRPr lang="en-US" dirty="0"/>
          </a:p>
          <a:p>
            <a:pPr marL="285750" indent="-285750">
              <a:buChar char="•"/>
            </a:pP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36DEB8A-1754-A44C-8BA6-10F30B03C7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solidFill>
                  <a:srgbClr val="FFFFFF"/>
                </a:solidFill>
                <a:latin typeface="Helvetica"/>
                <a:cs typeface="Arial"/>
              </a:rPr>
              <a:t>Methodology Overview</a:t>
            </a:r>
            <a:endParaRPr lang="en-US"/>
          </a:p>
        </p:txBody>
      </p:sp>
      <p:pic>
        <p:nvPicPr>
          <p:cNvPr id="2" name="Picture Placeholder 1">
            <a:extLst>
              <a:ext uri="{FF2B5EF4-FFF2-40B4-BE49-F238E27FC236}">
                <a16:creationId xmlns:a16="http://schemas.microsoft.com/office/drawing/2014/main" id="{C7A3A354-E375-1B05-FD0A-09E6A6287A4D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2"/>
          <a:stretch>
            <a:fillRect/>
          </a:stretch>
        </p:blipFill>
        <p:spPr>
          <a:xfrm>
            <a:off x="7133498" y="1196627"/>
            <a:ext cx="4501961" cy="2125621"/>
          </a:xfrm>
          <a:prstGeom prst="rect">
            <a:avLst/>
          </a:prstGeom>
          <a:noFill/>
          <a:ln w="57150">
            <a:solidFill>
              <a:srgbClr val="CC0066"/>
            </a:solidFill>
          </a:ln>
        </p:spPr>
      </p:pic>
      <p:pic>
        <p:nvPicPr>
          <p:cNvPr id="6" name="Picture 5" descr="A screenshot of a computer&#10;&#10;AI-generated content may be incorrect.">
            <a:extLst>
              <a:ext uri="{FF2B5EF4-FFF2-40B4-BE49-F238E27FC236}">
                <a16:creationId xmlns:a16="http://schemas.microsoft.com/office/drawing/2014/main" id="{76576FAC-16EC-61AD-60C1-5B9A7F1C61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2378" y="3821241"/>
            <a:ext cx="3124200" cy="2286000"/>
          </a:xfrm>
          <a:prstGeom prst="rect">
            <a:avLst/>
          </a:prstGeom>
          <a:ln w="57150">
            <a:solidFill>
              <a:srgbClr val="CC0066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84F85E8-B3CA-5223-FE75-E4DC3505F6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4672" y="4202609"/>
            <a:ext cx="523390" cy="512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5096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766F29-29DB-E348-ADA1-FC05598FEE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88922EF-4CF2-7ACA-F341-342454BDD20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39102" y="2507100"/>
            <a:ext cx="4700081" cy="1843226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400" dirty="0">
                <a:solidFill>
                  <a:srgbClr val="404040"/>
                </a:solidFill>
                <a:latin typeface="Arial"/>
                <a:cs typeface="Arial"/>
              </a:rPr>
              <a:t>Python 3.14.0</a:t>
            </a:r>
          </a:p>
          <a:p>
            <a:r>
              <a:rPr lang="en-US" sz="2400" dirty="0">
                <a:solidFill>
                  <a:srgbClr val="404040"/>
                </a:solidFill>
                <a:latin typeface="Arial"/>
                <a:cs typeface="Arial"/>
              </a:rPr>
              <a:t>Tkinter for GUI pop-up </a:t>
            </a:r>
          </a:p>
          <a:p>
            <a:r>
              <a:rPr lang="en-US" sz="2400" dirty="0">
                <a:solidFill>
                  <a:srgbClr val="404040"/>
                </a:solidFill>
                <a:latin typeface="Arial"/>
                <a:cs typeface="Arial"/>
              </a:rPr>
              <a:t>Time-based terminal outputs</a:t>
            </a:r>
          </a:p>
          <a:p>
            <a:r>
              <a:rPr lang="en-US" sz="2400" dirty="0">
                <a:solidFill>
                  <a:srgbClr val="404040"/>
                </a:solidFill>
                <a:latin typeface="Arial"/>
                <a:cs typeface="Arial"/>
              </a:rPr>
              <a:t>PyInstaller to convert Python Script to .exe file </a:t>
            </a:r>
          </a:p>
          <a:p>
            <a:endParaRPr lang="en-US" dirty="0"/>
          </a:p>
        </p:txBody>
      </p:sp>
      <p:pic>
        <p:nvPicPr>
          <p:cNvPr id="5" name="Content Placeholder 4" descr="Demystifying PyInstaller | A Journey into Decompiling Python Executables |  by Serj Novoselov | InfoSec Write-ups">
            <a:extLst>
              <a:ext uri="{FF2B5EF4-FFF2-40B4-BE49-F238E27FC236}">
                <a16:creationId xmlns:a16="http://schemas.microsoft.com/office/drawing/2014/main" id="{AC5387E2-D543-952C-78B6-4DD5BBC7E08D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795442" y="948872"/>
            <a:ext cx="3523435" cy="2082267"/>
          </a:xfrm>
          <a:prstGeom prst="rect">
            <a:avLst/>
          </a:prstGeom>
          <a:ln w="57150">
            <a:solidFill>
              <a:schemeClr val="accent3"/>
            </a:solidFill>
          </a:ln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843AE0D3-FB4F-3859-4A74-AF42838862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290" y="359229"/>
            <a:ext cx="3802775" cy="1341813"/>
          </a:xfrm>
        </p:spPr>
        <p:txBody>
          <a:bodyPr/>
          <a:lstStyle/>
          <a:p>
            <a:r>
              <a:rPr lang="en-US" sz="3600">
                <a:latin typeface="Helvetica" pitchFamily="2" charset="0"/>
              </a:rPr>
              <a:t>Technical Design &amp; Tools Used</a:t>
            </a:r>
          </a:p>
        </p:txBody>
      </p:sp>
      <p:pic>
        <p:nvPicPr>
          <p:cNvPr id="3" name="Picture 2" descr="A screenshot of a computer error&#10;&#10;AI-generated content may be incorrect.">
            <a:extLst>
              <a:ext uri="{FF2B5EF4-FFF2-40B4-BE49-F238E27FC236}">
                <a16:creationId xmlns:a16="http://schemas.microsoft.com/office/drawing/2014/main" id="{F082C52A-09E1-A5E7-E2E1-4DBBEA3A79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9286" y="3428713"/>
            <a:ext cx="4522680" cy="2452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3487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DAA986-7EA3-B5E9-E335-F1135109C7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EF1D9EE-536E-923D-BCE5-8F5877F263A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15646" y="1716775"/>
            <a:ext cx="4251624" cy="3280664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400">
                <a:latin typeface="Arial"/>
                <a:cs typeface="Arial"/>
              </a:rPr>
              <a:t>Automatically triggers a simulation when double-clicked and opened. </a:t>
            </a:r>
            <a:endParaRPr lang="en-US" sz="2400">
              <a:solidFill>
                <a:srgbClr val="000000"/>
              </a:solidFill>
              <a:latin typeface="Arial"/>
              <a:cs typeface="Arial"/>
            </a:endParaRPr>
          </a:p>
          <a:p>
            <a:r>
              <a:rPr lang="en-US" sz="2400">
                <a:latin typeface="Arial"/>
                <a:cs typeface="Arial"/>
              </a:rPr>
              <a:t>Displays: </a:t>
            </a:r>
            <a:endParaRPr lang="en-US" sz="2400">
              <a:solidFill>
                <a:srgbClr val="000000"/>
              </a:solidFill>
              <a:latin typeface="Arial"/>
              <a:cs typeface="Arial"/>
            </a:endParaRPr>
          </a:p>
          <a:p>
            <a:pPr lvl="1"/>
            <a:r>
              <a:rPr lang="en-US" sz="2400">
                <a:latin typeface="Arial"/>
                <a:cs typeface="Arial"/>
              </a:rPr>
              <a:t>Fake system scan</a:t>
            </a:r>
            <a:endParaRPr lang="en-US" sz="2400">
              <a:solidFill>
                <a:srgbClr val="000000"/>
              </a:solidFill>
              <a:latin typeface="Arial"/>
              <a:cs typeface="Arial"/>
            </a:endParaRPr>
          </a:p>
          <a:p>
            <a:pPr lvl="1"/>
            <a:r>
              <a:rPr lang="en-US" sz="2400">
                <a:latin typeface="Arial"/>
                <a:cs typeface="Arial"/>
              </a:rPr>
              <a:t>Fake loading bar </a:t>
            </a:r>
            <a:endParaRPr lang="en-US" sz="2400">
              <a:solidFill>
                <a:srgbClr val="000000"/>
              </a:solidFill>
              <a:latin typeface="Arial"/>
              <a:cs typeface="Arial"/>
            </a:endParaRPr>
          </a:p>
          <a:p>
            <a:pPr lvl="1"/>
            <a:r>
              <a:rPr lang="en-US" sz="2400">
                <a:latin typeface="Arial"/>
                <a:cs typeface="Arial"/>
              </a:rPr>
              <a:t>Terminal-style warnings</a:t>
            </a:r>
            <a:endParaRPr lang="en-US" sz="2400">
              <a:solidFill>
                <a:srgbClr val="000000"/>
              </a:solidFill>
              <a:latin typeface="Arial"/>
              <a:cs typeface="Arial"/>
            </a:endParaRPr>
          </a:p>
          <a:p>
            <a:pPr lvl="1"/>
            <a:r>
              <a:rPr lang="en-US" sz="2400">
                <a:latin typeface="Arial"/>
                <a:cs typeface="Arial"/>
              </a:rPr>
              <a:t>Educational message with safety tips 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9654482-81E6-2F3D-A227-68D3F58558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955" y="391886"/>
            <a:ext cx="3802775" cy="949927"/>
          </a:xfrm>
        </p:spPr>
        <p:txBody>
          <a:bodyPr/>
          <a:lstStyle/>
          <a:p>
            <a:r>
              <a:rPr lang="en-US" sz="3600">
                <a:latin typeface="Helvetica"/>
                <a:cs typeface="Helvetica"/>
              </a:rPr>
              <a:t>How the Payload Works</a:t>
            </a:r>
            <a:endParaRPr lang="en-US"/>
          </a:p>
        </p:txBody>
      </p:sp>
      <p:pic>
        <p:nvPicPr>
          <p:cNvPr id="9" name="Content Placeholder 8" descr="A screenshot of a computer&#10;&#10;AI-generated content may be incorrect.">
            <a:extLst>
              <a:ext uri="{FF2B5EF4-FFF2-40B4-BE49-F238E27FC236}">
                <a16:creationId xmlns:a16="http://schemas.microsoft.com/office/drawing/2014/main" id="{C6B24627-2E44-4134-67BC-4BDBA315A212}"/>
              </a:ext>
            </a:extLst>
          </p:cNvPr>
          <p:cNvPicPr>
            <a:picLocks noGrp="1" noChangeAspect="1"/>
          </p:cNvPicPr>
          <p:nvPr>
            <p:ph sz="quarter" idx="12"/>
          </p:nvPr>
        </p:nvPicPr>
        <p:blipFill>
          <a:blip r:embed="rId2"/>
          <a:srcRect r="1042" b="1205"/>
          <a:stretch>
            <a:fillRect/>
          </a:stretch>
        </p:blipFill>
        <p:spPr>
          <a:xfrm>
            <a:off x="5468578" y="2167054"/>
            <a:ext cx="6340982" cy="1915710"/>
          </a:xfrm>
          <a:ln w="57150">
            <a:solidFill>
              <a:srgbClr val="CC0066"/>
            </a:solidFill>
          </a:ln>
        </p:spPr>
      </p:pic>
    </p:spTree>
    <p:extLst>
      <p:ext uri="{BB962C8B-B14F-4D97-AF65-F5344CB8AC3E}">
        <p14:creationId xmlns:p14="http://schemas.microsoft.com/office/powerpoint/2010/main" val="32503419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B8239A-DD2E-DDB2-30CD-214092C2B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diagram of a software system&#10;&#10;AI-generated content may be incorrect.">
            <a:extLst>
              <a:ext uri="{FF2B5EF4-FFF2-40B4-BE49-F238E27FC236}">
                <a16:creationId xmlns:a16="http://schemas.microsoft.com/office/drawing/2014/main" id="{814C05F3-E900-9B4B-73E0-3880C4FF69CA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rcRect l="1595" t="6240" r="939" b="4320"/>
          <a:stretch>
            <a:fillRect/>
          </a:stretch>
        </p:blipFill>
        <p:spPr>
          <a:xfrm>
            <a:off x="2476211" y="1111108"/>
            <a:ext cx="6815327" cy="5241383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75037435-3E44-F646-1706-3DF4734614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9920" y="495137"/>
            <a:ext cx="5470482" cy="845923"/>
          </a:xfrm>
        </p:spPr>
        <p:txBody>
          <a:bodyPr/>
          <a:lstStyle/>
          <a:p>
            <a:r>
              <a:rPr lang="en-US" dirty="0">
                <a:solidFill>
                  <a:schemeClr val="accent3"/>
                </a:solidFill>
              </a:rPr>
              <a:t>Architectural C4 Diagram </a:t>
            </a:r>
          </a:p>
        </p:txBody>
      </p:sp>
    </p:spTree>
    <p:extLst>
      <p:ext uri="{BB962C8B-B14F-4D97-AF65-F5344CB8AC3E}">
        <p14:creationId xmlns:p14="http://schemas.microsoft.com/office/powerpoint/2010/main" val="14935802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AD3A8C-8024-4996-A71C-6628A12A94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F51322-592A-A12D-6CDA-DF49605C66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0513" y="3429000"/>
            <a:ext cx="6015924" cy="208393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Arial"/>
                <a:cs typeface="Arial"/>
              </a:rPr>
              <a:t>Working .exe tested successfully on Windows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Arial"/>
                <a:cs typeface="Arial"/>
              </a:rPr>
              <a:t>GUI pop-up displays correctly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Arial"/>
                <a:cs typeface="Arial"/>
              </a:rPr>
              <a:t>Terminal-like simulation behaves as expected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01392D8-3604-1667-6F79-5E0CCD40B4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2188" y="959894"/>
            <a:ext cx="5103812" cy="1854093"/>
          </a:xfrm>
        </p:spPr>
        <p:txBody>
          <a:bodyPr/>
          <a:lstStyle/>
          <a:p>
            <a:r>
              <a:rPr lang="en-US" dirty="0">
                <a:latin typeface="Helvetica" pitchFamily="2" charset="0"/>
              </a:rPr>
              <a:t>Implementation Results</a:t>
            </a:r>
          </a:p>
        </p:txBody>
      </p:sp>
      <p:pic>
        <p:nvPicPr>
          <p:cNvPr id="20" name="Picture 19" descr="4 USB Dangers Lurking in Your Laptop and Phone Ports">
            <a:extLst>
              <a:ext uri="{FF2B5EF4-FFF2-40B4-BE49-F238E27FC236}">
                <a16:creationId xmlns:a16="http://schemas.microsoft.com/office/drawing/2014/main" id="{E52FC7F3-2776-1CE5-766D-E0F49DBE7B8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31" t="-1169" r="13388" b="96"/>
          <a:stretch>
            <a:fillRect/>
          </a:stretch>
        </p:blipFill>
        <p:spPr>
          <a:xfrm>
            <a:off x="6851598" y="1139678"/>
            <a:ext cx="4486418" cy="3065717"/>
          </a:xfrm>
          <a:prstGeom prst="rect">
            <a:avLst/>
          </a:prstGeom>
          <a:ln w="57150">
            <a:solidFill>
              <a:schemeClr val="accent3"/>
            </a:solidFill>
          </a:ln>
        </p:spPr>
      </p:pic>
    </p:spTree>
    <p:extLst>
      <p:ext uri="{BB962C8B-B14F-4D97-AF65-F5344CB8AC3E}">
        <p14:creationId xmlns:p14="http://schemas.microsoft.com/office/powerpoint/2010/main" val="25392120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ED291584-D8E1-B4BB-B531-64004BB4A8BA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4082646025"/>
              </p:ext>
            </p:extLst>
          </p:nvPr>
        </p:nvGraphicFramePr>
        <p:xfrm>
          <a:off x="1518834" y="2044394"/>
          <a:ext cx="9469464" cy="36610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59B55C04-3450-F74D-9307-74A4671A7C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3"/>
                </a:solidFill>
              </a:rPr>
              <a:t>Demonstration </a:t>
            </a:r>
          </a:p>
        </p:txBody>
      </p:sp>
      <p:pic>
        <p:nvPicPr>
          <p:cNvPr id="6" name="Picture 5" descr="A screenshot of a computer&#10;&#10;AI-generated content may be incorrect.">
            <a:extLst>
              <a:ext uri="{FF2B5EF4-FFF2-40B4-BE49-F238E27FC236}">
                <a16:creationId xmlns:a16="http://schemas.microsoft.com/office/drawing/2014/main" id="{DA6307C4-8C4A-206F-3B03-A81B12CAC7E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08569" y="3429000"/>
            <a:ext cx="2216257" cy="1621652"/>
          </a:xfrm>
          <a:prstGeom prst="rect">
            <a:avLst/>
          </a:prstGeom>
          <a:ln w="88900">
            <a:solidFill>
              <a:schemeClr val="accent3"/>
            </a:solidFill>
          </a:ln>
        </p:spPr>
      </p:pic>
      <p:pic>
        <p:nvPicPr>
          <p:cNvPr id="8" name="Picture 7" descr="A screenshot of a computer&#10;&#10;AI-generated content may be incorrect.">
            <a:extLst>
              <a:ext uri="{FF2B5EF4-FFF2-40B4-BE49-F238E27FC236}">
                <a16:creationId xmlns:a16="http://schemas.microsoft.com/office/drawing/2014/main" id="{9C9874CB-2F04-479A-F2FF-D2D47DBE19A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46339" y="3634159"/>
            <a:ext cx="3920837" cy="1218819"/>
          </a:xfrm>
          <a:prstGeom prst="rect">
            <a:avLst/>
          </a:prstGeom>
          <a:ln w="88900">
            <a:solidFill>
              <a:schemeClr val="accent3"/>
            </a:solidFill>
          </a:ln>
        </p:spPr>
      </p:pic>
      <p:pic>
        <p:nvPicPr>
          <p:cNvPr id="10" name="Picture 9" descr="A screenshot of a computer error&#10;&#10;AI-generated content may be incorrect.">
            <a:extLst>
              <a:ext uri="{FF2B5EF4-FFF2-40B4-BE49-F238E27FC236}">
                <a16:creationId xmlns:a16="http://schemas.microsoft.com/office/drawing/2014/main" id="{1CDFA87D-26EC-590B-7FCD-0CD3E25FD54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50625" y="3429000"/>
            <a:ext cx="2245029" cy="1621652"/>
          </a:xfrm>
          <a:prstGeom prst="rect">
            <a:avLst/>
          </a:prstGeom>
          <a:ln w="88900">
            <a:solidFill>
              <a:schemeClr val="accent3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E3CD759-00C6-B5BF-0477-CD202F8FFC8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67769" y="3560351"/>
            <a:ext cx="629167" cy="629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458795"/>
      </p:ext>
    </p:extLst>
  </p:cSld>
  <p:clrMapOvr>
    <a:masterClrMapping/>
  </p:clrMapOvr>
</p:sld>
</file>

<file path=ppt/theme/theme1.xml><?xml version="1.0" encoding="utf-8"?>
<a:theme xmlns:a="http://schemas.openxmlformats.org/drawingml/2006/main" name="FIU Real Triumphs Template">
  <a:themeElements>
    <a:clrScheme name="FIU Brand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052950"/>
      </a:accent1>
      <a:accent2>
        <a:srgbClr val="B6862C"/>
      </a:accent2>
      <a:accent3>
        <a:srgbClr val="CC0066"/>
      </a:accent3>
      <a:accent4>
        <a:srgbClr val="00FFFF"/>
      </a:accent4>
      <a:accent5>
        <a:srgbClr val="FFFFFF"/>
      </a:accent5>
      <a:accent6>
        <a:srgbClr val="FFCC00"/>
      </a:accent6>
      <a:hlink>
        <a:srgbClr val="CC0066"/>
      </a:hlink>
      <a:folHlink>
        <a:srgbClr val="CC00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IU Real Triumphs Template" id="{D6BF73C1-EEDE-AC48-AD9C-ADD1887087B1}" vid="{ED22C5F8-F212-AF47-9EA2-9B7F431F38E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CE5B01EE2D43479BD19C8CF7AEE55D" ma:contentTypeVersion="12" ma:contentTypeDescription="Create a new document." ma:contentTypeScope="" ma:versionID="a792a0eb61c6e3d0af56e75976b112ab">
  <xsd:schema xmlns:xsd="http://www.w3.org/2001/XMLSchema" xmlns:xs="http://www.w3.org/2001/XMLSchema" xmlns:p="http://schemas.microsoft.com/office/2006/metadata/properties" xmlns:ns2="59a830c1-7073-48e7-a623-528add45a120" xmlns:ns3="8234652b-4e88-4c30-a994-e272914a045d" targetNamespace="http://schemas.microsoft.com/office/2006/metadata/properties" ma:root="true" ma:fieldsID="db521cf01f2e986fc188d12fa945b393" ns2:_="" ns3:_="">
    <xsd:import namespace="59a830c1-7073-48e7-a623-528add45a120"/>
    <xsd:import namespace="8234652b-4e88-4c30-a994-e272914a04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a830c1-7073-48e7-a623-528add45a1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34652b-4e88-4c30-a994-e272914a045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8234652b-4e88-4c30-a994-e272914a045d">
      <UserInfo>
        <DisplayName>Cristhofer Lugo</DisplayName>
        <AccountId>561</AccountId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85E059B-1A0E-48BD-8AB8-8C341A15E41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9a830c1-7073-48e7-a623-528add45a120"/>
    <ds:schemaRef ds:uri="8234652b-4e88-4c30-a994-e272914a04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C7C3D29-A4F2-43AB-8FED-DD753DD8B873}">
  <ds:schemaRefs>
    <ds:schemaRef ds:uri="http://schemas.microsoft.com/office/2006/metadata/properties"/>
    <ds:schemaRef ds:uri="http://purl.org/dc/elements/1.1/"/>
    <ds:schemaRef ds:uri="8234652b-4e88-4c30-a994-e272914a045d"/>
    <ds:schemaRef ds:uri="59a830c1-7073-48e7-a623-528add45a120"/>
    <ds:schemaRef ds:uri="http://schemas.openxmlformats.org/package/2006/metadata/core-properties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08AEC1B4-4216-423B-B0BB-82F5843B235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FIU Real Triumphs Template</Template>
  <TotalTime>1416</TotalTime>
  <Words>382</Words>
  <Application>Microsoft Macintosh PowerPoint</Application>
  <PresentationFormat>Widescreen</PresentationFormat>
  <Paragraphs>54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Helvetica</vt:lpstr>
      <vt:lpstr>FIU Real Triumphs Template</vt:lpstr>
      <vt:lpstr>USB Drop Attack Simulation </vt:lpstr>
      <vt:lpstr>Problem &amp; Motivation</vt:lpstr>
      <vt:lpstr>Purpose &amp; Goals</vt:lpstr>
      <vt:lpstr>Methodology Overview</vt:lpstr>
      <vt:lpstr>Technical Design &amp; Tools Used</vt:lpstr>
      <vt:lpstr>How the Payload Works</vt:lpstr>
      <vt:lpstr>Architectural C4 Diagram </vt:lpstr>
      <vt:lpstr>Implementation Results</vt:lpstr>
      <vt:lpstr>Demonstration </vt:lpstr>
      <vt:lpstr>Evaluation</vt:lpstr>
      <vt:lpstr>Future Work</vt:lpstr>
      <vt:lpstr>Conclusion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Plasencia</dc:creator>
  <cp:lastModifiedBy>Barbara Andino</cp:lastModifiedBy>
  <cp:revision>69</cp:revision>
  <dcterms:created xsi:type="dcterms:W3CDTF">2020-08-12T18:54:24Z</dcterms:created>
  <dcterms:modified xsi:type="dcterms:W3CDTF">2025-12-15T04:27:54Z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24900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MSIP_Label_73837e4b-0ef7-4679-94b0-bbfe96e46d8f_Enabled">
    <vt:lpwstr>true</vt:lpwstr>
  </property>
  <property fmtid="{D5CDD505-2E9C-101B-9397-08002B2CF9AE}" pid="11" name="MSIP_Label_73837e4b-0ef7-4679-94b0-bbfe96e46d8f_SetDate">
    <vt:lpwstr>2025-12-03T19:04:15Z</vt:lpwstr>
  </property>
  <property fmtid="{D5CDD505-2E9C-101B-9397-08002B2CF9AE}" pid="12" name="MSIP_Label_73837e4b-0ef7-4679-94b0-bbfe96e46d8f_Method">
    <vt:lpwstr>Privileged</vt:lpwstr>
  </property>
  <property fmtid="{D5CDD505-2E9C-101B-9397-08002B2CF9AE}" pid="13" name="MSIP_Label_73837e4b-0ef7-4679-94b0-bbfe96e46d8f_Name">
    <vt:lpwstr>Public</vt:lpwstr>
  </property>
  <property fmtid="{D5CDD505-2E9C-101B-9397-08002B2CF9AE}" pid="14" name="MSIP_Label_73837e4b-0ef7-4679-94b0-bbfe96e46d8f_SiteId">
    <vt:lpwstr>ac79e5a8-e0e4-434b-a292-2c89b5c28366</vt:lpwstr>
  </property>
  <property fmtid="{D5CDD505-2E9C-101B-9397-08002B2CF9AE}" pid="15" name="MSIP_Label_73837e4b-0ef7-4679-94b0-bbfe96e46d8f_ActionId">
    <vt:lpwstr>9be67482-5f54-43b1-89f5-05f80cb84f2f</vt:lpwstr>
  </property>
  <property fmtid="{D5CDD505-2E9C-101B-9397-08002B2CF9AE}" pid="16" name="MSIP_Label_73837e4b-0ef7-4679-94b0-bbfe96e46d8f_ContentBits">
    <vt:lpwstr>0</vt:lpwstr>
  </property>
  <property fmtid="{D5CDD505-2E9C-101B-9397-08002B2CF9AE}" pid="17" name="MSIP_Label_73837e4b-0ef7-4679-94b0-bbfe96e46d8f_Tag">
    <vt:lpwstr>50, 0, 1, 1</vt:lpwstr>
  </property>
</Properties>
</file>