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4"/>
  </p:sldMasterIdLst>
  <p:sldIdLst>
    <p:sldId id="256" r:id="rId5"/>
    <p:sldId id="257" r:id="rId6"/>
    <p:sldId id="258" r:id="rId7"/>
    <p:sldId id="260" r:id="rId8"/>
    <p:sldId id="261" r:id="rId9"/>
    <p:sldId id="262" r:id="rId10"/>
    <p:sldId id="263" r:id="rId11"/>
    <p:sldId id="264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4" autoAdjust="0"/>
    <p:restoredTop sz="94660"/>
  </p:normalViewPr>
  <p:slideViewPr>
    <p:cSldViewPr snapToGrid="0">
      <p:cViewPr varScale="1">
        <p:scale>
          <a:sx n="68" d="100"/>
          <a:sy n="68" d="100"/>
        </p:scale>
        <p:origin x="96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24T23:47:10.548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21127.54492"/>
      <inkml:brushProperty name="anchorY" value="-18290.625"/>
      <inkml:brushProperty name="scaleFactor" value="0.5"/>
    </inkml:brush>
  </inkml:definitions>
  <inkml:trace contextRef="#ctx0" brushRef="#br0">0 1 24575,'0'0'0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24T23:47:15.094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22397.54492"/>
      <inkml:brushProperty name="anchorY" value="-19560.625"/>
      <inkml:brushProperty name="scaleFactor" value="0.5"/>
    </inkml:brush>
  </inkml:definitions>
  <inkml:trace contextRef="#ctx0" brushRef="#br0">0 1 24575,'0'0'0</inkml:trace>
</inkml:ink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20E564A-4248-4BAF-8B3B-A9DBC554F0E1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4AA4079E-B720-4C04-9CE7-1AC4665DB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6464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E564A-4248-4BAF-8B3B-A9DBC554F0E1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079E-B720-4C04-9CE7-1AC4665DB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13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E564A-4248-4BAF-8B3B-A9DBC554F0E1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079E-B720-4C04-9CE7-1AC4665DB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8127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E564A-4248-4BAF-8B3B-A9DBC554F0E1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079E-B720-4C04-9CE7-1AC4665DBD2A}" type="slidenum">
              <a:rPr lang="en-US" smtClean="0"/>
              <a:t>‹#›</a:t>
            </a:fld>
            <a:endParaRPr lang="en-US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337947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E564A-4248-4BAF-8B3B-A9DBC554F0E1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079E-B720-4C04-9CE7-1AC4665DB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651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E564A-4248-4BAF-8B3B-A9DBC554F0E1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079E-B720-4C04-9CE7-1AC4665DB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5954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E564A-4248-4BAF-8B3B-A9DBC554F0E1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079E-B720-4C04-9CE7-1AC4665DB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8036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E564A-4248-4BAF-8B3B-A9DBC554F0E1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079E-B720-4C04-9CE7-1AC4665DB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4073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E564A-4248-4BAF-8B3B-A9DBC554F0E1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079E-B720-4C04-9CE7-1AC4665DB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414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E564A-4248-4BAF-8B3B-A9DBC554F0E1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079E-B720-4C04-9CE7-1AC4665DB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341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E564A-4248-4BAF-8B3B-A9DBC554F0E1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079E-B720-4C04-9CE7-1AC4665DB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713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E564A-4248-4BAF-8B3B-A9DBC554F0E1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079E-B720-4C04-9CE7-1AC4665DB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720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E564A-4248-4BAF-8B3B-A9DBC554F0E1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079E-B720-4C04-9CE7-1AC4665DB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36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E564A-4248-4BAF-8B3B-A9DBC554F0E1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079E-B720-4C04-9CE7-1AC4665DB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1140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E564A-4248-4BAF-8B3B-A9DBC554F0E1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079E-B720-4C04-9CE7-1AC4665DB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5070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E564A-4248-4BAF-8B3B-A9DBC554F0E1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079E-B720-4C04-9CE7-1AC4665DB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982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E564A-4248-4BAF-8B3B-A9DBC554F0E1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079E-B720-4C04-9CE7-1AC4665DB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155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pFill/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pFill/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0E564A-4248-4BAF-8B3B-A9DBC554F0E1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4079E-B720-4C04-9CE7-1AC4665DB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71909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customXml" Target="../ink/ink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.png"/><Relationship Id="rId5" Type="http://schemas.openxmlformats.org/officeDocument/2006/relationships/customXml" Target="../ink/ink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hyperlink" Target="https://lthub.ubc.ca/guides/github-instructor-guide/" TargetMode="External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B072FF-695F-D826-4734-3C335EB95C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1119187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Capstone ii Senior project: </a:t>
            </a:r>
            <a:br>
              <a:rPr lang="en-US" sz="3600" dirty="0"/>
            </a:br>
            <a:r>
              <a:rPr lang="en-US" sz="3600" dirty="0"/>
              <a:t>Computer Equipment Checkout Tracker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219AC7-1304-90FE-5BA4-FF0237352E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By: Jayden Sandoval, Samuel Gonzalez, </a:t>
            </a:r>
            <a:r>
              <a:rPr lang="en-US" dirty="0" err="1"/>
              <a:t>Josein</a:t>
            </a:r>
            <a:r>
              <a:rPr lang="en-US" dirty="0"/>
              <a:t> </a:t>
            </a:r>
            <a:r>
              <a:rPr lang="en-US" dirty="0" err="1"/>
              <a:t>Alsadah</a:t>
            </a:r>
            <a:r>
              <a:rPr lang="en-US" dirty="0"/>
              <a:t>, Roberto Ocampo</a:t>
            </a:r>
          </a:p>
          <a:p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02285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F921E0-0D50-4F98-EF92-68B7488603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problem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C71A52-9946-E781-E4A5-207E7E34CD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Keeping track of electronic equipment</a:t>
            </a:r>
          </a:p>
          <a:p>
            <a:r>
              <a:rPr lang="en-US" dirty="0"/>
              <a:t>Too many devices</a:t>
            </a:r>
          </a:p>
          <a:p>
            <a:r>
              <a:rPr lang="en-US" dirty="0"/>
              <a:t>Too time consuming</a:t>
            </a:r>
          </a:p>
          <a:p>
            <a:r>
              <a:rPr lang="en-US" dirty="0"/>
              <a:t>Other methods require too much manual input</a:t>
            </a:r>
          </a:p>
        </p:txBody>
      </p:sp>
    </p:spTree>
    <p:extLst>
      <p:ext uri="{BB962C8B-B14F-4D97-AF65-F5344CB8AC3E}">
        <p14:creationId xmlns:p14="http://schemas.microsoft.com/office/powerpoint/2010/main" val="29520482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854702-6933-4263-1DD0-E6768E6B1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5299EB-CF7D-71F3-E991-8CB7786AE9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Centralized database</a:t>
            </a:r>
          </a:p>
          <a:p>
            <a:r>
              <a:rPr lang="en-US" dirty="0"/>
              <a:t>Automatically log and track devices</a:t>
            </a:r>
          </a:p>
          <a:p>
            <a:r>
              <a:rPr lang="en-US" dirty="0"/>
              <a:t>Expandable</a:t>
            </a:r>
          </a:p>
          <a:p>
            <a:r>
              <a:rPr lang="en-US" dirty="0"/>
              <a:t>User friendly </a:t>
            </a:r>
          </a:p>
          <a:p>
            <a:r>
              <a:rPr lang="en-US" dirty="0"/>
              <a:t>Can be utilized by other departments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0772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48000"/>
                <a:hueMod val="106000"/>
                <a:satMod val="140000"/>
                <a:lumMod val="42000"/>
              </a:schemeClr>
              <a:schemeClr val="bg2">
                <a:tint val="98000"/>
                <a:hueMod val="92000"/>
                <a:satMod val="220000"/>
                <a:lumMod val="9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Picture 2">
            <a:extLst>
              <a:ext uri="{FF2B5EF4-FFF2-40B4-BE49-F238E27FC236}">
                <a16:creationId xmlns:a16="http://schemas.microsoft.com/office/drawing/2014/main" id="{3B54EE56-CEC8-4067-8435-4D5937939A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6="http://schemas.microsoft.com/office/drawing/2014/main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4" name="Group 293">
            <a:extLst>
              <a:ext uri="{FF2B5EF4-FFF2-40B4-BE49-F238E27FC236}">
                <a16:creationId xmlns:a16="http://schemas.microsoft.com/office/drawing/2014/main" id="{6793DC89-E9E3-46CC-9998-C0B67D0F47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4288" y="0"/>
            <a:ext cx="12053888" cy="6858001"/>
            <a:chOff x="-14288" y="0"/>
            <a:chExt cx="12053888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grpSp>
          <p:nvGrpSpPr>
            <p:cNvPr id="295" name="Group 294">
              <a:extLst>
                <a:ext uri="{FF2B5EF4-FFF2-40B4-BE49-F238E27FC236}">
                  <a16:creationId xmlns:a16="http://schemas.microsoft.com/office/drawing/2014/main" id="{B7EEEF19-9CA8-486F-AE73-DE73BF45FF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pFill/>
          </p:grpSpPr>
          <p:sp>
            <p:nvSpPr>
              <p:cNvPr id="307" name="Rectangle 5">
                <a:extLst>
                  <a:ext uri="{FF2B5EF4-FFF2-40B4-BE49-F238E27FC236}">
                    <a16:creationId xmlns:a16="http://schemas.microsoft.com/office/drawing/2014/main" id="{DAEF5323-92EC-4427-9CD7-68F76A357E9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8" name="Freeform 6">
                <a:extLst>
                  <a:ext uri="{FF2B5EF4-FFF2-40B4-BE49-F238E27FC236}">
                    <a16:creationId xmlns:a16="http://schemas.microsoft.com/office/drawing/2014/main" id="{60D0FC30-2D0E-4781-B6AF-7B6493919D4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9" name="Freeform 7">
                <a:extLst>
                  <a:ext uri="{FF2B5EF4-FFF2-40B4-BE49-F238E27FC236}">
                    <a16:creationId xmlns:a16="http://schemas.microsoft.com/office/drawing/2014/main" id="{819512AF-8BEB-4542-9F17-B3BFB03B32A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0" name="Freeform 8">
                <a:extLst>
                  <a:ext uri="{FF2B5EF4-FFF2-40B4-BE49-F238E27FC236}">
                    <a16:creationId xmlns:a16="http://schemas.microsoft.com/office/drawing/2014/main" id="{3BB84AA6-0A41-420E-821B-7728AE4922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1" name="Freeform 9">
                <a:extLst>
                  <a:ext uri="{FF2B5EF4-FFF2-40B4-BE49-F238E27FC236}">
                    <a16:creationId xmlns:a16="http://schemas.microsoft.com/office/drawing/2014/main" id="{CB68734A-25BD-4982-A209-2E5D1875B2F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2" name="Freeform 10">
                <a:extLst>
                  <a:ext uri="{FF2B5EF4-FFF2-40B4-BE49-F238E27FC236}">
                    <a16:creationId xmlns:a16="http://schemas.microsoft.com/office/drawing/2014/main" id="{56AB0ACE-E089-4220-A807-85758EA9D58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3" name="Freeform 11">
                <a:extLst>
                  <a:ext uri="{FF2B5EF4-FFF2-40B4-BE49-F238E27FC236}">
                    <a16:creationId xmlns:a16="http://schemas.microsoft.com/office/drawing/2014/main" id="{A76AA469-057E-4F79-BEB9-306CD415392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" name="Freeform 12">
                <a:extLst>
                  <a:ext uri="{FF2B5EF4-FFF2-40B4-BE49-F238E27FC236}">
                    <a16:creationId xmlns:a16="http://schemas.microsoft.com/office/drawing/2014/main" id="{50BC3E81-9927-4C57-BB00-4045CCD6999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5" name="Freeform 13">
                <a:extLst>
                  <a:ext uri="{FF2B5EF4-FFF2-40B4-BE49-F238E27FC236}">
                    <a16:creationId xmlns:a16="http://schemas.microsoft.com/office/drawing/2014/main" id="{AD4B2FDF-540A-49A0-9DC9-D5054CD454B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6" name="Freeform 14">
                <a:extLst>
                  <a:ext uri="{FF2B5EF4-FFF2-40B4-BE49-F238E27FC236}">
                    <a16:creationId xmlns:a16="http://schemas.microsoft.com/office/drawing/2014/main" id="{69BA5CB2-ADBA-4166-B45C-99ED85ACD80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" name="Freeform 15">
                <a:extLst>
                  <a:ext uri="{FF2B5EF4-FFF2-40B4-BE49-F238E27FC236}">
                    <a16:creationId xmlns:a16="http://schemas.microsoft.com/office/drawing/2014/main" id="{CBBB12A9-E7B8-423A-AC3D-584FF4745C8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8" name="Line 16">
                <a:extLst>
                  <a:ext uri="{FF2B5EF4-FFF2-40B4-BE49-F238E27FC236}">
                    <a16:creationId xmlns:a16="http://schemas.microsoft.com/office/drawing/2014/main" id="{B4FCF827-94F2-40EA-98F6-B0059042205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9" name="Freeform 17">
                <a:extLst>
                  <a:ext uri="{FF2B5EF4-FFF2-40B4-BE49-F238E27FC236}">
                    <a16:creationId xmlns:a16="http://schemas.microsoft.com/office/drawing/2014/main" id="{88F329AB-2148-45E1-A176-70C72553F00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0" name="Freeform 18">
                <a:extLst>
                  <a:ext uri="{FF2B5EF4-FFF2-40B4-BE49-F238E27FC236}">
                    <a16:creationId xmlns:a16="http://schemas.microsoft.com/office/drawing/2014/main" id="{D6FB03B4-1125-4CF3-A32D-635D4ABBA69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1" name="Freeform 19">
                <a:extLst>
                  <a:ext uri="{FF2B5EF4-FFF2-40B4-BE49-F238E27FC236}">
                    <a16:creationId xmlns:a16="http://schemas.microsoft.com/office/drawing/2014/main" id="{B75BE7AC-1221-4298-8EBB-F7C3BA020FA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2" name="Freeform 20">
                <a:extLst>
                  <a:ext uri="{FF2B5EF4-FFF2-40B4-BE49-F238E27FC236}">
                    <a16:creationId xmlns:a16="http://schemas.microsoft.com/office/drawing/2014/main" id="{41307B62-5EF1-4017-8EEA-2CB8365BB74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3" name="Rectangle 21">
                <a:extLst>
                  <a:ext uri="{FF2B5EF4-FFF2-40B4-BE49-F238E27FC236}">
                    <a16:creationId xmlns:a16="http://schemas.microsoft.com/office/drawing/2014/main" id="{1FA74FE2-D3E6-452D-BAF6-5D1ED1FE7F9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4" name="Freeform 22">
                <a:extLst>
                  <a:ext uri="{FF2B5EF4-FFF2-40B4-BE49-F238E27FC236}">
                    <a16:creationId xmlns:a16="http://schemas.microsoft.com/office/drawing/2014/main" id="{A5A78A95-E0DA-46E2-8D2C-1A2E95B7A7D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5" name="Freeform 23">
                <a:extLst>
                  <a:ext uri="{FF2B5EF4-FFF2-40B4-BE49-F238E27FC236}">
                    <a16:creationId xmlns:a16="http://schemas.microsoft.com/office/drawing/2014/main" id="{854BD4BF-5CE7-4F8D-953C-87592B9C28E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6" name="Freeform 24">
                <a:extLst>
                  <a:ext uri="{FF2B5EF4-FFF2-40B4-BE49-F238E27FC236}">
                    <a16:creationId xmlns:a16="http://schemas.microsoft.com/office/drawing/2014/main" id="{7A02B715-3021-45C0-AABD-9A11DF9DA42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7" name="Freeform 25">
                <a:extLst>
                  <a:ext uri="{FF2B5EF4-FFF2-40B4-BE49-F238E27FC236}">
                    <a16:creationId xmlns:a16="http://schemas.microsoft.com/office/drawing/2014/main" id="{610B7212-0152-4F0F-A1CF-03533C416A3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8" name="Freeform 26">
                <a:extLst>
                  <a:ext uri="{FF2B5EF4-FFF2-40B4-BE49-F238E27FC236}">
                    <a16:creationId xmlns:a16="http://schemas.microsoft.com/office/drawing/2014/main" id="{D75B0380-7D83-4786-812B-8EA1D74B7EF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9" name="Freeform 27">
                <a:extLst>
                  <a:ext uri="{FF2B5EF4-FFF2-40B4-BE49-F238E27FC236}">
                    <a16:creationId xmlns:a16="http://schemas.microsoft.com/office/drawing/2014/main" id="{454C2B9C-31DA-4FD1-9BB4-2BE02C01D7E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0" name="Freeform 28">
                <a:extLst>
                  <a:ext uri="{FF2B5EF4-FFF2-40B4-BE49-F238E27FC236}">
                    <a16:creationId xmlns:a16="http://schemas.microsoft.com/office/drawing/2014/main" id="{F4573E58-0FE0-48EC-9FC0-1971A1C41F9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1" name="Freeform 29">
                <a:extLst>
                  <a:ext uri="{FF2B5EF4-FFF2-40B4-BE49-F238E27FC236}">
                    <a16:creationId xmlns:a16="http://schemas.microsoft.com/office/drawing/2014/main" id="{2366F124-B63E-4121-ABE8-CAE346F364B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2" name="Freeform 30">
                <a:extLst>
                  <a:ext uri="{FF2B5EF4-FFF2-40B4-BE49-F238E27FC236}">
                    <a16:creationId xmlns:a16="http://schemas.microsoft.com/office/drawing/2014/main" id="{975D44DE-7502-4B0E-B519-46DBC65967C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3" name="Freeform 31">
                <a:extLst>
                  <a:ext uri="{FF2B5EF4-FFF2-40B4-BE49-F238E27FC236}">
                    <a16:creationId xmlns:a16="http://schemas.microsoft.com/office/drawing/2014/main" id="{A3478D8C-EF93-40E8-86A6-7CFE4BB50B3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96" name="Group 295">
              <a:extLst>
                <a:ext uri="{FF2B5EF4-FFF2-40B4-BE49-F238E27FC236}">
                  <a16:creationId xmlns:a16="http://schemas.microsoft.com/office/drawing/2014/main" id="{3B292D1F-7CF5-4D3D-95DB-77A00EF687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pFill/>
          </p:grpSpPr>
          <p:sp>
            <p:nvSpPr>
              <p:cNvPr id="297" name="Freeform 32">
                <a:extLst>
                  <a:ext uri="{FF2B5EF4-FFF2-40B4-BE49-F238E27FC236}">
                    <a16:creationId xmlns:a16="http://schemas.microsoft.com/office/drawing/2014/main" id="{9FB88120-F47F-4DA4-A647-655884EE478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8" name="Freeform 33">
                <a:extLst>
                  <a:ext uri="{FF2B5EF4-FFF2-40B4-BE49-F238E27FC236}">
                    <a16:creationId xmlns:a16="http://schemas.microsoft.com/office/drawing/2014/main" id="{5972D677-EB37-43AB-8CCC-1076841BF88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9" name="Freeform 34">
                <a:extLst>
                  <a:ext uri="{FF2B5EF4-FFF2-40B4-BE49-F238E27FC236}">
                    <a16:creationId xmlns:a16="http://schemas.microsoft.com/office/drawing/2014/main" id="{62A766E0-4869-4F29-98D4-BBC376C2D8E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0" name="Freeform 35">
                <a:extLst>
                  <a:ext uri="{FF2B5EF4-FFF2-40B4-BE49-F238E27FC236}">
                    <a16:creationId xmlns:a16="http://schemas.microsoft.com/office/drawing/2014/main" id="{5EE20B16-4564-472A-B033-E30CDD1DD4D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1" name="Freeform 36">
                <a:extLst>
                  <a:ext uri="{FF2B5EF4-FFF2-40B4-BE49-F238E27FC236}">
                    <a16:creationId xmlns:a16="http://schemas.microsoft.com/office/drawing/2014/main" id="{DABEBF89-0B7D-43FF-BF13-0973BCC3A86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2" name="Freeform 37">
                <a:extLst>
                  <a:ext uri="{FF2B5EF4-FFF2-40B4-BE49-F238E27FC236}">
                    <a16:creationId xmlns:a16="http://schemas.microsoft.com/office/drawing/2014/main" id="{4A471600-8826-47EC-A5CD-CA01FD834B9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3" name="Freeform 38">
                <a:extLst>
                  <a:ext uri="{FF2B5EF4-FFF2-40B4-BE49-F238E27FC236}">
                    <a16:creationId xmlns:a16="http://schemas.microsoft.com/office/drawing/2014/main" id="{6F9C0336-203B-46C7-99A4-3D0A57801A1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4" name="Freeform 39">
                <a:extLst>
                  <a:ext uri="{FF2B5EF4-FFF2-40B4-BE49-F238E27FC236}">
                    <a16:creationId xmlns:a16="http://schemas.microsoft.com/office/drawing/2014/main" id="{19680C1C-4144-49AF-AFF1-94748CD3F39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5" name="Freeform 40">
                <a:extLst>
                  <a:ext uri="{FF2B5EF4-FFF2-40B4-BE49-F238E27FC236}">
                    <a16:creationId xmlns:a16="http://schemas.microsoft.com/office/drawing/2014/main" id="{491F1B84-41DA-4997-83C1-6070F6C4C7E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6" name="Rectangle 41">
                <a:extLst>
                  <a:ext uri="{FF2B5EF4-FFF2-40B4-BE49-F238E27FC236}">
                    <a16:creationId xmlns:a16="http://schemas.microsoft.com/office/drawing/2014/main" id="{5E4BF4FD-49EC-43C4-8D16-80BE8FB80A5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F7BD88B-0BED-5513-4556-77C7516EB0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/>
              <a:t>Key Features (Educators)</a:t>
            </a:r>
          </a:p>
        </p:txBody>
      </p:sp>
      <p:pic>
        <p:nvPicPr>
          <p:cNvPr id="99" name="Picture 98">
            <a:extLst>
              <a:ext uri="{FF2B5EF4-FFF2-40B4-BE49-F238E27FC236}">
                <a16:creationId xmlns:a16="http://schemas.microsoft.com/office/drawing/2014/main" id="{9FC1D612-1178-D229-285B-D2B5D33513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1985" y="2366962"/>
            <a:ext cx="5215291" cy="1364237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43E53A-711A-85B2-DFBC-04901040B9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1089" y="2249487"/>
            <a:ext cx="4546322" cy="3541714"/>
          </a:xfrm>
        </p:spPr>
        <p:txBody>
          <a:bodyPr vert="horz" lIns="91440" tIns="45720" rIns="91440" bIns="45720" rtlCol="0">
            <a:normAutofit/>
          </a:bodyPr>
          <a:lstStyle/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dirty="0"/>
              <a:t>MySQL allows for educators to easily input new devices utilizing SQL or manual input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dirty="0"/>
              <a:t>Database automatically logs date and time when a device is checked out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dirty="0"/>
              <a:t>Database logs student ID and which devices they checked out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dirty="0"/>
              <a:t>Database automatically updates device availability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2860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28600">
              <a:buFont typeface="Arial" panose="020B0604020202020204" pitchFamily="34" charset="0"/>
              <a:buChar char="•"/>
            </a:pPr>
            <a:endParaRPr lang="en-US" dirty="0"/>
          </a:p>
        </p:txBody>
      </p:sp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5">
            <p14:nvContentPartPr>
              <p14:cNvPr id="286" name="Ink 285">
                <a:extLst>
                  <a:ext uri="{FF2B5EF4-FFF2-40B4-BE49-F238E27FC236}">
                    <a16:creationId xmlns:a16="http://schemas.microsoft.com/office/drawing/2014/main" id="{A2DDC2FC-C857-25AD-67A4-B2DF473A4CB0}"/>
                  </a:ext>
                </a:extLst>
              </p14:cNvPr>
              <p14:cNvContentPartPr/>
              <p14:nvPr/>
            </p14:nvContentPartPr>
            <p14:xfrm>
              <a:off x="8834442" y="2749606"/>
              <a:ext cx="360" cy="360"/>
            </p14:xfrm>
          </p:contentPart>
        </mc:Choice>
        <mc:Fallback xmlns="">
          <p:pic>
            <p:nvPicPr>
              <p:cNvPr id="286" name="Ink 285">
                <a:extLst>
                  <a:ext uri="{FF2B5EF4-FFF2-40B4-BE49-F238E27FC236}">
                    <a16:creationId xmlns:a16="http://schemas.microsoft.com/office/drawing/2014/main" id="{A2DDC2FC-C857-25AD-67A4-B2DF473A4CB0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825442" y="2740606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7">
            <p14:nvContentPartPr>
              <p14:cNvPr id="287" name="Ink 286">
                <a:extLst>
                  <a:ext uri="{FF2B5EF4-FFF2-40B4-BE49-F238E27FC236}">
                    <a16:creationId xmlns:a16="http://schemas.microsoft.com/office/drawing/2014/main" id="{20E14175-AC6D-2697-957C-E41C8A27A3CD}"/>
                  </a:ext>
                </a:extLst>
              </p14:cNvPr>
              <p14:cNvContentPartPr/>
              <p14:nvPr/>
            </p14:nvContentPartPr>
            <p14:xfrm>
              <a:off x="8982402" y="2870566"/>
              <a:ext cx="360" cy="360"/>
            </p14:xfrm>
          </p:contentPart>
        </mc:Choice>
        <mc:Fallback xmlns="">
          <p:pic>
            <p:nvPicPr>
              <p:cNvPr id="287" name="Ink 286">
                <a:extLst>
                  <a:ext uri="{FF2B5EF4-FFF2-40B4-BE49-F238E27FC236}">
                    <a16:creationId xmlns:a16="http://schemas.microsoft.com/office/drawing/2014/main" id="{20E14175-AC6D-2697-957C-E41C8A27A3CD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973402" y="2861566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12569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48000"/>
                <a:hueMod val="106000"/>
                <a:satMod val="140000"/>
                <a:lumMod val="42000"/>
              </a:schemeClr>
              <a:schemeClr val="bg2">
                <a:tint val="98000"/>
                <a:hueMod val="92000"/>
                <a:satMod val="220000"/>
                <a:lumMod val="90000"/>
              </a:schemeClr>
            </a:duotone>
          </a:blip>
          <a:stretch/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3E6BDA4-2552-A90D-1A5A-7A93F7588F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Picture 2">
            <a:extLst>
              <a:ext uri="{FF2B5EF4-FFF2-40B4-BE49-F238E27FC236}">
                <a16:creationId xmlns:a16="http://schemas.microsoft.com/office/drawing/2014/main" id="{C44099B5-F148-6827-EE61-05FBA25343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14="http://schemas.microsoft.com/office/powerpoint/2010/main" xmlns:a16="http://schemas.microsoft.com/office/drawing/2014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05" name="Group 104">
            <a:extLst>
              <a:ext uri="{FF2B5EF4-FFF2-40B4-BE49-F238E27FC236}">
                <a16:creationId xmlns:a16="http://schemas.microsoft.com/office/drawing/2014/main" id="{BD174194-2295-A1A9-E686-1EDA0CF95D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4288" y="0"/>
            <a:ext cx="12053888" cy="6858001"/>
            <a:chOff x="-14288" y="0"/>
            <a:chExt cx="12053888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8A1BCEF1-FA8C-F369-2165-F23455ADA5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pFill/>
          </p:grpSpPr>
          <p:sp>
            <p:nvSpPr>
              <p:cNvPr id="151" name="Rectangle 5">
                <a:extLst>
                  <a:ext uri="{FF2B5EF4-FFF2-40B4-BE49-F238E27FC236}">
                    <a16:creationId xmlns:a16="http://schemas.microsoft.com/office/drawing/2014/main" id="{ABF125AE-17EB-D3CA-A931-8C3E12C067E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2" name="Freeform 6">
                <a:extLst>
                  <a:ext uri="{FF2B5EF4-FFF2-40B4-BE49-F238E27FC236}">
                    <a16:creationId xmlns:a16="http://schemas.microsoft.com/office/drawing/2014/main" id="{E9433E42-0855-18A2-5807-1BDB7663AED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" name="Freeform 7">
                <a:extLst>
                  <a:ext uri="{FF2B5EF4-FFF2-40B4-BE49-F238E27FC236}">
                    <a16:creationId xmlns:a16="http://schemas.microsoft.com/office/drawing/2014/main" id="{44554D54-1AC0-2CE9-3F83-5E90933319E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" name="Freeform 8">
                <a:extLst>
                  <a:ext uri="{FF2B5EF4-FFF2-40B4-BE49-F238E27FC236}">
                    <a16:creationId xmlns:a16="http://schemas.microsoft.com/office/drawing/2014/main" id="{27438BD1-DE5F-4545-9DB4-1B5398D4B55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" name="Freeform 9">
                <a:extLst>
                  <a:ext uri="{FF2B5EF4-FFF2-40B4-BE49-F238E27FC236}">
                    <a16:creationId xmlns:a16="http://schemas.microsoft.com/office/drawing/2014/main" id="{6A9E37A0-9665-7D26-E8D0-15AA32FB4D0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" name="Freeform 10">
                <a:extLst>
                  <a:ext uri="{FF2B5EF4-FFF2-40B4-BE49-F238E27FC236}">
                    <a16:creationId xmlns:a16="http://schemas.microsoft.com/office/drawing/2014/main" id="{8D7C24E4-43FD-17AC-5B62-18D6D7E0820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7" name="Freeform 11">
                <a:extLst>
                  <a:ext uri="{FF2B5EF4-FFF2-40B4-BE49-F238E27FC236}">
                    <a16:creationId xmlns:a16="http://schemas.microsoft.com/office/drawing/2014/main" id="{5662BDBA-30A1-FE9D-9A88-858AAC4CC58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8" name="Freeform 12">
                <a:extLst>
                  <a:ext uri="{FF2B5EF4-FFF2-40B4-BE49-F238E27FC236}">
                    <a16:creationId xmlns:a16="http://schemas.microsoft.com/office/drawing/2014/main" id="{EB2F58E8-F277-5AA2-A673-36FA1A6D26D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9" name="Freeform 13">
                <a:extLst>
                  <a:ext uri="{FF2B5EF4-FFF2-40B4-BE49-F238E27FC236}">
                    <a16:creationId xmlns:a16="http://schemas.microsoft.com/office/drawing/2014/main" id="{E8863340-DA6C-2F32-6CEE-42BC5938CF5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0" name="Freeform 14">
                <a:extLst>
                  <a:ext uri="{FF2B5EF4-FFF2-40B4-BE49-F238E27FC236}">
                    <a16:creationId xmlns:a16="http://schemas.microsoft.com/office/drawing/2014/main" id="{D13408AF-0665-502D-EFA7-2D934B2C71E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1" name="Freeform 15">
                <a:extLst>
                  <a:ext uri="{FF2B5EF4-FFF2-40B4-BE49-F238E27FC236}">
                    <a16:creationId xmlns:a16="http://schemas.microsoft.com/office/drawing/2014/main" id="{3C11E7E0-855E-738B-E61A-6B05CB42EC6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2" name="Line 16">
                <a:extLst>
                  <a:ext uri="{FF2B5EF4-FFF2-40B4-BE49-F238E27FC236}">
                    <a16:creationId xmlns:a16="http://schemas.microsoft.com/office/drawing/2014/main" id="{339576AD-F2E4-0DFA-14F6-8174C3136D7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3" name="Freeform 17">
                <a:extLst>
                  <a:ext uri="{FF2B5EF4-FFF2-40B4-BE49-F238E27FC236}">
                    <a16:creationId xmlns:a16="http://schemas.microsoft.com/office/drawing/2014/main" id="{62EECD7B-0498-AAB8-6B5E-78D4D03511F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" name="Freeform 18">
                <a:extLst>
                  <a:ext uri="{FF2B5EF4-FFF2-40B4-BE49-F238E27FC236}">
                    <a16:creationId xmlns:a16="http://schemas.microsoft.com/office/drawing/2014/main" id="{79F2DBD4-2211-D314-0297-BF9E8573AA3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" name="Freeform 19">
                <a:extLst>
                  <a:ext uri="{FF2B5EF4-FFF2-40B4-BE49-F238E27FC236}">
                    <a16:creationId xmlns:a16="http://schemas.microsoft.com/office/drawing/2014/main" id="{450AA2B6-5D24-ED34-F308-D59B8066D37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" name="Freeform 20">
                <a:extLst>
                  <a:ext uri="{FF2B5EF4-FFF2-40B4-BE49-F238E27FC236}">
                    <a16:creationId xmlns:a16="http://schemas.microsoft.com/office/drawing/2014/main" id="{8424C076-98A0-4084-99AD-35CC7E7A605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7" name="Rectangle 21">
                <a:extLst>
                  <a:ext uri="{FF2B5EF4-FFF2-40B4-BE49-F238E27FC236}">
                    <a16:creationId xmlns:a16="http://schemas.microsoft.com/office/drawing/2014/main" id="{D9A397A0-3D38-D8AD-B53D-0DD4E9305A2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8" name="Freeform 22">
                <a:extLst>
                  <a:ext uri="{FF2B5EF4-FFF2-40B4-BE49-F238E27FC236}">
                    <a16:creationId xmlns:a16="http://schemas.microsoft.com/office/drawing/2014/main" id="{84176689-71A9-50BE-1CA6-E85074719C1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9" name="Freeform 23">
                <a:extLst>
                  <a:ext uri="{FF2B5EF4-FFF2-40B4-BE49-F238E27FC236}">
                    <a16:creationId xmlns:a16="http://schemas.microsoft.com/office/drawing/2014/main" id="{87FAA6F1-946C-C450-9804-E9D6895C294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0" name="Freeform 24">
                <a:extLst>
                  <a:ext uri="{FF2B5EF4-FFF2-40B4-BE49-F238E27FC236}">
                    <a16:creationId xmlns:a16="http://schemas.microsoft.com/office/drawing/2014/main" id="{B1746F79-9378-CFF2-2485-74AF47B8CD0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1" name="Freeform 25">
                <a:extLst>
                  <a:ext uri="{FF2B5EF4-FFF2-40B4-BE49-F238E27FC236}">
                    <a16:creationId xmlns:a16="http://schemas.microsoft.com/office/drawing/2014/main" id="{7AC1E1A6-6115-A5C3-7D9F-4C54E1BFAD1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2" name="Freeform 26">
                <a:extLst>
                  <a:ext uri="{FF2B5EF4-FFF2-40B4-BE49-F238E27FC236}">
                    <a16:creationId xmlns:a16="http://schemas.microsoft.com/office/drawing/2014/main" id="{A2CF6E74-FA2F-BD11-2AB5-42210F9DA69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3" name="Freeform 27">
                <a:extLst>
                  <a:ext uri="{FF2B5EF4-FFF2-40B4-BE49-F238E27FC236}">
                    <a16:creationId xmlns:a16="http://schemas.microsoft.com/office/drawing/2014/main" id="{CB54BBB7-23E6-243F-4B45-7EE14BB9527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" name="Freeform 28">
                <a:extLst>
                  <a:ext uri="{FF2B5EF4-FFF2-40B4-BE49-F238E27FC236}">
                    <a16:creationId xmlns:a16="http://schemas.microsoft.com/office/drawing/2014/main" id="{A8F9D046-0CD3-E89C-376E-0329CD3ED5B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5" name="Freeform 29">
                <a:extLst>
                  <a:ext uri="{FF2B5EF4-FFF2-40B4-BE49-F238E27FC236}">
                    <a16:creationId xmlns:a16="http://schemas.microsoft.com/office/drawing/2014/main" id="{AFE408A0-D00B-8380-A77C-968F3982CDB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6" name="Freeform 30">
                <a:extLst>
                  <a:ext uri="{FF2B5EF4-FFF2-40B4-BE49-F238E27FC236}">
                    <a16:creationId xmlns:a16="http://schemas.microsoft.com/office/drawing/2014/main" id="{D7E0819F-18E4-20BE-2159-072FEBBDC6F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7" name="Freeform 31">
                <a:extLst>
                  <a:ext uri="{FF2B5EF4-FFF2-40B4-BE49-F238E27FC236}">
                    <a16:creationId xmlns:a16="http://schemas.microsoft.com/office/drawing/2014/main" id="{4767715C-B92A-FF6F-CB04-82704AF8DA8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BE32C28F-307B-18F0-8D6C-E6C201A991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pFill/>
          </p:grpSpPr>
          <p:sp>
            <p:nvSpPr>
              <p:cNvPr id="178" name="Freeform 32">
                <a:extLst>
                  <a:ext uri="{FF2B5EF4-FFF2-40B4-BE49-F238E27FC236}">
                    <a16:creationId xmlns:a16="http://schemas.microsoft.com/office/drawing/2014/main" id="{10CBC0EF-A363-A361-8A53-00F9106433D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" name="Freeform 33">
                <a:extLst>
                  <a:ext uri="{FF2B5EF4-FFF2-40B4-BE49-F238E27FC236}">
                    <a16:creationId xmlns:a16="http://schemas.microsoft.com/office/drawing/2014/main" id="{4F94F015-B0E4-F9F5-5F98-6F0165C640F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" name="Freeform 34">
                <a:extLst>
                  <a:ext uri="{FF2B5EF4-FFF2-40B4-BE49-F238E27FC236}">
                    <a16:creationId xmlns:a16="http://schemas.microsoft.com/office/drawing/2014/main" id="{008D7205-BFB4-5D17-21D3-C4F4BD7178C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1" name="Freeform 35">
                <a:extLst>
                  <a:ext uri="{FF2B5EF4-FFF2-40B4-BE49-F238E27FC236}">
                    <a16:creationId xmlns:a16="http://schemas.microsoft.com/office/drawing/2014/main" id="{E4411B65-E084-EE29-20AD-E36EDA086C7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2" name="Freeform 36">
                <a:extLst>
                  <a:ext uri="{FF2B5EF4-FFF2-40B4-BE49-F238E27FC236}">
                    <a16:creationId xmlns:a16="http://schemas.microsoft.com/office/drawing/2014/main" id="{1096CC19-3542-6FDF-EE38-DDCAB1C5D87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3" name="Freeform 37">
                <a:extLst>
                  <a:ext uri="{FF2B5EF4-FFF2-40B4-BE49-F238E27FC236}">
                    <a16:creationId xmlns:a16="http://schemas.microsoft.com/office/drawing/2014/main" id="{35F5D643-C24A-96C8-4A0C-B1F6BB61C46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4" name="Freeform 38">
                <a:extLst>
                  <a:ext uri="{FF2B5EF4-FFF2-40B4-BE49-F238E27FC236}">
                    <a16:creationId xmlns:a16="http://schemas.microsoft.com/office/drawing/2014/main" id="{011FBADE-D9C9-7E4E-FAF2-A2430D34DB3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5" name="Freeform 39">
                <a:extLst>
                  <a:ext uri="{FF2B5EF4-FFF2-40B4-BE49-F238E27FC236}">
                    <a16:creationId xmlns:a16="http://schemas.microsoft.com/office/drawing/2014/main" id="{71B3E293-1345-62A3-8DE9-FAEFD90DA0F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6" name="Freeform 40">
                <a:extLst>
                  <a:ext uri="{FF2B5EF4-FFF2-40B4-BE49-F238E27FC236}">
                    <a16:creationId xmlns:a16="http://schemas.microsoft.com/office/drawing/2014/main" id="{168020FE-AB0D-E3DD-5156-3BCF68ED27B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7" name="Rectangle 41">
                <a:extLst>
                  <a:ext uri="{FF2B5EF4-FFF2-40B4-BE49-F238E27FC236}">
                    <a16:creationId xmlns:a16="http://schemas.microsoft.com/office/drawing/2014/main" id="{141AC826-F8E7-5164-F79F-8F9C74F6E77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BB3E7CB-7369-142F-F4EC-0B4CF74B0F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 dirty="0"/>
              <a:t>Key Features (Students)</a:t>
            </a:r>
          </a:p>
        </p:txBody>
      </p:sp>
      <p:pic>
        <p:nvPicPr>
          <p:cNvPr id="55" name="Picture 54">
            <a:extLst>
              <a:ext uri="{FF2B5EF4-FFF2-40B4-BE49-F238E27FC236}">
                <a16:creationId xmlns:a16="http://schemas.microsoft.com/office/drawing/2014/main" id="{998B7A93-CAAC-2EAD-1D85-656E6FB0AB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6276" y="1957387"/>
            <a:ext cx="5144084" cy="2803525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62B65C-3C32-98E6-EB96-A1429C88DC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79512" y="1990166"/>
            <a:ext cx="4710683" cy="3541714"/>
          </a:xfrm>
        </p:spPr>
        <p:txBody>
          <a:bodyPr vert="horz" lIns="91440" tIns="45720" rIns="91440" bIns="45720" rtlCol="0">
            <a:normAutofit/>
          </a:bodyPr>
          <a:lstStyle/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dirty="0"/>
              <a:t>Allows for student login using their school credentials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dirty="0"/>
              <a:t>Easy to understand layout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dirty="0"/>
              <a:t>Website includes devices’ name and type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dirty="0"/>
              <a:t>Automatically updates when devices are checked out and when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dirty="0"/>
              <a:t>Allows for multiple devices to be checked out in one session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dirty="0"/>
              <a:t>“My Items” tab allows for students to see which devices they’ve checked out and return them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286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5573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006FC-A0A0-4D52-4970-C0AB0BA07D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Software/tools used</a:t>
            </a:r>
          </a:p>
        </p:txBody>
      </p:sp>
      <p:pic>
        <p:nvPicPr>
          <p:cNvPr id="6" name="Content Placeholder 5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B539F164-939C-58A4-C294-EF00CEC403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076790" y="1312889"/>
            <a:ext cx="2112470" cy="1188264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380296-1B0E-8C9A-5BF9-1414A929D9C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GitHub (repository)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XAMPP (localized server)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MySQL (database)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Apache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SQL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phpMyAdmin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PHP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HTML/CSS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JavaScript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8" name="Picture 7" descr="A blue cylinder with black lines&#10;&#10;AI-generated content may be incorrect.">
            <a:extLst>
              <a:ext uri="{FF2B5EF4-FFF2-40B4-BE49-F238E27FC236}">
                <a16:creationId xmlns:a16="http://schemas.microsoft.com/office/drawing/2014/main" id="{ED81838D-A865-A5CF-FF79-147DE34505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7332" y="1260024"/>
            <a:ext cx="1293991" cy="129399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1AA995C-80AF-9321-67F8-966CD0D605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0091" y="1189428"/>
            <a:ext cx="1435185" cy="1435185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C8797235-0051-6985-9D73-37AABC872F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664" y="2826040"/>
            <a:ext cx="1007596" cy="1242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0ED14648-71F6-E463-D71F-E94BBE2D34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4464" y="2907250"/>
            <a:ext cx="1996859" cy="1113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JavaScript PNG, Transparent JS Logo Free Download - Free Transparent PNG  Logos">
            <a:extLst>
              <a:ext uri="{FF2B5EF4-FFF2-40B4-BE49-F238E27FC236}">
                <a16:creationId xmlns:a16="http://schemas.microsoft.com/office/drawing/2014/main" id="{E5B645A4-44BB-F4FF-EE94-68062AEA4E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664" y="4233388"/>
            <a:ext cx="3060546" cy="1795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53219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BC32D4-5C5D-9DDE-2D95-BD900DE21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Conclusion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927C08-818F-B99B-3E3D-4B0D877951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Our project allows students and educators to easily checkout and track electronic devices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Expandable design in mind allows for educators to add as many devices as they need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User friendly design allows for students to quickly and easily checkout and return devices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Can be used and expanded upon for other departments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72092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DA687-E02D-17B4-1041-137B37E066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00212" y="3082505"/>
            <a:ext cx="8791575" cy="69299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70785701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4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4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  <a:hueMod val="106000"/>
                <a:satMod val="140000"/>
                <a:lumMod val="42000"/>
              </a:schemeClr>
              <a:schemeClr val="phClr">
                <a:tint val="98000"/>
                <a:hueMod val="92000"/>
                <a:satMod val="220000"/>
                <a:lumMod val="9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142578CA-DEC9-49C3-80AF-C113973CC9A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8D10DCAFBD6654A8AAA944CA884535E" ma:contentTypeVersion="5" ma:contentTypeDescription="Create a new document." ma:contentTypeScope="" ma:versionID="d40e4232f1516080486a431bcafa899f">
  <xsd:schema xmlns:xsd="http://www.w3.org/2001/XMLSchema" xmlns:xs="http://www.w3.org/2001/XMLSchema" xmlns:p="http://schemas.microsoft.com/office/2006/metadata/properties" xmlns:ns3="4f354a65-d895-4783-847d-92fdb201c0fb" targetNamespace="http://schemas.microsoft.com/office/2006/metadata/properties" ma:root="true" ma:fieldsID="c241d406fccf7976f93c125350dcd369" ns3:_="">
    <xsd:import namespace="4f354a65-d895-4783-847d-92fdb201c0fb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354a65-d895-4783-847d-92fdb201c0f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FB075B8-056B-41A3-8D66-E59F870BA80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2E20C35-D519-4CE5-AE5C-53BCB186206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f354a65-d895-4783-847d-92fdb201c0f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8E7245E-7A25-4F48-81CA-52E5BDE00009}">
  <ds:schemaRefs>
    <ds:schemaRef ds:uri="http://schemas.microsoft.com/office/2006/metadata/properties"/>
    <ds:schemaRef ds:uri="http://purl.org/dc/dcmitype/"/>
    <ds:schemaRef ds:uri="http://schemas.microsoft.com/office/2006/documentManagement/types"/>
    <ds:schemaRef ds:uri="http://www.w3.org/XML/1998/namespace"/>
    <ds:schemaRef ds:uri="http://purl.org/dc/elements/1.1/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4f354a65-d895-4783-847d-92fdb201c0fb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TM04033919[[fn=Circuit]]</Template>
  <TotalTime>192</TotalTime>
  <Words>249</Words>
  <Application>Microsoft Office PowerPoint</Application>
  <PresentationFormat>Widescreen</PresentationFormat>
  <Paragraphs>47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Tw Cen MT</vt:lpstr>
      <vt:lpstr>Circuit</vt:lpstr>
      <vt:lpstr>Capstone ii Senior project:  Computer Equipment Checkout Tracker</vt:lpstr>
      <vt:lpstr>The problem</vt:lpstr>
      <vt:lpstr>The Solution</vt:lpstr>
      <vt:lpstr>Key Features (Educators)</vt:lpstr>
      <vt:lpstr>Key Features (Students)</vt:lpstr>
      <vt:lpstr>Software/tools used</vt:lpstr>
      <vt:lpstr>Conclusion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Jayden Sandoval</dc:creator>
  <cp:lastModifiedBy>Samuel Gonzalez</cp:lastModifiedBy>
  <cp:revision>3</cp:revision>
  <dcterms:created xsi:type="dcterms:W3CDTF">2025-11-24T01:42:10Z</dcterms:created>
  <dcterms:modified xsi:type="dcterms:W3CDTF">2025-11-25T21:54:02Z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0x01010078D10DCAFBD6654A8AAA944CA884535E</vt:lpwstr>
  </property>
</Properties>
</file>