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9" r:id="rId2"/>
    <p:sldId id="258" r:id="rId3"/>
    <p:sldId id="259" r:id="rId4"/>
    <p:sldId id="260" r:id="rId5"/>
    <p:sldId id="274" r:id="rId6"/>
    <p:sldId id="275" r:id="rId7"/>
    <p:sldId id="265" r:id="rId8"/>
    <p:sldId id="268" r:id="rId9"/>
    <p:sldId id="267" r:id="rId10"/>
    <p:sldId id="266" r:id="rId11"/>
    <p:sldId id="261" r:id="rId12"/>
    <p:sldId id="270" r:id="rId13"/>
    <p:sldId id="271" r:id="rId14"/>
    <p:sldId id="273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9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A795C3-300D-059F-8D8A-BB75ED68402E}" v="12" dt="2025-12-03T17:57:18.298"/>
    <p1510:client id="{5D2D888A-5055-454E-85B6-B73AF59ACFB8}" v="71" dt="2025-12-03T08:56:33.783"/>
    <p1510:client id="{6FE3DA7B-7BBD-3E08-2C90-648A15A1031D}" v="504" dt="2025-12-03T19:20:31.646"/>
    <p1510:client id="{BBBA49EC-961D-D547-F429-D097C65E5403}" v="47" dt="2025-12-03T16:35:53.722"/>
    <p1510:client id="{FF051675-6381-C78D-42F8-5F239D146FC8}" v="6" dt="2025-12-03T18:12:20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03CBD-FF9B-554A-92FD-BCD8587687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8D268-0D00-0044-A3F8-E73235FB8F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9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12E710-FA4F-7761-C4F3-6AC7CDB39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13157" y="6328269"/>
            <a:ext cx="4114800" cy="365125"/>
          </a:xfrm>
        </p:spPr>
        <p:txBody>
          <a:bodyPr/>
          <a:lstStyle>
            <a:lvl1pPr>
              <a:defRPr>
                <a:solidFill>
                  <a:srgbClr val="E69B27"/>
                </a:solidFill>
                <a:latin typeface="Century Schoolbook" panose="02040604050505020304" pitchFamily="18" charset="0"/>
              </a:defRPr>
            </a:lvl1pPr>
          </a:lstStyle>
          <a:p>
            <a:r>
              <a:rPr lang="en-US"/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156897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38017-ADB1-C6AF-B426-920CA41B6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9067DC-96C6-BD04-15AB-4456D83C18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27242-BC53-AE23-DBBB-1ABD810E2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9C44B3-F3E2-7A64-0287-247074571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A31F6-D222-A519-DB51-1466843F0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6299F2-9D21-829F-D662-1695FE8E4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F77700-827B-9A59-F08D-303153A1D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79970-CB35-016B-5CCE-5F00337F0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AE656-2428-1C35-0FF6-1DD134ED5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0FE46-B0EF-DC99-30E5-5BC56BB1B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5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B372C-D6D1-157B-ECEA-FA91FB9E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6452E-5221-7F4A-DA6B-07F33CFE7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376C88-8A40-3792-634E-58499A902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82828-7EE5-EF10-F622-4C3A073C6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03A087-943B-5918-323E-66746371B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1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99CAC-E966-9E05-964E-7C18125A4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43E339-22FE-7E76-0FB3-4ACC025BD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87C6D-533C-2D2B-0EC9-452E5CA01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1F341-0047-1934-C4BD-926872AB9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9CE6A-B9EF-016F-7FEF-760DA0425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54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9F204-D0F3-15E7-99D0-778AC04AE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6F450-044B-546F-C553-EBC12EBE80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1E47EF-60B5-785E-9571-2549080BD5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81CB4B-D4F0-D06D-1056-B86B4691D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7F069-595B-C5D9-612C-0B8B70C1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4A46B-DA22-7436-4429-9E24D60FD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597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18A5D-2C32-A2C8-B465-5EEDBBDE5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EACDB-3B06-FBE6-8153-AC3263C32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CE43F-7D0C-308A-71D4-65E008237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0FBD64-8BCE-ECE6-D586-24714E994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8D374A-34A4-548D-825C-EA0C1956A6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1A17D-7B5B-90C6-3BFF-40A698EF7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D07132-C9F2-08F3-CF27-AE665F2BB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D8F70A-4087-3024-3543-93BB65120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3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1AF70-47CD-520F-7AD3-1BD8BBC90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70CDAD-BF26-06E0-7CC8-CAF32F77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CFA77F-5121-6181-A13D-423BBDE3F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F5A330-7862-E98A-737A-DD3742F24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01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885821-4932-FD30-454F-9DD2E83F0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AD9909-5053-AAEA-BBF0-16F960D96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44BD9F-3D04-7534-9447-BC864AB8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2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892CA-65AC-49BD-367B-77C406A00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147A7-3CEC-4AE1-A3BC-C09C19EFE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EB7070-2ABF-A55B-4F57-E4A650E7F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1ED78C-2651-D9B8-7ED6-1493B9067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0205C-5028-4946-60AF-25697E74D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9F0A4-C52B-E705-216B-885365647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066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DBFFE-4D06-A1FF-ED9E-ADBF3DE64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430F4C-FB13-A7F5-BA73-6CBF9876BE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191B54-0839-0553-5767-35D542399E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D79863-CFD3-64F3-329F-2A199F2E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4A494A-924A-BA08-852C-B49DADD29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58655C-6632-9D9D-7692-03D8E8C5A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26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63B833-F88E-C37B-B998-FE42FE857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57F2C2-8E6D-A273-E8A5-3D0B5E6F0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AA573-5F43-C533-7CF0-904D94E5F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FB1813-4DD7-C346-A1A8-3D408DA7D1A8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2A12F-D1C0-1563-0B3E-00DED3F38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EE25E-EDBE-79C4-91FD-99A22294D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D4AAD4-275E-894B-BA29-F993CB06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692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C58A7-6236-22EC-83E7-AC317E38E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D04290-1968-C19D-62AB-75963C74BFF8}"/>
              </a:ext>
            </a:extLst>
          </p:cNvPr>
          <p:cNvSpPr txBox="1"/>
          <p:nvPr/>
        </p:nvSpPr>
        <p:spPr>
          <a:xfrm>
            <a:off x="1828800" y="143435"/>
            <a:ext cx="9914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Century Schoolbook" panose="02040604050505020304" pitchFamily="18" charset="0"/>
              </a:rPr>
              <a:t>AI Driven Warehouse Stock Management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1F8D95-44ED-C20D-5B2C-D3BA3A205858}"/>
              </a:ext>
            </a:extLst>
          </p:cNvPr>
          <p:cNvSpPr txBox="1"/>
          <p:nvPr/>
        </p:nvSpPr>
        <p:spPr>
          <a:xfrm>
            <a:off x="1828800" y="2958353"/>
            <a:ext cx="9291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latin typeface="Century Schoolbook" panose="02040604050505020304" pitchFamily="18" charset="0"/>
              </a:rPr>
              <a:t>Team:</a:t>
            </a:r>
            <a:r>
              <a:rPr lang="en-US">
                <a:latin typeface="Century Schoolbook" panose="02040604050505020304" pitchFamily="18" charset="0"/>
              </a:rPr>
              <a:t> Angela Banov, Matt Cobos, Momin Salar Khan, Steven Palacios, Vianne Novo</a:t>
            </a:r>
          </a:p>
          <a:p>
            <a:r>
              <a:rPr lang="en-US" b="1">
                <a:latin typeface="Century Schoolbook" panose="02040604050505020304" pitchFamily="18" charset="0"/>
              </a:rPr>
              <a:t>Sponsor:</a:t>
            </a:r>
            <a:r>
              <a:rPr lang="en-US">
                <a:latin typeface="Century Schoolbook" panose="02040604050505020304" pitchFamily="18" charset="0"/>
              </a:rPr>
              <a:t> Ravi Venugopal — Founder &amp; CEO, </a:t>
            </a:r>
            <a:r>
              <a:rPr lang="en-US" err="1">
                <a:latin typeface="Century Schoolbook" panose="02040604050505020304" pitchFamily="18" charset="0"/>
              </a:rPr>
              <a:t>Giggso</a:t>
            </a:r>
            <a:endParaRPr lang="en-US">
              <a:latin typeface="Century Schoolbook" panose="02040604050505020304" pitchFamily="18" charset="0"/>
            </a:endParaRPr>
          </a:p>
          <a:p>
            <a:r>
              <a:rPr lang="en-US" b="1">
                <a:latin typeface="Century Schoolbook" panose="02040604050505020304" pitchFamily="18" charset="0"/>
              </a:rPr>
              <a:t>Instructor:</a:t>
            </a:r>
            <a:r>
              <a:rPr lang="en-US">
                <a:latin typeface="Century Schoolbook" panose="02040604050505020304" pitchFamily="18" charset="0"/>
              </a:rPr>
              <a:t> Dr. Masoud Sadjadi, Florida International University</a:t>
            </a:r>
          </a:p>
          <a:p>
            <a:endParaRPr lang="en-US">
              <a:latin typeface="Century Schoolbook" panose="020406040505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C5A3C8-37E5-51FD-6571-2136AC91EC0E}"/>
              </a:ext>
            </a:extLst>
          </p:cNvPr>
          <p:cNvSpPr txBox="1"/>
          <p:nvPr/>
        </p:nvSpPr>
        <p:spPr>
          <a:xfrm>
            <a:off x="1828800" y="1466874"/>
            <a:ext cx="8890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latin typeface="Century Schoolbook" panose="02040604050505020304" pitchFamily="18" charset="0"/>
              </a:rPr>
              <a:t>School of Computing and Information Sciences — Fall 2025 Senior Design Project</a:t>
            </a:r>
          </a:p>
          <a:p>
            <a:endParaRPr lang="en-US" i="1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213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FA922-BFD0-C73D-B344-7AD1BD4E2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E73B69-32DA-5971-2ACA-2BB4DA0B4B44}"/>
              </a:ext>
            </a:extLst>
          </p:cNvPr>
          <p:cNvSpPr txBox="1"/>
          <p:nvPr/>
        </p:nvSpPr>
        <p:spPr>
          <a:xfrm>
            <a:off x="1828800" y="148856"/>
            <a:ext cx="79576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Backend Implementation Highlights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41EE79-5153-9066-A1AD-BE8C02C50009}"/>
              </a:ext>
            </a:extLst>
          </p:cNvPr>
          <p:cNvSpPr txBox="1"/>
          <p:nvPr/>
        </p:nvSpPr>
        <p:spPr>
          <a:xfrm>
            <a:off x="1828801" y="855754"/>
            <a:ext cx="10015870" cy="60016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b="1">
                <a:ea typeface="+mn-lt"/>
                <a:cs typeface="+mn-lt"/>
              </a:rPr>
              <a:t> </a:t>
            </a:r>
            <a:r>
              <a:rPr lang="en-US" sz="2400" b="1" err="1">
                <a:ea typeface="+mn-lt"/>
                <a:cs typeface="+mn-lt"/>
              </a:rPr>
              <a:t>FastAPI</a:t>
            </a:r>
            <a:r>
              <a:rPr lang="en-US" sz="2400" b="1">
                <a:ea typeface="+mn-lt"/>
                <a:cs typeface="+mn-lt"/>
              </a:rPr>
              <a:t>-based microservice backend</a:t>
            </a:r>
            <a:r>
              <a:rPr lang="en-US" sz="2400">
                <a:ea typeface="+mn-lt"/>
                <a:cs typeface="+mn-lt"/>
              </a:rPr>
              <a:t> serving inventory, orders, products, warehouses, and spare parts through REST endpoints.</a:t>
            </a:r>
            <a:endParaRPr lang="en-US">
              <a:ea typeface="+mn-lt"/>
              <a:cs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>
                <a:ea typeface="+mn-lt"/>
                <a:cs typeface="+mn-lt"/>
              </a:rPr>
              <a:t> PostgreSQL relational database</a:t>
            </a:r>
            <a:r>
              <a:rPr lang="en-US" sz="2400">
                <a:ea typeface="+mn-lt"/>
                <a:cs typeface="+mn-lt"/>
              </a:rPr>
              <a:t> designed with normalized warehouse models (Inventory, Products, Orders, </a:t>
            </a:r>
            <a:r>
              <a:rPr lang="en-US" sz="2400" err="1">
                <a:ea typeface="+mn-lt"/>
                <a:cs typeface="+mn-lt"/>
              </a:rPr>
              <a:t>Order_Items</a:t>
            </a:r>
            <a:r>
              <a:rPr lang="en-US" sz="2400">
                <a:ea typeface="+mn-lt"/>
                <a:cs typeface="+mn-lt"/>
              </a:rPr>
              <a:t>, Warehouses).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>
                <a:ea typeface="+mn-lt"/>
                <a:cs typeface="+mn-lt"/>
              </a:rPr>
              <a:t> </a:t>
            </a:r>
            <a:r>
              <a:rPr lang="en-US" sz="2400" b="1" err="1">
                <a:ea typeface="+mn-lt"/>
                <a:cs typeface="+mn-lt"/>
              </a:rPr>
              <a:t>SQLAlchemy</a:t>
            </a:r>
            <a:r>
              <a:rPr lang="en-US" sz="2400" b="1">
                <a:ea typeface="+mn-lt"/>
                <a:cs typeface="+mn-lt"/>
              </a:rPr>
              <a:t> ORM layer</a:t>
            </a:r>
            <a:r>
              <a:rPr lang="en-US" sz="2400">
                <a:ea typeface="+mn-lt"/>
                <a:cs typeface="+mn-lt"/>
              </a:rPr>
              <a:t> encapsulating all database access using models, schemas, and dependency-injected sessions.</a:t>
            </a:r>
            <a:endParaRPr lang="en-US">
              <a:ea typeface="+mn-lt"/>
              <a:cs typeface="+mn-lt"/>
            </a:endParaRPr>
          </a:p>
          <a:p>
            <a:r>
              <a:rPr lang="en-US" sz="2400">
                <a:ea typeface="+mn-lt"/>
                <a:cs typeface="+mn-lt"/>
              </a:rPr>
              <a:t> (</a:t>
            </a:r>
            <a:r>
              <a:rPr lang="en-US" sz="2400" err="1">
                <a:latin typeface="Consolas"/>
              </a:rPr>
              <a:t>WarehouseAPI</a:t>
            </a:r>
            <a:r>
              <a:rPr lang="en-US" sz="2400">
                <a:ea typeface="+mn-lt"/>
                <a:cs typeface="+mn-lt"/>
              </a:rPr>
              <a:t>).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>
                <a:ea typeface="+mn-lt"/>
                <a:cs typeface="+mn-lt"/>
              </a:rPr>
              <a:t> Robust database initialization &amp; migrations</a:t>
            </a:r>
            <a:r>
              <a:rPr lang="en-US" sz="2400">
                <a:ea typeface="+mn-lt"/>
                <a:cs typeface="+mn-lt"/>
              </a:rPr>
              <a:t> configured to run automatically inside Docker (fresh schemas on new containers, SQL restore support).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>
                <a:ea typeface="+mn-lt"/>
                <a:cs typeface="+mn-lt"/>
              </a:rPr>
              <a:t> Docker Compose architecture</a:t>
            </a:r>
            <a:r>
              <a:rPr lang="en-US" sz="2400">
                <a:ea typeface="+mn-lt"/>
                <a:cs typeface="+mn-lt"/>
              </a:rPr>
              <a:t> running the full stack (</a:t>
            </a:r>
            <a:r>
              <a:rPr lang="en-US" sz="2400" err="1">
                <a:ea typeface="+mn-lt"/>
                <a:cs typeface="+mn-lt"/>
              </a:rPr>
              <a:t>FastAPI</a:t>
            </a:r>
            <a:r>
              <a:rPr lang="en-US" sz="2400">
                <a:ea typeface="+mn-lt"/>
                <a:cs typeface="+mn-lt"/>
              </a:rPr>
              <a:t> API + PostgreSQL + </a:t>
            </a:r>
            <a:r>
              <a:rPr lang="en-US" sz="2400" err="1">
                <a:ea typeface="+mn-lt"/>
                <a:cs typeface="+mn-lt"/>
              </a:rPr>
              <a:t>Streamlit</a:t>
            </a:r>
            <a:r>
              <a:rPr lang="en-US" sz="2400">
                <a:ea typeface="+mn-lt"/>
                <a:cs typeface="+mn-lt"/>
              </a:rPr>
              <a:t> frontend) as a unified environment.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>
                <a:ea typeface="+mn-lt"/>
                <a:cs typeface="+mn-lt"/>
              </a:rPr>
              <a:t> Integration-ready design</a:t>
            </a:r>
            <a:r>
              <a:rPr lang="en-US" sz="2400">
                <a:ea typeface="+mn-lt"/>
                <a:cs typeface="+mn-lt"/>
              </a:rPr>
              <a:t> for higher-level features such as forecasting, smart suggestions, and chatbot reasoning.</a:t>
            </a:r>
            <a:endParaRPr lang="en-US">
              <a:ea typeface="+mn-lt"/>
              <a:cs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57429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5BB92-CBC0-9214-3019-1D112A0BB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8321E4-3CD2-A687-2435-E56406AD0B4E}"/>
              </a:ext>
            </a:extLst>
          </p:cNvPr>
          <p:cNvSpPr txBox="1"/>
          <p:nvPr/>
        </p:nvSpPr>
        <p:spPr>
          <a:xfrm>
            <a:off x="1850064" y="148856"/>
            <a:ext cx="7154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Challenges and Lessons Learned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88816-F08D-BF9C-AFD1-BA71E167D35D}"/>
              </a:ext>
            </a:extLst>
          </p:cNvPr>
          <p:cNvSpPr txBox="1"/>
          <p:nvPr/>
        </p:nvSpPr>
        <p:spPr>
          <a:xfrm>
            <a:off x="1850064" y="1275907"/>
            <a:ext cx="9739423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Integrating multiple services (CSV ledger + relational DB)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Designing schemas that scale beyond a school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Balancing business realism vs. development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Understanding real operational constraints from sponsor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Learning Docker, API design, and Streamlit layout conventions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856857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C3BA0-49B8-34C4-F0AC-DB9300B3A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78B0BC-5B4C-4E3D-33FB-225C8EDCD8F1}"/>
              </a:ext>
            </a:extLst>
          </p:cNvPr>
          <p:cNvSpPr txBox="1"/>
          <p:nvPr/>
        </p:nvSpPr>
        <p:spPr>
          <a:xfrm>
            <a:off x="1850065" y="148856"/>
            <a:ext cx="2924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Future Work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518C05-5406-3229-DAB7-ABA74BEC5A33}"/>
              </a:ext>
            </a:extLst>
          </p:cNvPr>
          <p:cNvSpPr txBox="1"/>
          <p:nvPr/>
        </p:nvSpPr>
        <p:spPr>
          <a:xfrm>
            <a:off x="1850065" y="1120675"/>
            <a:ext cx="9207795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Replace static recommendations with </a:t>
            </a:r>
            <a:r>
              <a:rPr lang="en-US" sz="2800" b="1"/>
              <a:t>autonomous agents</a:t>
            </a:r>
            <a:endParaRPr lang="en-US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Reinforcement learning to optimize transfers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ea typeface="+mn-lt"/>
                <a:cs typeface="+mn-lt"/>
              </a:rPr>
              <a:t>Automated stock transfer recommendations across regions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Role-based permissions for operations teams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Load balancing logic when capacity limits are reached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ea typeface="+mn-lt"/>
                <a:cs typeface="+mn-lt"/>
              </a:rPr>
              <a:t>Security hardening and user authentication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4555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70C4E-0901-806A-4968-2AFFC04AE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A494A4-B334-7DD1-D798-1E9B48B196B4}"/>
              </a:ext>
            </a:extLst>
          </p:cNvPr>
          <p:cNvSpPr txBox="1"/>
          <p:nvPr/>
        </p:nvSpPr>
        <p:spPr>
          <a:xfrm>
            <a:off x="1828800" y="191386"/>
            <a:ext cx="2574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Conclusion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9AB1C7-A9FE-33C4-1809-A4693AE05ACC}"/>
              </a:ext>
            </a:extLst>
          </p:cNvPr>
          <p:cNvSpPr txBox="1"/>
          <p:nvPr/>
        </p:nvSpPr>
        <p:spPr>
          <a:xfrm>
            <a:off x="1828800" y="1215509"/>
            <a:ext cx="95055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Our system demonstrates a practical foundation for AI-guided warehouse management.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We integrated real inventory structures, operational APIs, and a working dashboard, all designed to support future autonomous agent decisions.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With sponsorship guidance and real industry examples, the platform is positioned to grow into a complete decision support system.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108003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D7E5C-FA69-B385-DB4A-7BFA1DDC7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11D2F3-F676-6D36-1C72-E9F215533D0B}"/>
              </a:ext>
            </a:extLst>
          </p:cNvPr>
          <p:cNvSpPr txBox="1"/>
          <p:nvPr/>
        </p:nvSpPr>
        <p:spPr>
          <a:xfrm>
            <a:off x="1935126" y="212651"/>
            <a:ext cx="4325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Acknowledgements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A4617B-A7DD-78C4-6BF6-F773C2A289A5}"/>
              </a:ext>
            </a:extLst>
          </p:cNvPr>
          <p:cNvSpPr txBox="1"/>
          <p:nvPr/>
        </p:nvSpPr>
        <p:spPr>
          <a:xfrm>
            <a:off x="1935126" y="1420596"/>
            <a:ext cx="9909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The material presented in this project is based on work supported by Florida International University. We thank </a:t>
            </a:r>
            <a:r>
              <a:rPr lang="en-US" b="1"/>
              <a:t>Ravi Venugopal</a:t>
            </a:r>
            <a:r>
              <a:rPr lang="en-US"/>
              <a:t> for presenting the core idea and vision that inspired our project. We extend our sincere appreciation to our product owners, </a:t>
            </a:r>
            <a:r>
              <a:rPr lang="en-US" b="1"/>
              <a:t>Dinesh Cyril Selvaraj</a:t>
            </a:r>
            <a:r>
              <a:rPr lang="en-US"/>
              <a:t> and </a:t>
            </a:r>
            <a:r>
              <a:rPr lang="en-US" b="1"/>
              <a:t>Sriram Anbu</a:t>
            </a:r>
            <a:r>
              <a:rPr lang="en-US"/>
              <a:t>, whose hands-on guidance, technical insights, and continuous collaboration shaped the direction of our implementation and helped us understand real warehouse operations and system expectations. We would also like to thank </a:t>
            </a:r>
            <a:r>
              <a:rPr lang="en-US" b="1"/>
              <a:t>Dr. Masoud Sadjadi</a:t>
            </a:r>
            <a:r>
              <a:rPr lang="en-US"/>
              <a:t> for his instruction, mentorship, and support throughout this project.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73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FE7DB-08F9-1A02-EF39-B23AAC6C9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AF10A-314C-F5E8-F235-D77523A0F2EE}"/>
              </a:ext>
            </a:extLst>
          </p:cNvPr>
          <p:cNvSpPr txBox="1"/>
          <p:nvPr/>
        </p:nvSpPr>
        <p:spPr>
          <a:xfrm>
            <a:off x="4742120" y="2274838"/>
            <a:ext cx="4104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latin typeface="Century Schoolbook" panose="02040604050505020304" pitchFamily="18" charset="0"/>
              </a:rPr>
              <a:t>Thank You!</a:t>
            </a:r>
          </a:p>
          <a:p>
            <a:pPr algn="ctr"/>
            <a:endParaRPr lang="en-US" sz="3600" b="1">
              <a:latin typeface="Century Schoolbook" panose="02040604050505020304" pitchFamily="18" charset="0"/>
            </a:endParaRPr>
          </a:p>
          <a:p>
            <a:pPr algn="ctr"/>
            <a:r>
              <a:rPr lang="en-US" sz="3600" b="1">
                <a:latin typeface="Century Schoolbook" panose="02040604050505020304" pitchFamily="18" charset="0"/>
              </a:rPr>
              <a:t>Q&amp;A</a:t>
            </a:r>
          </a:p>
          <a:p>
            <a:pPr algn="ctr"/>
            <a:endParaRPr lang="en-US" sz="360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264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CB14FBB-956D-F3E4-E6D7-92A15A601AC0}"/>
              </a:ext>
            </a:extLst>
          </p:cNvPr>
          <p:cNvSpPr txBox="1"/>
          <p:nvPr/>
        </p:nvSpPr>
        <p:spPr>
          <a:xfrm>
            <a:off x="1807533" y="148856"/>
            <a:ext cx="87612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Problem Definition &amp; Motivation</a:t>
            </a:r>
          </a:p>
          <a:p>
            <a:endParaRPr lang="en-US" sz="3200" b="1">
              <a:latin typeface="Century Schoolbook" panose="020406040505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B667B-4C8D-B93E-97A8-71E93ACCC52E}"/>
              </a:ext>
            </a:extLst>
          </p:cNvPr>
          <p:cNvSpPr txBox="1"/>
          <p:nvPr/>
        </p:nvSpPr>
        <p:spPr>
          <a:xfrm>
            <a:off x="1807534" y="1028343"/>
            <a:ext cx="10207258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The Real-World Challenge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Modern warehouse networks struggle to balance inventory across multiple distribution centers.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One location may hold excess stock while another experiences shortages or stockouts.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Existing ERP / WMS tools show static data views but do not recommend actions.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Supply chain staff must manually scan dashboards, spreadsheets, and tables, which leads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Delayed decisions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Higher storage &amp; logistics costs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Reduced fulfillment performance &amp; customer satisfaction</a:t>
            </a:r>
          </a:p>
          <a:p>
            <a:br>
              <a:rPr lang="en-US"/>
            </a:br>
            <a:endParaRPr lang="en-US"/>
          </a:p>
          <a:p>
            <a:r>
              <a:rPr lang="en-US" b="1"/>
              <a:t>Our Goal</a:t>
            </a:r>
          </a:p>
          <a:p>
            <a:endParaRPr lang="en-US"/>
          </a:p>
          <a:p>
            <a:r>
              <a:rPr lang="en-US"/>
              <a:t>Build a platform that monitors inventory in real time and can accurately make inventory suggestions based on real-time data.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57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C2107F-60D0-1A12-3FA9-9CC7887517CF}"/>
              </a:ext>
            </a:extLst>
          </p:cNvPr>
          <p:cNvSpPr txBox="1"/>
          <p:nvPr/>
        </p:nvSpPr>
        <p:spPr>
          <a:xfrm>
            <a:off x="1807535" y="148856"/>
            <a:ext cx="5337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Current System</a:t>
            </a:r>
          </a:p>
          <a:p>
            <a:endParaRPr lang="en-US" sz="3200">
              <a:latin typeface="Century Schoolbook" panose="020406040505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D13EA4-4B59-90D0-5AF6-D359CCD88AD6}"/>
              </a:ext>
            </a:extLst>
          </p:cNvPr>
          <p:cNvSpPr txBox="1"/>
          <p:nvPr/>
        </p:nvSpPr>
        <p:spPr>
          <a:xfrm>
            <a:off x="1807535" y="1102963"/>
            <a:ext cx="10207256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/>
              <a:t>Sponsor Use Case (</a:t>
            </a:r>
            <a:r>
              <a:rPr lang="en-US" sz="2400" b="1" err="1"/>
              <a:t>Giggso</a:t>
            </a:r>
            <a:r>
              <a:rPr lang="en-US" sz="2400" b="1"/>
              <a:t> Example)</a:t>
            </a:r>
          </a:p>
          <a:p>
            <a:endParaRPr lang="en-US" sz="24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Companies like </a:t>
            </a:r>
            <a:r>
              <a:rPr lang="en-US" sz="2400" err="1"/>
              <a:t>Giggso</a:t>
            </a:r>
            <a:r>
              <a:rPr lang="en-US" sz="2400"/>
              <a:t> have many product SKUs across multiple warehouses.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Staff cannot easily answer: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/>
              <a:t>“Which unit is available next, and from where can we ship it fastest?”</a:t>
            </a:r>
            <a:endParaRPr lang="en-US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ERPs track records but provide </a:t>
            </a:r>
            <a:r>
              <a:rPr lang="en-US" sz="2400" b="1"/>
              <a:t>no network-level insight</a:t>
            </a:r>
            <a:r>
              <a:rPr lang="en-US" sz="2400"/>
              <a:t>, no detection of imbalance, and </a:t>
            </a:r>
            <a:r>
              <a:rPr lang="en-US" sz="2400" b="1"/>
              <a:t>no transfer recommendations</a:t>
            </a:r>
            <a:r>
              <a:rPr lang="en-US" sz="240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The result is a </a:t>
            </a:r>
            <a:r>
              <a:rPr lang="en-US" sz="2400" b="1"/>
              <a:t>reactive process</a:t>
            </a:r>
            <a:r>
              <a:rPr lang="en-US" sz="2400"/>
              <a:t>, lost opportunities to reuse surplus stock, and limited alternatives when products are unavailable.</a:t>
            </a:r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354641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1CC57-9EDA-791E-1D84-5DD1534B4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89AA69-A3BC-CDCC-1113-CFD6B8687DAB}"/>
              </a:ext>
            </a:extLst>
          </p:cNvPr>
          <p:cNvSpPr txBox="1"/>
          <p:nvPr/>
        </p:nvSpPr>
        <p:spPr>
          <a:xfrm>
            <a:off x="1828801" y="170121"/>
            <a:ext cx="5805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Project Requirements</a:t>
            </a:r>
          </a:p>
          <a:p>
            <a:endParaRPr lang="en-US" sz="3200">
              <a:latin typeface="Century Schoolbook" panose="020406040505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B95DE-1863-44CD-99D4-6A3C04ABB80A}"/>
              </a:ext>
            </a:extLst>
          </p:cNvPr>
          <p:cNvSpPr txBox="1"/>
          <p:nvPr/>
        </p:nvSpPr>
        <p:spPr>
          <a:xfrm>
            <a:off x="1828801" y="1247338"/>
            <a:ext cx="1001587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≥90% accuracy</a:t>
            </a:r>
            <a:r>
              <a:rPr lang="en-US" sz="2400"/>
              <a:t> when checking availability and recommending transfers.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Operational data connection</a:t>
            </a:r>
            <a:r>
              <a:rPr lang="en-US" sz="2400"/>
              <a:t> to read orders, inventory levels, products, and warehouse metadata in real 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Web dashboard interface</a:t>
            </a:r>
            <a:r>
              <a:rPr lang="en-US" sz="2400"/>
              <a:t> providing: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/>
              <a:t>Inventory exploration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/>
              <a:t>Transfer suggestions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/>
              <a:t>One-click approval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Stack must be </a:t>
            </a:r>
            <a:r>
              <a:rPr lang="en-US" sz="2400" b="1"/>
              <a:t>practical and maintainable</a:t>
            </a:r>
            <a:r>
              <a:rPr lang="en-US" sz="2400"/>
              <a:t>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/>
              <a:t>Python, </a:t>
            </a:r>
            <a:r>
              <a:rPr lang="en-US" sz="2400" b="1" err="1"/>
              <a:t>FastAPI</a:t>
            </a:r>
            <a:r>
              <a:rPr lang="en-US" sz="2400" b="1"/>
              <a:t>, PostgreSQL, Streamlit</a:t>
            </a: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Daily Scrum check-ins</a:t>
            </a:r>
            <a:r>
              <a:rPr lang="en-US" sz="2400"/>
              <a:t>, code reviews, and direct sponsor feedback to align with real supply chain workflows.</a:t>
            </a:r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372738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92F7E-134C-409F-256B-D8419205F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EF40CC-F8A3-8BBE-7BEB-F52872444DFA}"/>
              </a:ext>
            </a:extLst>
          </p:cNvPr>
          <p:cNvSpPr/>
          <p:nvPr/>
        </p:nvSpPr>
        <p:spPr>
          <a:xfrm>
            <a:off x="1643316" y="2604"/>
            <a:ext cx="10538247" cy="685509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88A3F3-3B29-D70E-A443-3995F49E8B24}"/>
              </a:ext>
            </a:extLst>
          </p:cNvPr>
          <p:cNvSpPr txBox="1"/>
          <p:nvPr/>
        </p:nvSpPr>
        <p:spPr>
          <a:xfrm>
            <a:off x="1828801" y="170121"/>
            <a:ext cx="5805376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>
                <a:solidFill>
                  <a:schemeClr val="bg2">
                    <a:lumMod val="90000"/>
                    <a:lumOff val="10000"/>
                  </a:schemeClr>
                </a:solidFill>
                <a:latin typeface="Century Schoolbook"/>
              </a:rPr>
              <a:t>Tech Stack</a:t>
            </a:r>
            <a:endParaRPr lang="en-US" sz="3200" b="1">
              <a:solidFill>
                <a:schemeClr val="bg2">
                  <a:lumMod val="90000"/>
                  <a:lumOff val="10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sz="3200" b="1">
              <a:latin typeface="Century Schoolbook" panose="02040604050505020304" pitchFamily="18" charset="0"/>
            </a:endParaRPr>
          </a:p>
        </p:txBody>
      </p:sp>
      <p:pic>
        <p:nvPicPr>
          <p:cNvPr id="4" name="Picture 3" descr="A blue x on a black background&#10;&#10;AI-generated content may be incorrect.">
            <a:extLst>
              <a:ext uri="{FF2B5EF4-FFF2-40B4-BE49-F238E27FC236}">
                <a16:creationId xmlns:a16="http://schemas.microsoft.com/office/drawing/2014/main" id="{6DD41C2C-E8F1-01D3-F58D-176C2ECD1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946" y="3059967"/>
            <a:ext cx="1736272" cy="1703615"/>
          </a:xfrm>
          <a:prstGeom prst="rect">
            <a:avLst/>
          </a:prstGeom>
        </p:spPr>
      </p:pic>
      <p:pic>
        <p:nvPicPr>
          <p:cNvPr id="5" name="Picture 4" descr="A blue whale with boxes on it&#10;&#10;AI-generated content may be incorrect.">
            <a:extLst>
              <a:ext uri="{FF2B5EF4-FFF2-40B4-BE49-F238E27FC236}">
                <a16:creationId xmlns:a16="http://schemas.microsoft.com/office/drawing/2014/main" id="{C4978639-E1B4-B99C-B31C-44E7AD141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949" y="1248790"/>
            <a:ext cx="1478986" cy="1458110"/>
          </a:xfrm>
          <a:prstGeom prst="rect">
            <a:avLst/>
          </a:prstGeom>
        </p:spPr>
      </p:pic>
      <p:pic>
        <p:nvPicPr>
          <p:cNvPr id="6" name="Picture 5" descr="A red and black text&#10;&#10;AI-generated content may be incorrect.">
            <a:extLst>
              <a:ext uri="{FF2B5EF4-FFF2-40B4-BE49-F238E27FC236}">
                <a16:creationId xmlns:a16="http://schemas.microsoft.com/office/drawing/2014/main" id="{C4FA0B0D-12E2-F1C4-5609-810A1C0E8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534" y="5274549"/>
            <a:ext cx="3008540" cy="1179740"/>
          </a:xfrm>
          <a:prstGeom prst="rect">
            <a:avLst/>
          </a:prstGeom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61BE753-EB6C-938F-F265-7E5549964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3725" y="956955"/>
            <a:ext cx="1488101" cy="1532538"/>
          </a:xfrm>
          <a:prstGeom prst="rect">
            <a:avLst/>
          </a:prstGeom>
        </p:spPr>
      </p:pic>
      <p:pic>
        <p:nvPicPr>
          <p:cNvPr id="8" name="Picture 7" descr="A blue and yellow snake logo&#10;&#10;AI-generated content may be incorrect.">
            <a:extLst>
              <a:ext uri="{FF2B5EF4-FFF2-40B4-BE49-F238E27FC236}">
                <a16:creationId xmlns:a16="http://schemas.microsoft.com/office/drawing/2014/main" id="{1E6364B0-1EAF-0632-E323-3528B1DFB1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4490" y="1138574"/>
            <a:ext cx="1734912" cy="1702253"/>
          </a:xfrm>
          <a:prstGeom prst="rect">
            <a:avLst/>
          </a:prstGeom>
        </p:spPr>
      </p:pic>
      <p:pic>
        <p:nvPicPr>
          <p:cNvPr id="9" name="Picture 8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13329D17-8685-288C-3483-5584809BAF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3983" y="3406380"/>
            <a:ext cx="3356883" cy="820512"/>
          </a:xfrm>
          <a:prstGeom prst="rect">
            <a:avLst/>
          </a:prstGeom>
        </p:spPr>
      </p:pic>
      <p:pic>
        <p:nvPicPr>
          <p:cNvPr id="11" name="Picture 10" descr="A logo with a lightning bolt in a circle&#10;&#10;AI-generated content may be incorrect.">
            <a:extLst>
              <a:ext uri="{FF2B5EF4-FFF2-40B4-BE49-F238E27FC236}">
                <a16:creationId xmlns:a16="http://schemas.microsoft.com/office/drawing/2014/main" id="{08FDA034-1D51-747B-179E-107E63511A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96987" y="3172851"/>
            <a:ext cx="1507672" cy="1475015"/>
          </a:xfrm>
          <a:prstGeom prst="rect">
            <a:avLst/>
          </a:prstGeom>
        </p:spPr>
      </p:pic>
      <p:pic>
        <p:nvPicPr>
          <p:cNvPr id="13" name="Picture 12" descr="A blue and black logo&#10;&#10;AI-generated content may be incorrect.">
            <a:extLst>
              <a:ext uri="{FF2B5EF4-FFF2-40B4-BE49-F238E27FC236}">
                <a16:creationId xmlns:a16="http://schemas.microsoft.com/office/drawing/2014/main" id="{3D91327B-2E8E-8EC7-78CB-00C8496209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30740" y="1442469"/>
            <a:ext cx="2781561" cy="1093418"/>
          </a:xfrm>
          <a:prstGeom prst="rect">
            <a:avLst/>
          </a:prstGeom>
        </p:spPr>
      </p:pic>
      <p:pic>
        <p:nvPicPr>
          <p:cNvPr id="15" name="Picture 14" descr="A unicorn with stars and a horn&#10;&#10;AI-generated content may be incorrect.">
            <a:extLst>
              <a:ext uri="{FF2B5EF4-FFF2-40B4-BE49-F238E27FC236}">
                <a16:creationId xmlns:a16="http://schemas.microsoft.com/office/drawing/2014/main" id="{7AC1EA21-48F6-7FF7-B42E-BFCCB1A8EC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81200" y="4953000"/>
            <a:ext cx="1447801" cy="141514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E07EC2F-11B1-BD6D-0B21-065A7DA9ADF2}"/>
              </a:ext>
            </a:extLst>
          </p:cNvPr>
          <p:cNvGrpSpPr/>
          <p:nvPr/>
        </p:nvGrpSpPr>
        <p:grpSpPr>
          <a:xfrm>
            <a:off x="8831718" y="4721864"/>
            <a:ext cx="2973839" cy="1725386"/>
            <a:chOff x="8624889" y="4082142"/>
            <a:chExt cx="2973839" cy="172538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BA7805B-F36F-801C-D361-28F961BCCCCF}"/>
                </a:ext>
              </a:extLst>
            </p:cNvPr>
            <p:cNvSpPr/>
            <p:nvPr/>
          </p:nvSpPr>
          <p:spPr>
            <a:xfrm>
              <a:off x="8629649" y="4082142"/>
              <a:ext cx="2969079" cy="17253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red paper boat with black text&#10;&#10;AI-generated content may be incorrect.">
              <a:extLst>
                <a:ext uri="{FF2B5EF4-FFF2-40B4-BE49-F238E27FC236}">
                  <a16:creationId xmlns:a16="http://schemas.microsoft.com/office/drawing/2014/main" id="{3A7697E7-F8E8-2978-6CD1-E136FFCC8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624889" y="4082823"/>
              <a:ext cx="2954111" cy="171858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7139807-6001-E2F9-E02A-D9A8167B94D1}"/>
              </a:ext>
            </a:extLst>
          </p:cNvPr>
          <p:cNvGrpSpPr/>
          <p:nvPr/>
        </p:nvGrpSpPr>
        <p:grpSpPr>
          <a:xfrm>
            <a:off x="1921329" y="3431721"/>
            <a:ext cx="1510392" cy="1396774"/>
            <a:chOff x="1921329" y="3431721"/>
            <a:chExt cx="1510392" cy="139677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99A03E5-75F9-EA39-B162-0D5BE445AFAC}"/>
                </a:ext>
              </a:extLst>
            </p:cNvPr>
            <p:cNvSpPr/>
            <p:nvPr/>
          </p:nvSpPr>
          <p:spPr>
            <a:xfrm>
              <a:off x="1921329" y="3431721"/>
              <a:ext cx="1510392" cy="136071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A blue elephant with black background&#10;&#10;AI-generated content may be incorrect.">
              <a:extLst>
                <a:ext uri="{FF2B5EF4-FFF2-40B4-BE49-F238E27FC236}">
                  <a16:creationId xmlns:a16="http://schemas.microsoft.com/office/drawing/2014/main" id="{5F016306-F856-789D-BE19-67906565B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953307" y="3433762"/>
              <a:ext cx="1438275" cy="13947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0303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93145-83EF-5071-6D99-6AD29A7F8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92EE10-E5D9-CCE2-B60B-38EF50996AE8}"/>
              </a:ext>
            </a:extLst>
          </p:cNvPr>
          <p:cNvSpPr txBox="1"/>
          <p:nvPr/>
        </p:nvSpPr>
        <p:spPr>
          <a:xfrm>
            <a:off x="1828800" y="148856"/>
            <a:ext cx="3015569" cy="58477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3200" b="1">
                <a:latin typeface="Century Schoolbook"/>
              </a:rPr>
              <a:t>Key Features</a:t>
            </a:r>
            <a:endParaRPr lang="en-US" sz="3200" b="1">
              <a:latin typeface="Century Schoolbook" panose="020406040505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62B897-9A0D-C27C-F27E-5AF09E79F262}"/>
              </a:ext>
            </a:extLst>
          </p:cNvPr>
          <p:cNvSpPr txBox="1"/>
          <p:nvPr/>
        </p:nvSpPr>
        <p:spPr>
          <a:xfrm>
            <a:off x="1828801" y="834877"/>
            <a:ext cx="10015870" cy="63709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/>
              <a:t>📦 Real-Time Warehouse Dashboard</a:t>
            </a: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Live inventory levels, product availability, and warehouse status</a:t>
            </a: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KPIs for total stock, processing orders, product count, and warehouse distribution</a:t>
            </a:r>
            <a:endParaRPr lang="en-US" sz="2400"/>
          </a:p>
          <a:p>
            <a:endParaRPr lang="en-US" sz="2400"/>
          </a:p>
          <a:p>
            <a:r>
              <a:rPr lang="en-US" sz="2400" b="1"/>
              <a:t>📈 AI-Driven Demand Forecasting</a:t>
            </a: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Forecasting engine using SARIMA, ETS, and Prophet models</a:t>
            </a: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Daily demand predictions by SKU for inventory planning</a:t>
            </a: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Exportable forecast data and performance metrics</a:t>
            </a:r>
            <a:endParaRPr lang="en-US" sz="2400"/>
          </a:p>
          <a:p>
            <a:endParaRPr lang="en-US" sz="2400"/>
          </a:p>
          <a:p>
            <a:r>
              <a:rPr lang="en-US" sz="2400" b="1"/>
              <a:t>💬 AI Chatbot with LLM Integration</a:t>
            </a: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Natural-language queries about orders, inventory, warehouses, and revenue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Powered by </a:t>
            </a:r>
            <a:r>
              <a:rPr lang="en-US" sz="2400" err="1">
                <a:ea typeface="+mn-lt"/>
                <a:cs typeface="+mn-lt"/>
              </a:rPr>
              <a:t>LangChain</a:t>
            </a:r>
            <a:r>
              <a:rPr lang="en-US" sz="2400">
                <a:ea typeface="+mn-lt"/>
                <a:cs typeface="+mn-lt"/>
              </a:rPr>
              <a:t> + </a:t>
            </a:r>
            <a:r>
              <a:rPr lang="en-US" sz="2400" err="1">
                <a:ea typeface="+mn-lt"/>
                <a:cs typeface="+mn-lt"/>
              </a:rPr>
              <a:t>Groq</a:t>
            </a:r>
            <a:r>
              <a:rPr lang="en-US" sz="2400">
                <a:ea typeface="+mn-lt"/>
                <a:cs typeface="+mn-lt"/>
              </a:rPr>
              <a:t> Llama 3.3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+mn-lt"/>
                <a:cs typeface="+mn-lt"/>
              </a:rPr>
              <a:t>Returns answers grounded in real database data</a:t>
            </a:r>
          </a:p>
          <a:p>
            <a:pPr>
              <a:buFont typeface="Arial" panose="020B0604020202020204" pitchFamily="34" charset="0"/>
            </a:pPr>
            <a:endParaRPr lang="en-US" sz="2400"/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9490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3CE3F-C7F3-9392-5C34-44300A822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BDE746-F8D3-D3D8-4D69-025E93B56A6F}"/>
              </a:ext>
            </a:extLst>
          </p:cNvPr>
          <p:cNvSpPr txBox="1"/>
          <p:nvPr/>
        </p:nvSpPr>
        <p:spPr>
          <a:xfrm>
            <a:off x="1738006" y="68121"/>
            <a:ext cx="7972054" cy="58477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3200" b="1">
                <a:latin typeface="Century Schoolbook"/>
              </a:rPr>
              <a:t>Streamlit Dashboard Demonstration</a:t>
            </a:r>
          </a:p>
        </p:txBody>
      </p:sp>
      <p:pic>
        <p:nvPicPr>
          <p:cNvPr id="3" name="Picture 2" descr="A screenshot of a website&#10;&#10;AI-generated content may be incorrect.">
            <a:extLst>
              <a:ext uri="{FF2B5EF4-FFF2-40B4-BE49-F238E27FC236}">
                <a16:creationId xmlns:a16="http://schemas.microsoft.com/office/drawing/2014/main" id="{9E89F604-8C73-FFB2-7F81-5C85692BA1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3241" b="-300"/>
          <a:stretch>
            <a:fillRect/>
          </a:stretch>
        </p:blipFill>
        <p:spPr>
          <a:xfrm>
            <a:off x="2465293" y="650094"/>
            <a:ext cx="4347889" cy="3014112"/>
          </a:xfrm>
          <a:prstGeom prst="rect">
            <a:avLst/>
          </a:prstGeom>
        </p:spPr>
      </p:pic>
      <p:pic>
        <p:nvPicPr>
          <p:cNvPr id="4" name="Picture 3" descr="A screenshot of a warehouse assistant&#10;&#10;AI-generated content may be incorrect.">
            <a:extLst>
              <a:ext uri="{FF2B5EF4-FFF2-40B4-BE49-F238E27FC236}">
                <a16:creationId xmlns:a16="http://schemas.microsoft.com/office/drawing/2014/main" id="{A0203C09-4E0F-E4C3-28D1-D6D5A9861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522" y="651902"/>
            <a:ext cx="4252634" cy="30104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955211-447A-1DBD-4039-58A8C6DDB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177" y="3831914"/>
            <a:ext cx="6096000" cy="254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34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6E57D-ABF8-A233-EB21-6B98D6C5D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5793AA-51D0-62C6-5631-FEEB3C83B316}"/>
              </a:ext>
            </a:extLst>
          </p:cNvPr>
          <p:cNvSpPr txBox="1"/>
          <p:nvPr/>
        </p:nvSpPr>
        <p:spPr>
          <a:xfrm>
            <a:off x="1935126" y="212651"/>
            <a:ext cx="70230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High-Level System Architecture</a:t>
            </a:r>
          </a:p>
          <a:p>
            <a:endParaRPr lang="en-US" sz="3200">
              <a:latin typeface="Century Schoolbook" panose="02040604050505020304" pitchFamily="18" charset="0"/>
            </a:endParaRPr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7D619CF-DD19-4964-D400-27267AF35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866" y="859491"/>
            <a:ext cx="7016564" cy="538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95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EF584-7E66-B3B9-16B6-E2A581EFB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4FC491-DCB8-FF15-DF59-F9E77F2568E5}"/>
              </a:ext>
            </a:extLst>
          </p:cNvPr>
          <p:cNvSpPr txBox="1"/>
          <p:nvPr/>
        </p:nvSpPr>
        <p:spPr>
          <a:xfrm>
            <a:off x="1850065" y="191385"/>
            <a:ext cx="6549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Century Schoolbook" panose="02040604050505020304" pitchFamily="18" charset="0"/>
              </a:rPr>
              <a:t>Database Design Overview</a:t>
            </a:r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EE9855D-E824-6DCC-D430-E1EF856BE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1" y="778808"/>
            <a:ext cx="7611720" cy="551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1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Angela Banov</dc:creator>
  <cp:revision>2</cp:revision>
  <dcterms:created xsi:type="dcterms:W3CDTF">2025-12-03T08:01:26Z</dcterms:created>
  <dcterms:modified xsi:type="dcterms:W3CDTF">2025-12-03T21:38:11Z</dcterms:modified>
</cp:coreProperties>
</file>