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5143500" cx="9144000"/>
  <p:notesSz cx="6858000" cy="9144000"/>
  <p:embeddedFontLst>
    <p:embeddedFont>
      <p:font typeface="Merriweather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7" roundtripDataSignature="AMtx7mg2Wca3qkyf7F6yVznDHDemacd6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Merriweather-bold.fntdata"/><Relationship Id="rId23" Type="http://schemas.openxmlformats.org/officeDocument/2006/relationships/font" Target="fonts/Merriweather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Merriweather-boldItalic.fntdata"/><Relationship Id="rId25" Type="http://schemas.openxmlformats.org/officeDocument/2006/relationships/font" Target="fonts/Merriweather-italic.fntdata"/><Relationship Id="rId27" Type="http://customschemas.google.com/relationships/presentationmetadata" Target="meta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7" name="Google Shape;20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4" name="Google Shape;27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2" name="Google Shape;28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0" name="Google Shape;29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8" name="Google Shape;29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6" name="Google Shape;30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3" name="Google Shape;31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0" name="Google Shape;32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3" name="Google Shape;21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0" name="Google Shape;22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8" name="Google Shape;22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6" name="Google Shape;23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3" name="Google Shape;24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0" name="Google Shape;25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8" name="Google Shape;25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6" name="Google Shape;26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8"/>
          <p:cNvSpPr txBox="1"/>
          <p:nvPr>
            <p:ph type="ctrTitle"/>
          </p:nvPr>
        </p:nvSpPr>
        <p:spPr>
          <a:xfrm>
            <a:off x="1394460" y="781050"/>
            <a:ext cx="680466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" name="Google Shape;14;p18"/>
          <p:cNvSpPr txBox="1"/>
          <p:nvPr>
            <p:ph idx="1" type="subTitle"/>
          </p:nvPr>
        </p:nvSpPr>
        <p:spPr>
          <a:xfrm>
            <a:off x="1394460" y="2640806"/>
            <a:ext cx="680466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2" name="Google Shape;82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27"/>
          <p:cNvSpPr txBox="1"/>
          <p:nvPr>
            <p:ph idx="1" type="body"/>
          </p:nvPr>
        </p:nvSpPr>
        <p:spPr>
          <a:xfrm>
            <a:off x="1438989" y="1260872"/>
            <a:ext cx="343662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4" name="Google Shape;84;p27"/>
          <p:cNvSpPr txBox="1"/>
          <p:nvPr>
            <p:ph idx="2" type="body"/>
          </p:nvPr>
        </p:nvSpPr>
        <p:spPr>
          <a:xfrm>
            <a:off x="5078730" y="1260872"/>
            <a:ext cx="343781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5" name="Google Shape;85;p27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27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27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27"/>
          <p:cNvSpPr txBox="1"/>
          <p:nvPr>
            <p:ph idx="3" type="body"/>
          </p:nvPr>
        </p:nvSpPr>
        <p:spPr>
          <a:xfrm>
            <a:off x="144018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27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7"/>
          <p:cNvSpPr txBox="1"/>
          <p:nvPr>
            <p:ph idx="4" type="body"/>
          </p:nvPr>
        </p:nvSpPr>
        <p:spPr>
          <a:xfrm>
            <a:off x="507873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2" name="Google Shape;9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8"/>
          <p:cNvSpPr txBox="1"/>
          <p:nvPr>
            <p:ph type="title"/>
          </p:nvPr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28"/>
          <p:cNvSpPr txBox="1"/>
          <p:nvPr>
            <p:ph idx="1" type="body"/>
          </p:nvPr>
        </p:nvSpPr>
        <p:spPr>
          <a:xfrm>
            <a:off x="1440180" y="1369219"/>
            <a:ext cx="707517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5" name="Google Shape;95;p28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8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8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9" name="Google Shape;9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9"/>
          <p:cNvSpPr txBox="1"/>
          <p:nvPr>
            <p:ph idx="1" type="body"/>
          </p:nvPr>
        </p:nvSpPr>
        <p:spPr>
          <a:xfrm>
            <a:off x="144018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1" name="Google Shape;101;p29"/>
          <p:cNvSpPr txBox="1"/>
          <p:nvPr>
            <p:ph idx="10" type="dt"/>
          </p:nvPr>
        </p:nvSpPr>
        <p:spPr>
          <a:xfrm>
            <a:off x="1442338" y="4767262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9"/>
          <p:cNvSpPr txBox="1"/>
          <p:nvPr>
            <p:ph idx="11" type="ftr"/>
          </p:nvPr>
        </p:nvSpPr>
        <p:spPr>
          <a:xfrm>
            <a:off x="3642613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9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29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9"/>
          <p:cNvSpPr txBox="1"/>
          <p:nvPr>
            <p:ph idx="2" type="body"/>
          </p:nvPr>
        </p:nvSpPr>
        <p:spPr>
          <a:xfrm>
            <a:off x="507873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showMasterSp="0">
  <p:cSld name="1_Comparison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07" name="Google Shape;107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0"/>
          <p:cNvSpPr txBox="1"/>
          <p:nvPr>
            <p:ph idx="1" type="body"/>
          </p:nvPr>
        </p:nvSpPr>
        <p:spPr>
          <a:xfrm>
            <a:off x="1438989" y="1260872"/>
            <a:ext cx="343662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9" name="Google Shape;109;p30"/>
          <p:cNvSpPr txBox="1"/>
          <p:nvPr>
            <p:ph idx="2" type="body"/>
          </p:nvPr>
        </p:nvSpPr>
        <p:spPr>
          <a:xfrm>
            <a:off x="5078730" y="1260872"/>
            <a:ext cx="343781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0" name="Google Shape;110;p30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30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D8D8D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30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30"/>
          <p:cNvSpPr txBox="1"/>
          <p:nvPr>
            <p:ph idx="3" type="body"/>
          </p:nvPr>
        </p:nvSpPr>
        <p:spPr>
          <a:xfrm>
            <a:off x="144018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30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0"/>
          <p:cNvSpPr txBox="1"/>
          <p:nvPr>
            <p:ph idx="4" type="body"/>
          </p:nvPr>
        </p:nvSpPr>
        <p:spPr>
          <a:xfrm>
            <a:off x="507873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17" name="Google Shape;117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1"/>
          <p:cNvSpPr txBox="1"/>
          <p:nvPr>
            <p:ph idx="1" type="body"/>
          </p:nvPr>
        </p:nvSpPr>
        <p:spPr>
          <a:xfrm>
            <a:off x="144018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9" name="Google Shape;119;p31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31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31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2" name="Google Shape;122;p31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1"/>
          <p:cNvSpPr txBox="1"/>
          <p:nvPr>
            <p:ph idx="2" type="body"/>
          </p:nvPr>
        </p:nvSpPr>
        <p:spPr>
          <a:xfrm>
            <a:off x="507873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5" name="Google Shape;12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1438989" y="1260872"/>
            <a:ext cx="343662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7" name="Google Shape;127;p32"/>
          <p:cNvSpPr txBox="1"/>
          <p:nvPr>
            <p:ph idx="2" type="body"/>
          </p:nvPr>
        </p:nvSpPr>
        <p:spPr>
          <a:xfrm>
            <a:off x="5078730" y="1260872"/>
            <a:ext cx="343781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8" name="Google Shape;128;p32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32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32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Google Shape;131;p32"/>
          <p:cNvSpPr txBox="1"/>
          <p:nvPr>
            <p:ph idx="3" type="body"/>
          </p:nvPr>
        </p:nvSpPr>
        <p:spPr>
          <a:xfrm>
            <a:off x="144018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2" name="Google Shape;132;p32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2"/>
          <p:cNvSpPr txBox="1"/>
          <p:nvPr>
            <p:ph idx="4" type="body"/>
          </p:nvPr>
        </p:nvSpPr>
        <p:spPr>
          <a:xfrm>
            <a:off x="507873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 showMasterSp="0">
  <p:cSld name="3_Two Conten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35" name="Google Shape;135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33"/>
          <p:cNvSpPr txBox="1"/>
          <p:nvPr>
            <p:ph idx="1" type="body"/>
          </p:nvPr>
        </p:nvSpPr>
        <p:spPr>
          <a:xfrm>
            <a:off x="144018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7" name="Google Shape;137;p33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33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9" name="Google Shape;139;p33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Google Shape;140;p33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3"/>
          <p:cNvSpPr txBox="1"/>
          <p:nvPr>
            <p:ph idx="2" type="body"/>
          </p:nvPr>
        </p:nvSpPr>
        <p:spPr>
          <a:xfrm>
            <a:off x="507873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 showMasterSp="0">
  <p:cSld name="3_Comparison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43" name="Google Shape;143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34"/>
          <p:cNvSpPr txBox="1"/>
          <p:nvPr>
            <p:ph idx="1" type="body"/>
          </p:nvPr>
        </p:nvSpPr>
        <p:spPr>
          <a:xfrm>
            <a:off x="1438989" y="1260872"/>
            <a:ext cx="343662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5" name="Google Shape;145;p34"/>
          <p:cNvSpPr txBox="1"/>
          <p:nvPr>
            <p:ph idx="2" type="body"/>
          </p:nvPr>
        </p:nvSpPr>
        <p:spPr>
          <a:xfrm>
            <a:off x="5078730" y="1260872"/>
            <a:ext cx="343781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b="1" sz="18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46" name="Google Shape;146;p34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" name="Google Shape;147;p34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8" name="Google Shape;148;p34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34"/>
          <p:cNvSpPr txBox="1"/>
          <p:nvPr>
            <p:ph idx="3" type="body"/>
          </p:nvPr>
        </p:nvSpPr>
        <p:spPr>
          <a:xfrm>
            <a:off x="144018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0" name="Google Shape;150;p34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34"/>
          <p:cNvSpPr txBox="1"/>
          <p:nvPr>
            <p:ph idx="4" type="body"/>
          </p:nvPr>
        </p:nvSpPr>
        <p:spPr>
          <a:xfrm>
            <a:off x="5078730" y="2003822"/>
            <a:ext cx="3436620" cy="22405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5"/>
          <p:cNvSpPr txBox="1"/>
          <p:nvPr>
            <p:ph type="title"/>
          </p:nvPr>
        </p:nvSpPr>
        <p:spPr>
          <a:xfrm>
            <a:off x="550493" y="273843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4" name="Google Shape;154;p35"/>
          <p:cNvSpPr txBox="1"/>
          <p:nvPr>
            <p:ph idx="1" type="body"/>
          </p:nvPr>
        </p:nvSpPr>
        <p:spPr>
          <a:xfrm>
            <a:off x="550493" y="1369218"/>
            <a:ext cx="707517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5" name="Google Shape;155;p35"/>
          <p:cNvSpPr txBox="1"/>
          <p:nvPr>
            <p:ph idx="10" type="dt"/>
          </p:nvPr>
        </p:nvSpPr>
        <p:spPr>
          <a:xfrm>
            <a:off x="550493" y="4767262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6" name="Google Shape;156;p35"/>
          <p:cNvSpPr txBox="1"/>
          <p:nvPr>
            <p:ph idx="11" type="ftr"/>
          </p:nvPr>
        </p:nvSpPr>
        <p:spPr>
          <a:xfrm>
            <a:off x="3195611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7" name="Google Shape;157;p35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8" name="Google Shape;158;p35"/>
          <p:cNvSpPr/>
          <p:nvPr/>
        </p:nvSpPr>
        <p:spPr>
          <a:xfrm>
            <a:off x="7794024" y="0"/>
            <a:ext cx="1130644" cy="778476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0516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159" name="Google Shape;159;p35"/>
          <p:cNvPicPr preferRelativeResize="0"/>
          <p:nvPr/>
        </p:nvPicPr>
        <p:blipFill rotWithShape="1">
          <a:blip r:embed="rId2">
            <a:alphaModFix/>
          </a:blip>
          <a:srcRect b="46187" l="0" r="0" t="0"/>
          <a:stretch/>
        </p:blipFill>
        <p:spPr>
          <a:xfrm>
            <a:off x="7794024" y="189878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6" name="Google Shape;166;p3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7" name="Google Shape;167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6" name="Google Shape;16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9"/>
          <p:cNvSpPr txBox="1"/>
          <p:nvPr>
            <p:ph type="title"/>
          </p:nvPr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" name="Google Shape;18;p19"/>
          <p:cNvSpPr txBox="1"/>
          <p:nvPr>
            <p:ph idx="1" type="body"/>
          </p:nvPr>
        </p:nvSpPr>
        <p:spPr>
          <a:xfrm>
            <a:off x="1440180" y="1369219"/>
            <a:ext cx="707517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" name="Google Shape;19;p19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0" name="Google Shape;170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3" name="Google Shape;173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4" name="Google Shape;174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7" name="Google Shape;177;p4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8" name="Google Shape;178;p4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9" name="Google Shape;179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85" name="Google Shape;185;p4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6" name="Google Shape;186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89" name="Google Shape;189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4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3" name="Google Shape;193;p4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94" name="Google Shape;194;p4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5" name="Google Shape;195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5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98" name="Google Shape;198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1" name="Google Shape;201;p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2" name="Google Shape;202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 showMasterSp="0">
  <p:cSld name="8_Title and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/>
          <p:nvPr>
            <p:ph idx="2" type="pic"/>
          </p:nvPr>
        </p:nvSpPr>
        <p:spPr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20"/>
          <p:cNvSpPr txBox="1"/>
          <p:nvPr>
            <p:ph idx="10" type="dt"/>
          </p:nvPr>
        </p:nvSpPr>
        <p:spPr>
          <a:xfrm>
            <a:off x="550493" y="4767262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Google Shape;25;p20"/>
          <p:cNvSpPr txBox="1"/>
          <p:nvPr>
            <p:ph idx="11" type="ftr"/>
          </p:nvPr>
        </p:nvSpPr>
        <p:spPr>
          <a:xfrm>
            <a:off x="3195611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" name="Google Shape;26;p20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" name="Google Shape;27;p20"/>
          <p:cNvSpPr txBox="1"/>
          <p:nvPr>
            <p:ph type="ctrTitle"/>
          </p:nvPr>
        </p:nvSpPr>
        <p:spPr>
          <a:xfrm>
            <a:off x="163828" y="3172042"/>
            <a:ext cx="5813752" cy="678592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 sz="33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Google Shape;28;p20"/>
          <p:cNvSpPr txBox="1"/>
          <p:nvPr>
            <p:ph idx="1" type="subTitle"/>
          </p:nvPr>
        </p:nvSpPr>
        <p:spPr>
          <a:xfrm>
            <a:off x="163828" y="3968618"/>
            <a:ext cx="5813752" cy="4705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0" name="Google Shape;30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1"/>
          <p:cNvSpPr txBox="1"/>
          <p:nvPr>
            <p:ph type="title"/>
          </p:nvPr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" name="Google Shape;32;p21"/>
          <p:cNvSpPr txBox="1"/>
          <p:nvPr>
            <p:ph idx="1" type="body"/>
          </p:nvPr>
        </p:nvSpPr>
        <p:spPr>
          <a:xfrm>
            <a:off x="1440180" y="1369219"/>
            <a:ext cx="707517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Google Shape;33;p21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21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 showMasterSp="0">
  <p:cSld name="3_Title and Conte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37" name="Google Shape;37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2"/>
          <p:cNvSpPr txBox="1"/>
          <p:nvPr>
            <p:ph type="title"/>
          </p:nvPr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" type="body"/>
          </p:nvPr>
        </p:nvSpPr>
        <p:spPr>
          <a:xfrm>
            <a:off x="1440180" y="1369219"/>
            <a:ext cx="707517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Google Shape;40;p22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22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23"/>
          <p:cNvGrpSpPr/>
          <p:nvPr/>
        </p:nvGrpSpPr>
        <p:grpSpPr>
          <a:xfrm>
            <a:off x="0" y="0"/>
            <a:ext cx="3236925" cy="5143500"/>
            <a:chOff x="-1" y="0"/>
            <a:chExt cx="4315900" cy="6858000"/>
          </a:xfrm>
        </p:grpSpPr>
        <p:pic>
          <p:nvPicPr>
            <p:cNvPr descr="A close up of a logo&#10;&#10;Description automatically generated" id="45" name="Google Shape;45;p23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p23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47;p23"/>
          <p:cNvSpPr txBox="1"/>
          <p:nvPr>
            <p:ph idx="11" type="ftr"/>
          </p:nvPr>
        </p:nvSpPr>
        <p:spPr>
          <a:xfrm>
            <a:off x="3195611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Google Shape;48;p23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23"/>
          <p:cNvSpPr/>
          <p:nvPr>
            <p:ph idx="2" type="pic"/>
          </p:nvPr>
        </p:nvSpPr>
        <p:spPr>
          <a:xfrm>
            <a:off x="3236925" y="0"/>
            <a:ext cx="5907074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56542" y="273843"/>
            <a:ext cx="294446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1" type="body"/>
          </p:nvPr>
        </p:nvSpPr>
        <p:spPr>
          <a:xfrm>
            <a:off x="156542" y="1376673"/>
            <a:ext cx="2944467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Text&#10;&#10;Description automatically generated" id="52" name="Google Shape;52;p23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4586780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and Content" showMasterSp="0">
  <p:cSld name="9_Title and Conte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&#10;&#10;Description automatically generated" id="54" name="Google Shape;5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5699" y="4586780"/>
            <a:ext cx="880199" cy="40764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4"/>
          <p:cNvSpPr txBox="1"/>
          <p:nvPr>
            <p:ph idx="11" type="ftr"/>
          </p:nvPr>
        </p:nvSpPr>
        <p:spPr>
          <a:xfrm>
            <a:off x="3195611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24"/>
          <p:cNvSpPr/>
          <p:nvPr>
            <p:ph idx="2" type="pic"/>
          </p:nvPr>
        </p:nvSpPr>
        <p:spPr>
          <a:xfrm>
            <a:off x="3236925" y="0"/>
            <a:ext cx="5907074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24"/>
          <p:cNvSpPr txBox="1"/>
          <p:nvPr>
            <p:ph type="title"/>
          </p:nvPr>
        </p:nvSpPr>
        <p:spPr>
          <a:xfrm>
            <a:off x="156542" y="273843"/>
            <a:ext cx="294446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Google Shape;59;p24"/>
          <p:cNvSpPr txBox="1"/>
          <p:nvPr>
            <p:ph idx="1" type="body"/>
          </p:nvPr>
        </p:nvSpPr>
        <p:spPr>
          <a:xfrm>
            <a:off x="156542" y="1376673"/>
            <a:ext cx="2944467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>
                <a:solidFill>
                  <a:schemeClr val="accen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100"/>
              <a:buChar char="•"/>
              <a:defRPr>
                <a:solidFill>
                  <a:schemeClr val="accen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 showMasterSp="0">
  <p:cSld name="7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5"/>
          <p:cNvSpPr/>
          <p:nvPr>
            <p:ph idx="2" type="pic"/>
          </p:nvPr>
        </p:nvSpPr>
        <p:spPr>
          <a:xfrm>
            <a:off x="6281711" y="273842"/>
            <a:ext cx="2763129" cy="2144042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5"/>
          <p:cNvSpPr txBox="1"/>
          <p:nvPr>
            <p:ph idx="10" type="dt"/>
          </p:nvPr>
        </p:nvSpPr>
        <p:spPr>
          <a:xfrm>
            <a:off x="550493" y="4767262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1" type="ftr"/>
          </p:nvPr>
        </p:nvSpPr>
        <p:spPr>
          <a:xfrm>
            <a:off x="3195611" y="4767262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25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" name="Google Shape;65;p25"/>
          <p:cNvSpPr/>
          <p:nvPr>
            <p:ph idx="3" type="pic"/>
          </p:nvPr>
        </p:nvSpPr>
        <p:spPr>
          <a:xfrm>
            <a:off x="3357097" y="273843"/>
            <a:ext cx="2763129" cy="4391024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6" name="Google Shape;66;p25"/>
          <p:cNvGrpSpPr/>
          <p:nvPr/>
        </p:nvGrpSpPr>
        <p:grpSpPr>
          <a:xfrm>
            <a:off x="-1" y="0"/>
            <a:ext cx="3236925" cy="5143500"/>
            <a:chOff x="-1" y="0"/>
            <a:chExt cx="4315900" cy="6858000"/>
          </a:xfrm>
        </p:grpSpPr>
        <p:pic>
          <p:nvPicPr>
            <p:cNvPr descr="A close up of a logo&#10;&#10;Description automatically generated" id="67" name="Google Shape;67;p25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25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5"/>
          <p:cNvSpPr txBox="1"/>
          <p:nvPr>
            <p:ph type="title"/>
          </p:nvPr>
        </p:nvSpPr>
        <p:spPr>
          <a:xfrm>
            <a:off x="156542" y="273843"/>
            <a:ext cx="294446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" type="body"/>
          </p:nvPr>
        </p:nvSpPr>
        <p:spPr>
          <a:xfrm>
            <a:off x="156542" y="1376674"/>
            <a:ext cx="2944467" cy="30194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Google Shape;71;p25"/>
          <p:cNvSpPr/>
          <p:nvPr>
            <p:ph idx="4" type="pic"/>
          </p:nvPr>
        </p:nvSpPr>
        <p:spPr>
          <a:xfrm>
            <a:off x="6281711" y="2511487"/>
            <a:ext cx="2763129" cy="2144042"/>
          </a:xfrm>
          <a:prstGeom prst="rect">
            <a:avLst/>
          </a:prstGeom>
          <a:noFill/>
          <a:ln>
            <a:noFill/>
          </a:ln>
        </p:spPr>
      </p:sp>
      <p:pic>
        <p:nvPicPr>
          <p:cNvPr descr="Text&#10;&#10;Description automatically generated" id="72" name="Google Shape;72;p25"/>
          <p:cNvPicPr preferRelativeResize="0"/>
          <p:nvPr/>
        </p:nvPicPr>
        <p:blipFill rotWithShape="1">
          <a:blip r:embed="rId3">
            <a:alphaModFix/>
          </a:blip>
          <a:srcRect b="46187" l="0" r="0" t="0"/>
          <a:stretch/>
        </p:blipFill>
        <p:spPr>
          <a:xfrm>
            <a:off x="0" y="4586780"/>
            <a:ext cx="1130644" cy="4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4" name="Google Shape;7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26"/>
          <p:cNvSpPr txBox="1"/>
          <p:nvPr>
            <p:ph idx="1" type="body"/>
          </p:nvPr>
        </p:nvSpPr>
        <p:spPr>
          <a:xfrm>
            <a:off x="144018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" name="Google Shape;76;p26"/>
          <p:cNvSpPr txBox="1"/>
          <p:nvPr>
            <p:ph idx="10" type="dt"/>
          </p:nvPr>
        </p:nvSpPr>
        <p:spPr>
          <a:xfrm>
            <a:off x="1440180" y="4767263"/>
            <a:ext cx="195834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26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Google Shape;79;p26"/>
          <p:cNvSpPr txBox="1"/>
          <p:nvPr/>
        </p:nvSpPr>
        <p:spPr>
          <a:xfrm>
            <a:off x="1440180" y="273844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6"/>
          <p:cNvSpPr txBox="1"/>
          <p:nvPr>
            <p:ph idx="2" type="body"/>
          </p:nvPr>
        </p:nvSpPr>
        <p:spPr>
          <a:xfrm>
            <a:off x="5078730" y="1369219"/>
            <a:ext cx="3436620" cy="28751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" name="Google Shape;6;p1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7"/>
          <p:cNvSpPr txBox="1"/>
          <p:nvPr>
            <p:ph type="title"/>
          </p:nvPr>
        </p:nvSpPr>
        <p:spPr>
          <a:xfrm>
            <a:off x="1341120" y="273844"/>
            <a:ext cx="717423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7"/>
          <p:cNvSpPr txBox="1"/>
          <p:nvPr>
            <p:ph idx="1" type="body"/>
          </p:nvPr>
        </p:nvSpPr>
        <p:spPr>
          <a:xfrm>
            <a:off x="1341120" y="1369219"/>
            <a:ext cx="7174230" cy="29665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7"/>
          <p:cNvSpPr txBox="1"/>
          <p:nvPr>
            <p:ph idx="10" type="dt"/>
          </p:nvPr>
        </p:nvSpPr>
        <p:spPr>
          <a:xfrm>
            <a:off x="134112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7"/>
          <p:cNvSpPr txBox="1"/>
          <p:nvPr>
            <p:ph idx="11" type="ftr"/>
          </p:nvPr>
        </p:nvSpPr>
        <p:spPr>
          <a:xfrm>
            <a:off x="3640455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7"/>
          <p:cNvSpPr txBox="1"/>
          <p:nvPr>
            <p:ph idx="12" type="sldNum"/>
          </p:nvPr>
        </p:nvSpPr>
        <p:spPr>
          <a:xfrm>
            <a:off x="696849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3" name="Google Shape;163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"/>
          <p:cNvSpPr txBox="1"/>
          <p:nvPr>
            <p:ph type="ctrTitle"/>
          </p:nvPr>
        </p:nvSpPr>
        <p:spPr>
          <a:xfrm>
            <a:off x="1394460" y="781050"/>
            <a:ext cx="680466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Deploying a SIEM in Microsoft Azure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10" name="Google Shape;210;p1"/>
          <p:cNvSpPr txBox="1"/>
          <p:nvPr>
            <p:ph idx="1" type="subTitle"/>
          </p:nvPr>
        </p:nvSpPr>
        <p:spPr>
          <a:xfrm>
            <a:off x="1394460" y="2640806"/>
            <a:ext cx="680466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By Mateo Escobar, Ryan Hamel, Sebastian Medina, Nikohl Fuentes, and Marian Mora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0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Attack Map Visualization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78" name="Google Shape;278;p10"/>
          <p:cNvSpPr txBox="1"/>
          <p:nvPr>
            <p:ph idx="1" type="body"/>
          </p:nvPr>
        </p:nvSpPr>
        <p:spPr>
          <a:xfrm>
            <a:off x="1548200" y="1645575"/>
            <a:ext cx="25320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Workbook displayed attacks across global locations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Automatically updated as new logs were ingested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Showed high volume of failed login attempts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25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79" name="Google Shape;279;p10" title="image4.png"/>
          <p:cNvPicPr preferRelativeResize="0"/>
          <p:nvPr/>
        </p:nvPicPr>
        <p:blipFill rotWithShape="1">
          <a:blip r:embed="rId3">
            <a:alphaModFix/>
          </a:blip>
          <a:srcRect b="0" l="0" r="6208" t="0"/>
          <a:stretch/>
        </p:blipFill>
        <p:spPr>
          <a:xfrm>
            <a:off x="4080200" y="1679288"/>
            <a:ext cx="4828549" cy="234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1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1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Testing &amp; Results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86" name="Google Shape;286;p11"/>
          <p:cNvSpPr txBox="1"/>
          <p:nvPr>
            <p:ph idx="1" type="body"/>
          </p:nvPr>
        </p:nvSpPr>
        <p:spPr>
          <a:xfrm>
            <a:off x="1643450" y="1645575"/>
            <a:ext cx="22971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Observed continuous brute‑force attempts worldwide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KQL queries confirmed real‑time event ingestion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Attack map validated accurate geo‑mapping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25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87" name="Google Shape;287;p11" title="image4.png"/>
          <p:cNvPicPr preferRelativeResize="0"/>
          <p:nvPr/>
        </p:nvPicPr>
        <p:blipFill rotWithShape="1">
          <a:blip r:embed="rId3">
            <a:alphaModFix/>
          </a:blip>
          <a:srcRect b="0" l="0" r="6208" t="0"/>
          <a:stretch/>
        </p:blipFill>
        <p:spPr>
          <a:xfrm>
            <a:off x="4080200" y="1679288"/>
            <a:ext cx="4828549" cy="234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2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2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Testing &amp; Results (continued)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94" name="Google Shape;294;p12"/>
          <p:cNvSpPr txBox="1"/>
          <p:nvPr/>
        </p:nvSpPr>
        <p:spPr>
          <a:xfrm>
            <a:off x="3486775" y="4385325"/>
            <a:ext cx="44802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First glimpse of the attack map. 10/3/2025</a:t>
            </a:r>
            <a:endParaRPr b="0" i="0" sz="15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95" name="Google Shape;295;p12"/>
          <p:cNvPicPr preferRelativeResize="0"/>
          <p:nvPr/>
        </p:nvPicPr>
        <p:blipFill rotWithShape="1">
          <a:blip r:embed="rId3">
            <a:alphaModFix/>
          </a:blip>
          <a:srcRect b="0" l="0" r="0" t="17552"/>
          <a:stretch/>
        </p:blipFill>
        <p:spPr>
          <a:xfrm>
            <a:off x="2326675" y="1498184"/>
            <a:ext cx="5708751" cy="2645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3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3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Testing &amp; Results (continued)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302" name="Google Shape;302;p13"/>
          <p:cNvSpPr txBox="1"/>
          <p:nvPr/>
        </p:nvSpPr>
        <p:spPr>
          <a:xfrm>
            <a:off x="3573350" y="4403725"/>
            <a:ext cx="32154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" sz="1500" u="none" cap="none" strike="noStrike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Thirty days later. 11/3/25</a:t>
            </a:r>
            <a:endParaRPr b="0" i="0" sz="15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303" name="Google Shape;30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1375" y="1498175"/>
            <a:ext cx="5783049" cy="262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309" name="Google Shape;309;p14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Challenges Faced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310" name="Google Shape;310;p14"/>
          <p:cNvSpPr txBox="1"/>
          <p:nvPr>
            <p:ph idx="1" type="body"/>
          </p:nvPr>
        </p:nvSpPr>
        <p:spPr>
          <a:xfrm>
            <a:off x="2074375" y="1645586"/>
            <a:ext cx="62982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Network issues affected VM connectivity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Workbook formatting required multiple revisions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Log ingestion delays affected testing workflow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Financial limitations reduce effectiveness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316" name="Google Shape;316;p15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Future Improvements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317" name="Google Shape;317;p15"/>
          <p:cNvSpPr txBox="1"/>
          <p:nvPr>
            <p:ph idx="1" type="body"/>
          </p:nvPr>
        </p:nvSpPr>
        <p:spPr>
          <a:xfrm>
            <a:off x="2074375" y="1645586"/>
            <a:ext cx="62982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75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Deploy additional honeypot VMs for richer data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Implement automated SOAR response actions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Refine visual dashboards with more event types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10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ree, outdoor, city, resort&#10;&#10;Description automatically generated" id="322" name="Google Shape;322;p1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39" l="0" r="0" t="7839"/>
          <a:stretch/>
        </p:blipFill>
        <p:spPr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6"/>
          <p:cNvSpPr/>
          <p:nvPr/>
        </p:nvSpPr>
        <p:spPr>
          <a:xfrm>
            <a:off x="0" y="3507829"/>
            <a:ext cx="6101255" cy="1332186"/>
          </a:xfrm>
          <a:prstGeom prst="rect">
            <a:avLst/>
          </a:prstGeom>
          <a:solidFill>
            <a:schemeClr val="accent2">
              <a:alpha val="8235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16"/>
          <p:cNvSpPr txBox="1"/>
          <p:nvPr>
            <p:ph type="ctrTitle"/>
          </p:nvPr>
        </p:nvSpPr>
        <p:spPr>
          <a:xfrm>
            <a:off x="143751" y="3689132"/>
            <a:ext cx="5813752" cy="96958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b="1" lang="en" sz="4500">
                <a:latin typeface="Merriweather"/>
                <a:ea typeface="Merriweather"/>
                <a:cs typeface="Merriweather"/>
                <a:sym typeface="Merriweather"/>
              </a:rPr>
              <a:t>Thank you.</a:t>
            </a:r>
            <a:endParaRPr b="1" sz="4500"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"/>
          <p:cNvSpPr/>
          <p:nvPr/>
        </p:nvSpPr>
        <p:spPr>
          <a:xfrm>
            <a:off x="1218063" y="745970"/>
            <a:ext cx="7925936" cy="510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16" name="Google Shape;216;p2"/>
          <p:cNvSpPr txBox="1"/>
          <p:nvPr>
            <p:ph type="title"/>
          </p:nvPr>
        </p:nvSpPr>
        <p:spPr>
          <a:xfrm>
            <a:off x="1643446" y="503968"/>
            <a:ext cx="707517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Project Overview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17" name="Google Shape;217;p2"/>
          <p:cNvSpPr txBox="1"/>
          <p:nvPr>
            <p:ph idx="1" type="body"/>
          </p:nvPr>
        </p:nvSpPr>
        <p:spPr>
          <a:xfrm>
            <a:off x="2074375" y="1645586"/>
            <a:ext cx="6298100" cy="24077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Implemented a cloud-based SIEM using Microsoft Azure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Built a honeypot to collect global brute‑force attempts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Used Sentinel to analyze real-time security events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3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Problem Motivation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24" name="Google Shape;224;p3"/>
          <p:cNvSpPr txBox="1"/>
          <p:nvPr>
            <p:ph idx="1" type="body"/>
          </p:nvPr>
        </p:nvSpPr>
        <p:spPr>
          <a:xfrm>
            <a:off x="1643450" y="1498175"/>
            <a:ext cx="3258000" cy="28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625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Organizations need visibility into security threats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SIEMs help detect unauthorized access attempts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Azure provides scalable logging and analytics tools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25" name="Google Shape;22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51975" y="1587625"/>
            <a:ext cx="3666674" cy="221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Architecture Summary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32" name="Google Shape;232;p4"/>
          <p:cNvSpPr txBox="1"/>
          <p:nvPr>
            <p:ph idx="1" type="body"/>
          </p:nvPr>
        </p:nvSpPr>
        <p:spPr>
          <a:xfrm>
            <a:off x="1643450" y="1441825"/>
            <a:ext cx="30852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62500"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Windows VM honeypot used to gather attack traffic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Log Analytics Workspace stores and indexes events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Sentinel visualizes activity through workbooks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33" name="Google Shape;23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7700" y="1498168"/>
            <a:ext cx="4110552" cy="2399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5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Honeypot VM Setup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40" name="Google Shape;240;p5"/>
          <p:cNvSpPr txBox="1"/>
          <p:nvPr>
            <p:ph idx="1" type="body"/>
          </p:nvPr>
        </p:nvSpPr>
        <p:spPr>
          <a:xfrm>
            <a:off x="2074375" y="1645586"/>
            <a:ext cx="62982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Configured Windows 10 VM with open RDP access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Captured failed login attempts using Event ID 4625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Used public IP to attract global brute‑force attempts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6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46" name="Google Shape;246;p6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Network Security Rules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47" name="Google Shape;247;p6"/>
          <p:cNvSpPr txBox="1"/>
          <p:nvPr>
            <p:ph idx="1" type="body"/>
          </p:nvPr>
        </p:nvSpPr>
        <p:spPr>
          <a:xfrm>
            <a:off x="2074375" y="1645586"/>
            <a:ext cx="62982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7500"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NSG configured to allow inbound RDP for honeypot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Intentionally lowered security to gather attacks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Mapped external IP sources targeting the VM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7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Log Analytics Workspace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54" name="Google Shape;254;p7"/>
          <p:cNvSpPr txBox="1"/>
          <p:nvPr>
            <p:ph idx="1" type="body"/>
          </p:nvPr>
        </p:nvSpPr>
        <p:spPr>
          <a:xfrm>
            <a:off x="1643450" y="1645575"/>
            <a:ext cx="25320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6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Central repository for all event logs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Used KQL queries to filter failed login events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2307"/>
              <a:buFont typeface="Arial"/>
              <a:buNone/>
            </a:pPr>
            <a:r>
              <a:rPr lang="en" sz="26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Connected directly to Azure Sentinel for analysis</a:t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57691"/>
              <a:buNone/>
            </a:pPr>
            <a:r>
              <a:t/>
            </a:r>
            <a:endParaRPr sz="2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55" name="Google Shape;255;p7" title="image6.png"/>
          <p:cNvPicPr preferRelativeResize="0"/>
          <p:nvPr/>
        </p:nvPicPr>
        <p:blipFill rotWithShape="1">
          <a:blip r:embed="rId3">
            <a:alphaModFix/>
          </a:blip>
          <a:srcRect b="0" l="17641" r="0" t="0"/>
          <a:stretch/>
        </p:blipFill>
        <p:spPr>
          <a:xfrm>
            <a:off x="4296825" y="1488963"/>
            <a:ext cx="4549901" cy="272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Log Analytics Workspace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62" name="Google Shape;262;p8"/>
          <p:cNvSpPr txBox="1"/>
          <p:nvPr>
            <p:ph idx="1" type="body"/>
          </p:nvPr>
        </p:nvSpPr>
        <p:spPr>
          <a:xfrm>
            <a:off x="1643450" y="1498175"/>
            <a:ext cx="25320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None/>
            </a:pPr>
            <a:r>
              <a:rPr lang="en" sz="153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Enabled Microsoft Sentinel on the workspace</a:t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t/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None/>
            </a:pPr>
            <a:r>
              <a:rPr lang="en" sz="153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Installed Windows Security Events connector</a:t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t/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rPr lang="en" sz="153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Streamed real-time events into analytic dashboards</a:t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25"/>
              <a:buNone/>
            </a:pPr>
            <a:r>
              <a:t/>
            </a:r>
            <a:endParaRPr sz="153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63" name="Google Shape;263;p8" title="image6.png"/>
          <p:cNvPicPr preferRelativeResize="0"/>
          <p:nvPr/>
        </p:nvPicPr>
        <p:blipFill rotWithShape="1">
          <a:blip r:embed="rId3">
            <a:alphaModFix/>
          </a:blip>
          <a:srcRect b="0" l="17641" r="0" t="0"/>
          <a:stretch/>
        </p:blipFill>
        <p:spPr>
          <a:xfrm>
            <a:off x="4296825" y="1488963"/>
            <a:ext cx="4549901" cy="272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"/>
          <p:cNvSpPr/>
          <p:nvPr/>
        </p:nvSpPr>
        <p:spPr>
          <a:xfrm>
            <a:off x="1218063" y="745970"/>
            <a:ext cx="7926000" cy="510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9"/>
          <p:cNvSpPr txBox="1"/>
          <p:nvPr>
            <p:ph type="title"/>
          </p:nvPr>
        </p:nvSpPr>
        <p:spPr>
          <a:xfrm>
            <a:off x="1643446" y="503968"/>
            <a:ext cx="7075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b="1" lang="en">
                <a:latin typeface="Merriweather"/>
                <a:ea typeface="Merriweather"/>
                <a:cs typeface="Merriweather"/>
                <a:sym typeface="Merriweather"/>
              </a:rPr>
              <a:t>Watchlist Creation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70" name="Google Shape;270;p9"/>
          <p:cNvSpPr txBox="1"/>
          <p:nvPr>
            <p:ph idx="1" type="body"/>
          </p:nvPr>
        </p:nvSpPr>
        <p:spPr>
          <a:xfrm>
            <a:off x="1643450" y="1645575"/>
            <a:ext cx="2778600" cy="24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Uploaded IP address list with geo‑coordinates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Mapped latitude/longitude to event sources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• Used watchlist to enrich attack map data</a:t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-76200" lvl="0" marL="1778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25"/>
              <a:buNone/>
            </a:pPr>
            <a:r>
              <a:t/>
            </a:r>
            <a:endParaRPr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71" name="Google Shape;27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2500" y="1572950"/>
            <a:ext cx="3837525" cy="282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